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440" r:id="rId1"/>
    <p:sldMasterId id="2147484479" r:id="rId2"/>
  </p:sldMasterIdLst>
  <p:notesMasterIdLst>
    <p:notesMasterId r:id="rId132"/>
  </p:notesMasterIdLst>
  <p:handoutMasterIdLst>
    <p:handoutMasterId r:id="rId133"/>
  </p:handoutMasterIdLst>
  <p:sldIdLst>
    <p:sldId id="9135" r:id="rId3"/>
    <p:sldId id="9158" r:id="rId4"/>
    <p:sldId id="9160" r:id="rId5"/>
    <p:sldId id="9159" r:id="rId6"/>
    <p:sldId id="9161" r:id="rId7"/>
    <p:sldId id="9138" r:id="rId8"/>
    <p:sldId id="9144" r:id="rId9"/>
    <p:sldId id="9162" r:id="rId10"/>
    <p:sldId id="9163" r:id="rId11"/>
    <p:sldId id="9156" r:id="rId12"/>
    <p:sldId id="9155" r:id="rId13"/>
    <p:sldId id="9157" r:id="rId14"/>
    <p:sldId id="3077" r:id="rId15"/>
    <p:sldId id="9133" r:id="rId16"/>
    <p:sldId id="9143" r:id="rId17"/>
    <p:sldId id="9134" r:id="rId18"/>
    <p:sldId id="9146" r:id="rId19"/>
    <p:sldId id="9147" r:id="rId20"/>
    <p:sldId id="9148" r:id="rId21"/>
    <p:sldId id="9149" r:id="rId22"/>
    <p:sldId id="9152" r:id="rId23"/>
    <p:sldId id="9154" r:id="rId24"/>
    <p:sldId id="9153" r:id="rId25"/>
    <p:sldId id="9142" r:id="rId26"/>
    <p:sldId id="2899" r:id="rId27"/>
    <p:sldId id="9136" r:id="rId28"/>
    <p:sldId id="9140" r:id="rId29"/>
    <p:sldId id="9141" r:id="rId30"/>
    <p:sldId id="9094" r:id="rId31"/>
    <p:sldId id="9093" r:id="rId32"/>
    <p:sldId id="9139" r:id="rId33"/>
    <p:sldId id="9145" r:id="rId34"/>
    <p:sldId id="2900" r:id="rId35"/>
    <p:sldId id="2901" r:id="rId36"/>
    <p:sldId id="2902" r:id="rId37"/>
    <p:sldId id="2903" r:id="rId38"/>
    <p:sldId id="2904" r:id="rId39"/>
    <p:sldId id="2905" r:id="rId40"/>
    <p:sldId id="2906" r:id="rId41"/>
    <p:sldId id="2907" r:id="rId42"/>
    <p:sldId id="2908" r:id="rId43"/>
    <p:sldId id="2909" r:id="rId44"/>
    <p:sldId id="2910" r:id="rId45"/>
    <p:sldId id="2911" r:id="rId46"/>
    <p:sldId id="2912" r:id="rId47"/>
    <p:sldId id="2913" r:id="rId48"/>
    <p:sldId id="2914" r:id="rId49"/>
    <p:sldId id="2915" r:id="rId50"/>
    <p:sldId id="2916" r:id="rId51"/>
    <p:sldId id="2917" r:id="rId52"/>
    <p:sldId id="2918" r:id="rId53"/>
    <p:sldId id="2919" r:id="rId54"/>
    <p:sldId id="2920" r:id="rId55"/>
    <p:sldId id="2921" r:id="rId56"/>
    <p:sldId id="2926" r:id="rId57"/>
    <p:sldId id="2927" r:id="rId58"/>
    <p:sldId id="2928" r:id="rId59"/>
    <p:sldId id="2929" r:id="rId60"/>
    <p:sldId id="3000" r:id="rId61"/>
    <p:sldId id="2931" r:id="rId62"/>
    <p:sldId id="2932" r:id="rId63"/>
    <p:sldId id="3007" r:id="rId64"/>
    <p:sldId id="3023" r:id="rId65"/>
    <p:sldId id="3008" r:id="rId66"/>
    <p:sldId id="3009" r:id="rId67"/>
    <p:sldId id="3010" r:id="rId68"/>
    <p:sldId id="3011" r:id="rId69"/>
    <p:sldId id="3020" r:id="rId70"/>
    <p:sldId id="3013" r:id="rId71"/>
    <p:sldId id="3014" r:id="rId72"/>
    <p:sldId id="3015" r:id="rId73"/>
    <p:sldId id="3016" r:id="rId74"/>
    <p:sldId id="3017" r:id="rId75"/>
    <p:sldId id="3018" r:id="rId76"/>
    <p:sldId id="3019" r:id="rId77"/>
    <p:sldId id="2936" r:id="rId78"/>
    <p:sldId id="2937" r:id="rId79"/>
    <p:sldId id="2938" r:id="rId80"/>
    <p:sldId id="2939" r:id="rId81"/>
    <p:sldId id="2940" r:id="rId82"/>
    <p:sldId id="2941" r:id="rId83"/>
    <p:sldId id="2942" r:id="rId84"/>
    <p:sldId id="2943" r:id="rId85"/>
    <p:sldId id="2944" r:id="rId86"/>
    <p:sldId id="2945" r:id="rId87"/>
    <p:sldId id="2946" r:id="rId88"/>
    <p:sldId id="2947" r:id="rId89"/>
    <p:sldId id="2948" r:id="rId90"/>
    <p:sldId id="2949" r:id="rId91"/>
    <p:sldId id="2950" r:id="rId92"/>
    <p:sldId id="2951" r:id="rId93"/>
    <p:sldId id="2952" r:id="rId94"/>
    <p:sldId id="3006" r:id="rId95"/>
    <p:sldId id="2953" r:id="rId96"/>
    <p:sldId id="909" r:id="rId97"/>
    <p:sldId id="2954" r:id="rId98"/>
    <p:sldId id="2955" r:id="rId99"/>
    <p:sldId id="3024" r:id="rId100"/>
    <p:sldId id="2956" r:id="rId101"/>
    <p:sldId id="2957" r:id="rId102"/>
    <p:sldId id="3072" r:id="rId103"/>
    <p:sldId id="3073" r:id="rId104"/>
    <p:sldId id="3074" r:id="rId105"/>
    <p:sldId id="3035" r:id="rId106"/>
    <p:sldId id="2960" r:id="rId107"/>
    <p:sldId id="2961" r:id="rId108"/>
    <p:sldId id="3025" r:id="rId109"/>
    <p:sldId id="2962" r:id="rId110"/>
    <p:sldId id="2963" r:id="rId111"/>
    <p:sldId id="2964" r:id="rId112"/>
    <p:sldId id="2965" r:id="rId113"/>
    <p:sldId id="2966" r:id="rId114"/>
    <p:sldId id="2967" r:id="rId115"/>
    <p:sldId id="2969" r:id="rId116"/>
    <p:sldId id="3022" r:id="rId117"/>
    <p:sldId id="2987" r:id="rId118"/>
    <p:sldId id="2988" r:id="rId119"/>
    <p:sldId id="2991" r:id="rId120"/>
    <p:sldId id="2992" r:id="rId121"/>
    <p:sldId id="2993" r:id="rId122"/>
    <p:sldId id="2488" r:id="rId123"/>
    <p:sldId id="2872" r:id="rId124"/>
    <p:sldId id="2873" r:id="rId125"/>
    <p:sldId id="2886" r:id="rId126"/>
    <p:sldId id="2887" r:id="rId127"/>
    <p:sldId id="2888" r:id="rId128"/>
    <p:sldId id="2639" r:id="rId129"/>
    <p:sldId id="2487" r:id="rId130"/>
    <p:sldId id="2656" r:id="rId131"/>
  </p:sldIdLst>
  <p:sldSz cx="9144000" cy="5143500" type="screen16x9"/>
  <p:notesSz cx="6888163" cy="100203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01-MSA구성방안" id="{C51B78F8-5A23-4693-B8EC-CA653F496A5F}">
          <p14:sldIdLst>
            <p14:sldId id="9135"/>
            <p14:sldId id="9158"/>
            <p14:sldId id="9160"/>
          </p14:sldIdLst>
        </p14:section>
        <p14:section name="재처리" id="{A977684F-02B5-4076-8214-9D6F56FEC415}">
          <p14:sldIdLst>
            <p14:sldId id="9159"/>
            <p14:sldId id="9161"/>
          </p14:sldIdLst>
        </p14:section>
        <p14:section name="데이터 정합성" id="{FE9150B5-9BF3-4F55-AD59-CBDEE6A596B9}">
          <p14:sldIdLst>
            <p14:sldId id="9138"/>
            <p14:sldId id="9144"/>
            <p14:sldId id="9162"/>
            <p14:sldId id="9163"/>
            <p14:sldId id="9156"/>
          </p14:sldIdLst>
        </p14:section>
        <p14:section name="기본 구역" id="{941AAF09-7E93-43D9-853A-5F343695B9BD}">
          <p14:sldIdLst>
            <p14:sldId id="9155"/>
            <p14:sldId id="9157"/>
            <p14:sldId id="3077"/>
            <p14:sldId id="9133"/>
            <p14:sldId id="9143"/>
            <p14:sldId id="9134"/>
            <p14:sldId id="9146"/>
            <p14:sldId id="9147"/>
            <p14:sldId id="9148"/>
          </p14:sldIdLst>
        </p14:section>
        <p14:section name="02-MSA 이해" id="{F601C209-85A7-4F38-9941-30CAC41BBB13}">
          <p14:sldIdLst>
            <p14:sldId id="9149"/>
            <p14:sldId id="9152"/>
            <p14:sldId id="9154"/>
            <p14:sldId id="9153"/>
          </p14:sldIdLst>
        </p14:section>
        <p14:section name="01-MSA란" id="{7DABF094-60CB-4D2C-8736-26B8CAE29E32}">
          <p14:sldIdLst>
            <p14:sldId id="9142"/>
            <p14:sldId id="2899"/>
            <p14:sldId id="9136"/>
          </p14:sldIdLst>
        </p14:section>
        <p14:section name="02-트랜잭션" id="{858E5E56-41EE-4837-B95C-1B677A4F3E44}">
          <p14:sldIdLst>
            <p14:sldId id="9140"/>
            <p14:sldId id="9141"/>
            <p14:sldId id="9094"/>
            <p14:sldId id="9093"/>
            <p14:sldId id="9139"/>
            <p14:sldId id="9145"/>
          </p14:sldIdLst>
        </p14:section>
        <p14:section name="참고" id="{D28C17D2-E890-4F7F-B458-ED04CCC800A8}">
          <p14:sldIdLst>
            <p14:sldId id="2900"/>
            <p14:sldId id="2901"/>
            <p14:sldId id="2902"/>
            <p14:sldId id="2903"/>
            <p14:sldId id="2904"/>
            <p14:sldId id="2905"/>
            <p14:sldId id="2906"/>
            <p14:sldId id="2907"/>
            <p14:sldId id="2908"/>
            <p14:sldId id="2909"/>
            <p14:sldId id="2910"/>
            <p14:sldId id="2911"/>
            <p14:sldId id="2912"/>
            <p14:sldId id="2913"/>
            <p14:sldId id="2914"/>
            <p14:sldId id="2915"/>
            <p14:sldId id="2916"/>
            <p14:sldId id="2917"/>
            <p14:sldId id="2918"/>
            <p14:sldId id="2919"/>
            <p14:sldId id="2920"/>
            <p14:sldId id="2921"/>
            <p14:sldId id="2926"/>
            <p14:sldId id="2927"/>
            <p14:sldId id="2928"/>
            <p14:sldId id="2929"/>
            <p14:sldId id="3000"/>
            <p14:sldId id="2931"/>
            <p14:sldId id="2932"/>
            <p14:sldId id="3007"/>
            <p14:sldId id="3023"/>
            <p14:sldId id="3008"/>
            <p14:sldId id="3009"/>
            <p14:sldId id="3010"/>
            <p14:sldId id="3011"/>
            <p14:sldId id="3020"/>
            <p14:sldId id="3013"/>
            <p14:sldId id="3014"/>
            <p14:sldId id="3015"/>
            <p14:sldId id="3016"/>
            <p14:sldId id="3017"/>
            <p14:sldId id="3018"/>
            <p14:sldId id="3019"/>
            <p14:sldId id="2936"/>
            <p14:sldId id="2937"/>
            <p14:sldId id="2938"/>
            <p14:sldId id="2939"/>
            <p14:sldId id="2940"/>
            <p14:sldId id="2941"/>
            <p14:sldId id="2942"/>
            <p14:sldId id="2943"/>
            <p14:sldId id="2944"/>
            <p14:sldId id="2945"/>
            <p14:sldId id="2946"/>
            <p14:sldId id="2947"/>
            <p14:sldId id="2948"/>
            <p14:sldId id="2949"/>
            <p14:sldId id="2950"/>
            <p14:sldId id="2951"/>
            <p14:sldId id="2952"/>
            <p14:sldId id="3006"/>
            <p14:sldId id="2953"/>
            <p14:sldId id="909"/>
            <p14:sldId id="2954"/>
            <p14:sldId id="2955"/>
            <p14:sldId id="3024"/>
            <p14:sldId id="2956"/>
            <p14:sldId id="2957"/>
            <p14:sldId id="3072"/>
            <p14:sldId id="3073"/>
            <p14:sldId id="3074"/>
            <p14:sldId id="3035"/>
            <p14:sldId id="2960"/>
            <p14:sldId id="2961"/>
            <p14:sldId id="3025"/>
            <p14:sldId id="2962"/>
            <p14:sldId id="2963"/>
            <p14:sldId id="2964"/>
            <p14:sldId id="2965"/>
            <p14:sldId id="2966"/>
            <p14:sldId id="2967"/>
            <p14:sldId id="2969"/>
            <p14:sldId id="3022"/>
            <p14:sldId id="2987"/>
            <p14:sldId id="2988"/>
            <p14:sldId id="2991"/>
            <p14:sldId id="2992"/>
            <p14:sldId id="2993"/>
            <p14:sldId id="2488"/>
            <p14:sldId id="2872"/>
            <p14:sldId id="2873"/>
            <p14:sldId id="2886"/>
            <p14:sldId id="2887"/>
            <p14:sldId id="2888"/>
            <p14:sldId id="2639"/>
            <p14:sldId id="2487"/>
            <p14:sldId id="2656"/>
          </p14:sldIdLst>
        </p14:section>
      </p14:sectionLst>
    </p:ext>
    <p:ext uri="{EFAFB233-063F-42B5-8137-9DF3F51BA10A}">
      <p15:sldGuideLst xmlns:p15="http://schemas.microsoft.com/office/powerpoint/2012/main">
        <p15:guide id="2" pos="2880">
          <p15:clr>
            <a:srgbClr val="A4A3A4"/>
          </p15:clr>
        </p15:guide>
        <p15:guide id="3" orient="horz" pos="1076" userDrawn="1">
          <p15:clr>
            <a:srgbClr val="A4A3A4"/>
          </p15:clr>
        </p15:guide>
        <p15:guide id="4" pos="3288" userDrawn="1">
          <p15:clr>
            <a:srgbClr val="A4A3A4"/>
          </p15:clr>
        </p15:guide>
        <p15:guide id="5" orient="horz" pos="305" userDrawn="1">
          <p15:clr>
            <a:srgbClr val="A4A3A4"/>
          </p15:clr>
        </p15:guide>
        <p15:guide id="6" pos="5420" userDrawn="1">
          <p15:clr>
            <a:srgbClr val="A4A3A4"/>
          </p15:clr>
        </p15:guide>
        <p15:guide id="7" pos="476" userDrawn="1">
          <p15:clr>
            <a:srgbClr val="A4A3A4"/>
          </p15:clr>
        </p15:guide>
        <p15:guide id="8" orient="horz" pos="804" userDrawn="1">
          <p15:clr>
            <a:srgbClr val="A4A3A4"/>
          </p15:clr>
        </p15:guide>
        <p15:guide id="9" pos="20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사용자"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1D7"/>
    <a:srgbClr val="FFCCFF"/>
    <a:srgbClr val="FF99FF"/>
    <a:srgbClr val="FFFFFF"/>
    <a:srgbClr val="BFBFBF"/>
    <a:srgbClr val="F3F9FD"/>
    <a:srgbClr val="FEF9F1"/>
    <a:srgbClr val="EDE8E0"/>
    <a:srgbClr val="9579CD"/>
    <a:srgbClr val="37B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F45FEE-C7A9-450E-8499-31EBD5A4BD26}">
  <a:tblStyle styleId="{D2F45FEE-C7A9-450E-8499-31EBD5A4BD26}"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테마 스타일 2 - 강조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9" autoAdjust="0"/>
    <p:restoredTop sz="95374" autoAdjust="0"/>
  </p:normalViewPr>
  <p:slideViewPr>
    <p:cSldViewPr>
      <p:cViewPr varScale="1">
        <p:scale>
          <a:sx n="146" d="100"/>
          <a:sy n="146" d="100"/>
        </p:scale>
        <p:origin x="132" y="126"/>
      </p:cViewPr>
      <p:guideLst>
        <p:guide pos="2880"/>
        <p:guide orient="horz" pos="1076"/>
        <p:guide pos="3288"/>
        <p:guide orient="horz" pos="305"/>
        <p:guide pos="5420"/>
        <p:guide pos="476"/>
        <p:guide orient="horz" pos="804"/>
        <p:guide pos="20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3184"/>
    </p:cViewPr>
  </p:sorterViewPr>
  <p:notesViewPr>
    <p:cSldViewPr>
      <p:cViewPr varScale="1">
        <p:scale>
          <a:sx n="94" d="100"/>
          <a:sy n="94" d="100"/>
        </p:scale>
        <p:origin x="2634"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handoutMaster" Target="handoutMasters/handoutMaster1.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13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2984870" cy="502755"/>
          </a:xfrm>
          <a:prstGeom prst="rect">
            <a:avLst/>
          </a:prstGeom>
        </p:spPr>
        <p:txBody>
          <a:bodyPr vert="horz" lIns="92991" tIns="46497" rIns="92991" bIns="46497" rtlCol="0"/>
          <a:lstStyle>
            <a:lvl1pPr algn="l">
              <a:defRPr sz="1200"/>
            </a:lvl1pPr>
          </a:lstStyle>
          <a:p>
            <a:endParaRPr lang="ko-KR" altLang="en-US"/>
          </a:p>
        </p:txBody>
      </p:sp>
      <p:sp>
        <p:nvSpPr>
          <p:cNvPr id="3" name="날짜 개체 틀 2"/>
          <p:cNvSpPr>
            <a:spLocks noGrp="1"/>
          </p:cNvSpPr>
          <p:nvPr>
            <p:ph type="dt" sz="quarter" idx="1"/>
          </p:nvPr>
        </p:nvSpPr>
        <p:spPr>
          <a:xfrm>
            <a:off x="3901699" y="1"/>
            <a:ext cx="2984870" cy="502755"/>
          </a:xfrm>
          <a:prstGeom prst="rect">
            <a:avLst/>
          </a:prstGeom>
        </p:spPr>
        <p:txBody>
          <a:bodyPr vert="horz" lIns="92991" tIns="46497" rIns="92991" bIns="46497" rtlCol="0"/>
          <a:lstStyle>
            <a:lvl1pPr algn="r">
              <a:defRPr sz="1200"/>
            </a:lvl1pPr>
          </a:lstStyle>
          <a:p>
            <a:fld id="{8D3091F6-5C35-404D-9CBB-AD15D006D54B}" type="datetimeFigureOut">
              <a:rPr lang="ko-KR" altLang="en-US" smtClean="0"/>
              <a:t>2022-10-24</a:t>
            </a:fld>
            <a:endParaRPr lang="ko-KR" altLang="en-US"/>
          </a:p>
        </p:txBody>
      </p:sp>
      <p:sp>
        <p:nvSpPr>
          <p:cNvPr id="4" name="바닥글 개체 틀 3"/>
          <p:cNvSpPr>
            <a:spLocks noGrp="1"/>
          </p:cNvSpPr>
          <p:nvPr>
            <p:ph type="ftr" sz="quarter" idx="2"/>
          </p:nvPr>
        </p:nvSpPr>
        <p:spPr>
          <a:xfrm>
            <a:off x="1" y="9517548"/>
            <a:ext cx="2984870" cy="502754"/>
          </a:xfrm>
          <a:prstGeom prst="rect">
            <a:avLst/>
          </a:prstGeom>
        </p:spPr>
        <p:txBody>
          <a:bodyPr vert="horz" lIns="92991" tIns="46497" rIns="92991" bIns="46497"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901699" y="9517548"/>
            <a:ext cx="2984870" cy="502754"/>
          </a:xfrm>
          <a:prstGeom prst="rect">
            <a:avLst/>
          </a:prstGeom>
        </p:spPr>
        <p:txBody>
          <a:bodyPr vert="horz" lIns="92991" tIns="46497" rIns="92991" bIns="46497" rtlCol="0" anchor="b"/>
          <a:lstStyle>
            <a:lvl1pPr algn="r">
              <a:defRPr sz="1200"/>
            </a:lvl1pPr>
          </a:lstStyle>
          <a:p>
            <a:fld id="{4426A621-6DE2-4840-8CBC-E7CC3C8686F7}" type="slidenum">
              <a:rPr lang="ko-KR" altLang="en-US" smtClean="0"/>
              <a:t>‹#›</a:t>
            </a:fld>
            <a:endParaRPr lang="ko-KR" altLang="en-US"/>
          </a:p>
        </p:txBody>
      </p:sp>
    </p:spTree>
    <p:extLst>
      <p:ext uri="{BB962C8B-B14F-4D97-AF65-F5344CB8AC3E}">
        <p14:creationId xmlns:p14="http://schemas.microsoft.com/office/powerpoint/2010/main" val="18038744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06363" y="752475"/>
            <a:ext cx="6675437" cy="37560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8819" y="4759643"/>
            <a:ext cx="5510529" cy="4509135"/>
          </a:xfrm>
          <a:prstGeom prst="rect">
            <a:avLst/>
          </a:prstGeom>
          <a:noFill/>
          <a:ln>
            <a:noFill/>
          </a:ln>
        </p:spPr>
        <p:txBody>
          <a:bodyPr lIns="92977" tIns="92977" rIns="92977" bIns="92977"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dirty="0"/>
          </a:p>
        </p:txBody>
      </p:sp>
    </p:spTree>
    <p:extLst>
      <p:ext uri="{BB962C8B-B14F-4D97-AF65-F5344CB8AC3E}">
        <p14:creationId xmlns:p14="http://schemas.microsoft.com/office/powerpoint/2010/main" val="1220554903"/>
      </p:ext>
    </p:extLst>
  </p:cSld>
  <p:clrMap bg1="lt1" tx1="dk1" bg2="dk2" tx2="lt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26160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ko-KR" altLang="en-US" b="0" i="0" dirty="0">
                <a:solidFill>
                  <a:srgbClr val="212529"/>
                </a:solidFill>
                <a:effectLst/>
                <a:latin typeface="-apple-system"/>
              </a:rPr>
              <a:t>모든 팀들은 </a:t>
            </a:r>
            <a:r>
              <a:rPr lang="ko-KR" altLang="en-US" b="1" i="0" dirty="0">
                <a:solidFill>
                  <a:srgbClr val="212529"/>
                </a:solidFill>
                <a:effectLst/>
                <a:latin typeface="-apple-system"/>
              </a:rPr>
              <a:t>데이터와 기능들을 서비스 인터페이스로 연결</a:t>
            </a:r>
            <a:r>
              <a:rPr lang="ko-KR" altLang="en-US" b="0" i="0" dirty="0">
                <a:solidFill>
                  <a:srgbClr val="212529"/>
                </a:solidFill>
                <a:effectLst/>
                <a:latin typeface="-apple-system"/>
              </a:rPr>
              <a:t>해라</a:t>
            </a:r>
            <a:br>
              <a:rPr lang="ko-KR" altLang="en-US" b="0" i="0" dirty="0">
                <a:solidFill>
                  <a:srgbClr val="212529"/>
                </a:solidFill>
                <a:effectLst/>
                <a:latin typeface="-apple-system"/>
              </a:rPr>
            </a:br>
            <a:r>
              <a:rPr lang="ko-KR" altLang="en-US" b="0" i="0" dirty="0">
                <a:solidFill>
                  <a:srgbClr val="212529"/>
                </a:solidFill>
                <a:effectLst/>
                <a:latin typeface="-apple-system"/>
              </a:rPr>
              <a:t>팀들은 인터페이스로만 </a:t>
            </a:r>
            <a:r>
              <a:rPr lang="ko-KR" altLang="en-US" b="0" i="0" dirty="0" err="1">
                <a:solidFill>
                  <a:srgbClr val="212529"/>
                </a:solidFill>
                <a:effectLst/>
                <a:latin typeface="-apple-system"/>
              </a:rPr>
              <a:t>연락해야한다</a:t>
            </a:r>
            <a:endParaRPr lang="ko-KR" altLang="en-US" b="0" i="0" dirty="0">
              <a:solidFill>
                <a:srgbClr val="212529"/>
              </a:solidFill>
              <a:effectLst/>
              <a:latin typeface="-apple-system"/>
            </a:endParaRPr>
          </a:p>
          <a:p>
            <a:pPr algn="l">
              <a:buFont typeface="Arial" panose="020B0604020202020204" pitchFamily="34" charset="0"/>
              <a:buChar char="•"/>
            </a:pPr>
            <a:r>
              <a:rPr lang="ko-KR" altLang="en-US" b="0" i="0" dirty="0">
                <a:solidFill>
                  <a:srgbClr val="212529"/>
                </a:solidFill>
                <a:effectLst/>
                <a:latin typeface="-apple-system"/>
              </a:rPr>
              <a:t>다른 어떤 커뮤니케이션 방법도 안된다</a:t>
            </a:r>
            <a:r>
              <a:rPr lang="en-US" altLang="ko-KR" b="0" i="0" dirty="0">
                <a:solidFill>
                  <a:srgbClr val="212529"/>
                </a:solidFill>
                <a:effectLst/>
                <a:latin typeface="-apple-system"/>
              </a:rPr>
              <a:t>. </a:t>
            </a:r>
            <a:r>
              <a:rPr lang="ko-KR" altLang="en-US" b="0" i="0" dirty="0">
                <a:solidFill>
                  <a:srgbClr val="212529"/>
                </a:solidFill>
                <a:effectLst/>
                <a:latin typeface="-apple-system"/>
              </a:rPr>
              <a:t>직접링크를 보내거나 다른 팀의 스토리지에 직접 엑세스 </a:t>
            </a:r>
            <a:r>
              <a:rPr lang="ko-KR" altLang="en-US" b="0" i="0" dirty="0" err="1">
                <a:solidFill>
                  <a:srgbClr val="212529"/>
                </a:solidFill>
                <a:effectLst/>
                <a:latin typeface="-apple-system"/>
              </a:rPr>
              <a:t>하는건</a:t>
            </a:r>
            <a:r>
              <a:rPr lang="ko-KR" altLang="en-US" b="0" i="0" dirty="0">
                <a:solidFill>
                  <a:srgbClr val="212529"/>
                </a:solidFill>
                <a:effectLst/>
                <a:latin typeface="-apple-system"/>
              </a:rPr>
              <a:t> 안된다</a:t>
            </a:r>
            <a:r>
              <a:rPr lang="en-US" altLang="ko-KR" b="0" i="0" dirty="0">
                <a:solidFill>
                  <a:srgbClr val="212529"/>
                </a:solidFill>
                <a:effectLst/>
                <a:latin typeface="-apple-system"/>
              </a:rPr>
              <a:t>. </a:t>
            </a:r>
            <a:r>
              <a:rPr lang="ko-KR" altLang="en-US" b="0" i="0" dirty="0">
                <a:solidFill>
                  <a:srgbClr val="212529"/>
                </a:solidFill>
                <a:effectLst/>
                <a:latin typeface="-apple-system"/>
              </a:rPr>
              <a:t>공유메모리</a:t>
            </a:r>
            <a:r>
              <a:rPr lang="en-US" altLang="ko-KR" b="0" i="0" dirty="0">
                <a:solidFill>
                  <a:srgbClr val="212529"/>
                </a:solidFill>
                <a:effectLst/>
                <a:latin typeface="-apple-system"/>
              </a:rPr>
              <a:t>, </a:t>
            </a:r>
            <a:r>
              <a:rPr lang="ko-KR" altLang="en-US" b="0" i="0" dirty="0">
                <a:solidFill>
                  <a:srgbClr val="212529"/>
                </a:solidFill>
                <a:effectLst/>
                <a:latin typeface="-apple-system"/>
              </a:rPr>
              <a:t>백도어도 안된다</a:t>
            </a:r>
            <a:r>
              <a:rPr lang="en-US" altLang="ko-KR" b="0" i="0" dirty="0">
                <a:solidFill>
                  <a:srgbClr val="212529"/>
                </a:solidFill>
                <a:effectLst/>
                <a:latin typeface="-apple-system"/>
              </a:rPr>
              <a:t>.</a:t>
            </a:r>
          </a:p>
          <a:p>
            <a:pPr algn="l">
              <a:buFont typeface="Arial" panose="020B0604020202020204" pitchFamily="34" charset="0"/>
              <a:buChar char="•"/>
            </a:pPr>
            <a:r>
              <a:rPr lang="ko-KR" altLang="en-US" b="0" i="0" dirty="0">
                <a:solidFill>
                  <a:srgbClr val="212529"/>
                </a:solidFill>
                <a:effectLst/>
                <a:latin typeface="-apple-system"/>
              </a:rPr>
              <a:t>어떤 기술을 쓰든 상관없다</a:t>
            </a:r>
            <a:r>
              <a:rPr lang="en-US" altLang="ko-KR" b="0" i="0" dirty="0">
                <a:solidFill>
                  <a:srgbClr val="212529"/>
                </a:solidFill>
                <a:effectLst/>
                <a:latin typeface="-apple-system"/>
              </a:rPr>
              <a:t>. </a:t>
            </a:r>
            <a:r>
              <a:rPr lang="en-US" altLang="ko-KR" b="1" i="0" dirty="0">
                <a:solidFill>
                  <a:srgbClr val="212529"/>
                </a:solidFill>
                <a:effectLst/>
                <a:latin typeface="-apple-system"/>
              </a:rPr>
              <a:t>HTTP, Cobra, </a:t>
            </a:r>
            <a:r>
              <a:rPr lang="en-US" altLang="ko-KR" b="1" i="0" dirty="0" err="1">
                <a:solidFill>
                  <a:srgbClr val="212529"/>
                </a:solidFill>
                <a:effectLst/>
                <a:latin typeface="-apple-system"/>
              </a:rPr>
              <a:t>Pubsub</a:t>
            </a:r>
            <a:r>
              <a:rPr lang="en-US" altLang="ko-KR" b="1" i="0" dirty="0">
                <a:solidFill>
                  <a:srgbClr val="212529"/>
                </a:solidFill>
                <a:effectLst/>
                <a:latin typeface="-apple-system"/>
              </a:rPr>
              <a:t>, </a:t>
            </a:r>
            <a:r>
              <a:rPr lang="ko-KR" altLang="en-US" b="1" i="0" dirty="0">
                <a:solidFill>
                  <a:srgbClr val="212529"/>
                </a:solidFill>
                <a:effectLst/>
                <a:latin typeface="-apple-system"/>
              </a:rPr>
              <a:t>독자 프로토콜</a:t>
            </a:r>
            <a:r>
              <a:rPr lang="en-US" altLang="ko-KR" b="1" i="0" dirty="0">
                <a:solidFill>
                  <a:srgbClr val="212529"/>
                </a:solidFill>
                <a:effectLst/>
                <a:latin typeface="-apple-system"/>
              </a:rPr>
              <a:t>...</a:t>
            </a:r>
            <a:r>
              <a:rPr lang="ko-KR" altLang="en-US" b="0" i="0" dirty="0">
                <a:solidFill>
                  <a:srgbClr val="212529"/>
                </a:solidFill>
                <a:effectLst/>
                <a:latin typeface="-apple-system"/>
              </a:rPr>
              <a:t> 그건 상관없다</a:t>
            </a:r>
          </a:p>
          <a:p>
            <a:pPr algn="l">
              <a:buFont typeface="Arial" panose="020B0604020202020204" pitchFamily="34" charset="0"/>
              <a:buChar char="•"/>
            </a:pPr>
            <a:r>
              <a:rPr lang="ko-KR" altLang="en-US" b="0" i="0" dirty="0">
                <a:solidFill>
                  <a:srgbClr val="212529"/>
                </a:solidFill>
                <a:effectLst/>
                <a:latin typeface="-apple-system"/>
              </a:rPr>
              <a:t>모든 </a:t>
            </a:r>
            <a:r>
              <a:rPr lang="ko-KR" altLang="en-US" b="1" i="0" dirty="0">
                <a:solidFill>
                  <a:srgbClr val="212529"/>
                </a:solidFill>
                <a:effectLst/>
                <a:latin typeface="-apple-system"/>
              </a:rPr>
              <a:t>서비스 </a:t>
            </a:r>
            <a:r>
              <a:rPr lang="ko-KR" altLang="en-US" b="1" i="0" dirty="0" err="1">
                <a:solidFill>
                  <a:srgbClr val="212529"/>
                </a:solidFill>
                <a:effectLst/>
                <a:latin typeface="-apple-system"/>
              </a:rPr>
              <a:t>엔터페이스는</a:t>
            </a:r>
            <a:r>
              <a:rPr lang="ko-KR" altLang="en-US" b="1" i="0" dirty="0">
                <a:solidFill>
                  <a:srgbClr val="212529"/>
                </a:solidFill>
                <a:effectLst/>
                <a:latin typeface="-apple-system"/>
              </a:rPr>
              <a:t> </a:t>
            </a:r>
            <a:r>
              <a:rPr lang="ko-KR" altLang="en-US" b="1" i="0" dirty="0" err="1">
                <a:solidFill>
                  <a:srgbClr val="212529"/>
                </a:solidFill>
                <a:effectLst/>
                <a:latin typeface="-apple-system"/>
              </a:rPr>
              <a:t>예외없이</a:t>
            </a:r>
            <a:r>
              <a:rPr lang="ko-KR" altLang="en-US" b="1" i="0" dirty="0">
                <a:solidFill>
                  <a:srgbClr val="212529"/>
                </a:solidFill>
                <a:effectLst/>
                <a:latin typeface="-apple-system"/>
              </a:rPr>
              <a:t> 외부에서 </a:t>
            </a:r>
            <a:r>
              <a:rPr lang="ko-KR" altLang="en-US" b="1" i="0" dirty="0" err="1">
                <a:solidFill>
                  <a:srgbClr val="212529"/>
                </a:solidFill>
                <a:effectLst/>
                <a:latin typeface="-apple-system"/>
              </a:rPr>
              <a:t>이용가능</a:t>
            </a:r>
            <a:r>
              <a:rPr lang="ko-KR" altLang="en-US" b="0" i="0" dirty="0" err="1">
                <a:solidFill>
                  <a:srgbClr val="212529"/>
                </a:solidFill>
                <a:effectLst/>
                <a:latin typeface="-apple-system"/>
              </a:rPr>
              <a:t>하게</a:t>
            </a:r>
            <a:r>
              <a:rPr lang="ko-KR" altLang="en-US" b="0" i="0" dirty="0">
                <a:solidFill>
                  <a:srgbClr val="212529"/>
                </a:solidFill>
                <a:effectLst/>
                <a:latin typeface="-apple-system"/>
              </a:rPr>
              <a:t> 만들어져야 한다</a:t>
            </a:r>
            <a:r>
              <a:rPr lang="en-US" altLang="ko-KR" b="0" i="0" dirty="0">
                <a:solidFill>
                  <a:srgbClr val="212529"/>
                </a:solidFill>
                <a:effectLst/>
                <a:latin typeface="-apple-system"/>
              </a:rPr>
              <a:t>. </a:t>
            </a:r>
            <a:r>
              <a:rPr lang="ko-KR" altLang="en-US" b="0" i="0" dirty="0">
                <a:solidFill>
                  <a:srgbClr val="212529"/>
                </a:solidFill>
                <a:effectLst/>
                <a:latin typeface="-apple-system"/>
              </a:rPr>
              <a:t>외부 개발자들이 인터페이스를 이용할 수 있게 </a:t>
            </a:r>
            <a:r>
              <a:rPr lang="ko-KR" altLang="en-US" b="0" i="0" dirty="0" err="1">
                <a:solidFill>
                  <a:srgbClr val="212529"/>
                </a:solidFill>
                <a:effectLst/>
                <a:latin typeface="-apple-system"/>
              </a:rPr>
              <a:t>해야한다</a:t>
            </a:r>
            <a:r>
              <a:rPr lang="ko-KR" altLang="en-US" b="0" i="0" dirty="0">
                <a:solidFill>
                  <a:srgbClr val="212529"/>
                </a:solidFill>
                <a:effectLst/>
                <a:latin typeface="-apple-system"/>
              </a:rPr>
              <a:t/>
            </a:r>
            <a:br>
              <a:rPr lang="ko-KR" altLang="en-US" b="0" i="0" dirty="0">
                <a:solidFill>
                  <a:srgbClr val="212529"/>
                </a:solidFill>
                <a:effectLst/>
                <a:latin typeface="-apple-system"/>
              </a:rPr>
            </a:br>
            <a:r>
              <a:rPr lang="en-US" altLang="ko-KR" b="0" i="0" dirty="0">
                <a:solidFill>
                  <a:srgbClr val="212529"/>
                </a:solidFill>
                <a:effectLst/>
                <a:latin typeface="-apple-system"/>
              </a:rPr>
              <a:t>( MSA</a:t>
            </a:r>
            <a:r>
              <a:rPr lang="ko-KR" altLang="en-US" b="0" i="0" dirty="0">
                <a:solidFill>
                  <a:srgbClr val="212529"/>
                </a:solidFill>
                <a:effectLst/>
                <a:latin typeface="-apple-system"/>
              </a:rPr>
              <a:t>의 가장 본질적인 부분</a:t>
            </a:r>
            <a:r>
              <a:rPr lang="en-US" altLang="ko-KR" b="0" i="0" dirty="0">
                <a:solidFill>
                  <a:srgbClr val="212529"/>
                </a:solidFill>
                <a:effectLst/>
                <a:latin typeface="-apple-system"/>
              </a:rPr>
              <a:t>... )</a:t>
            </a:r>
          </a:p>
          <a:p>
            <a:pPr algn="l"/>
            <a:r>
              <a:rPr lang="en-US" altLang="ko-KR" b="1" i="0" dirty="0">
                <a:solidFill>
                  <a:srgbClr val="212529"/>
                </a:solidFill>
                <a:effectLst/>
                <a:latin typeface="-apple-system"/>
              </a:rPr>
              <a:t>2006</a:t>
            </a:r>
            <a:r>
              <a:rPr lang="ko-KR" altLang="en-US" b="1" i="0" dirty="0">
                <a:solidFill>
                  <a:srgbClr val="212529"/>
                </a:solidFill>
                <a:effectLst/>
                <a:latin typeface="-apple-system"/>
              </a:rPr>
              <a:t>년 아마존 웹 서비스</a:t>
            </a:r>
            <a:r>
              <a:rPr lang="en-US" altLang="ko-KR" b="1" i="0" dirty="0">
                <a:solidFill>
                  <a:srgbClr val="212529"/>
                </a:solidFill>
                <a:effectLst/>
                <a:latin typeface="-apple-system"/>
              </a:rPr>
              <a:t>(AWS) </a:t>
            </a:r>
            <a:r>
              <a:rPr lang="ko-KR" altLang="en-US" b="1" i="0" dirty="0">
                <a:solidFill>
                  <a:srgbClr val="212529"/>
                </a:solidFill>
                <a:effectLst/>
                <a:latin typeface="-apple-system"/>
              </a:rPr>
              <a:t>릴리즈 </a:t>
            </a:r>
            <a:r>
              <a:rPr lang="en-US" altLang="ko-KR" b="1" i="0" dirty="0">
                <a:solidFill>
                  <a:srgbClr val="212529"/>
                </a:solidFill>
                <a:effectLst/>
                <a:latin typeface="-apple-system"/>
              </a:rPr>
              <a:t>- </a:t>
            </a:r>
            <a:r>
              <a:rPr lang="ko-KR" altLang="en-US" b="1" i="0" dirty="0">
                <a:solidFill>
                  <a:srgbClr val="212529"/>
                </a:solidFill>
                <a:effectLst/>
                <a:latin typeface="-apple-system"/>
              </a:rPr>
              <a:t>내부에서 사용한 것과 똑같은 플랫폼</a:t>
            </a:r>
            <a:endParaRPr lang="ko-KR" altLang="en-US" b="0" i="0" dirty="0">
              <a:solidFill>
                <a:srgbClr val="212529"/>
              </a:solidFill>
              <a:effectLst/>
              <a:latin typeface="-apple-system"/>
            </a:endParaRPr>
          </a:p>
          <a:p>
            <a:endParaRPr lang="ko-KR" altLang="en-US" dirty="0"/>
          </a:p>
        </p:txBody>
      </p:sp>
    </p:spTree>
    <p:extLst>
      <p:ext uri="{BB962C8B-B14F-4D97-AF65-F5344CB8AC3E}">
        <p14:creationId xmlns:p14="http://schemas.microsoft.com/office/powerpoint/2010/main" val="2085416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038090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506" name="Google Shape;506;p10: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205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542" name="Google Shape;542;p1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3765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591" name="Google Shape;591;p12: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4176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13: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643" name="Google Shape;643;p13: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901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1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684" name="Google Shape;684;p14: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8690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1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684" name="Google Shape;684;p14: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4740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1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724" name="Google Shape;724;p15: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370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1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753" name="Google Shape;753;p16: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7657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8324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803" name="Google Shape;803;p17: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5984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857" name="Google Shape;857;p18: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05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03" name="Google Shape;903;p19: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3711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2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45" name="Google Shape;945;p20: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5541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2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52" name="Google Shape;952;p2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26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2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59" name="Google Shape;959;p22: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0597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23: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81" name="Google Shape;981;p23: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6388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2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989" name="Google Shape;989;p24: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323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25:notes"/>
          <p:cNvSpPr>
            <a:spLocks noGrp="1" noRot="1" noChangeAspect="1"/>
          </p:cNvSpPr>
          <p:nvPr>
            <p:ph type="sldImg" idx="2"/>
          </p:nvPr>
        </p:nvSpPr>
        <p:spPr>
          <a:xfrm>
            <a:off x="409575" y="695325"/>
            <a:ext cx="6184900" cy="3479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p2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4179497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2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005" name="Google Shape;1005;p26: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1716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75742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2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019" name="Google Shape;1019;p27: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5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2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031" name="Google Shape;1031;p28: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816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29: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2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01359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34: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p3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1441846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3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123" name="Google Shape;1123;p35: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0261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34: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p3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78120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3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123" name="Google Shape;1123;p35: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8998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36: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p3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778768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37: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3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1352013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59: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631" name="Google Shape;1631;p59: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01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594338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60: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698" name="Google Shape;1698;p60: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06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p62: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774" name="Google Shape;1774;p62: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086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38: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0" name="Google Shape;1190;p3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439448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39: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1" name="Google Shape;1221;p3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343114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13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231" name="Google Shape;1231;p132: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5462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1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753" name="Google Shape;753;p16: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838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p64: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2" name="Google Shape;1842;p6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
        <p:nvSpPr>
          <p:cNvPr id="1843" name="Google Shape;1843;p64:notes"/>
          <p:cNvSpPr txBox="1">
            <a:spLocks noGrp="1"/>
          </p:cNvSpPr>
          <p:nvPr>
            <p:ph type="sldNum" idx="12"/>
          </p:nvPr>
        </p:nvSpPr>
        <p:spPr>
          <a:xfrm>
            <a:off x="3901699" y="9517548"/>
            <a:ext cx="2984870" cy="502754"/>
          </a:xfrm>
          <a:prstGeom prst="rect">
            <a:avLst/>
          </a:prstGeom>
          <a:noFill/>
          <a:ln>
            <a:noFill/>
          </a:ln>
        </p:spPr>
        <p:txBody>
          <a:bodyPr spcFirstLastPara="1" wrap="square" lIns="92977" tIns="46475" rIns="92977" bIns="46475" anchor="t" anchorCtr="0">
            <a:noAutofit/>
          </a:bodyPr>
          <a:lstStyle/>
          <a:p>
            <a:pPr>
              <a:buClr>
                <a:srgbClr val="000000"/>
              </a:buClr>
              <a:buSzPts val="1400"/>
            </a:pPr>
            <a:fld id="{00000000-1234-1234-1234-123412341234}" type="slidenum">
              <a:rPr lang="en-US"/>
              <a:pPr>
                <a:buClr>
                  <a:srgbClr val="000000"/>
                </a:buClr>
                <a:buSzPts val="1400"/>
              </a:pPr>
              <a:t>70</a:t>
            </a:fld>
            <a:endParaRPr/>
          </a:p>
        </p:txBody>
      </p:sp>
    </p:spTree>
    <p:extLst>
      <p:ext uri="{BB962C8B-B14F-4D97-AF65-F5344CB8AC3E}">
        <p14:creationId xmlns:p14="http://schemas.microsoft.com/office/powerpoint/2010/main" val="2781312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65: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5" name="Google Shape;1855;p6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540461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69: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897" name="Google Shape;1897;p69: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547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p70: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1" name="Google Shape;1931;p7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336600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56139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p71: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942" name="Google Shape;1942;p7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8296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p73: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1" name="Google Shape;1991;p73: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3012421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4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335" name="Google Shape;1335;p4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9299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4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347" name="Google Shape;1347;p42: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2590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43: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362" name="Google Shape;1362;p43: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6817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4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373" name="Google Shape;1373;p44: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26338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45:notes"/>
          <p:cNvSpPr>
            <a:spLocks noGrp="1" noRot="1" noChangeAspect="1"/>
          </p:cNvSpPr>
          <p:nvPr>
            <p:ph type="sldImg" idx="2"/>
          </p:nvPr>
        </p:nvSpPr>
        <p:spPr>
          <a:xfrm>
            <a:off x="409575" y="695325"/>
            <a:ext cx="6184900" cy="3479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7" name="Google Shape;1387;p45:notes"/>
          <p:cNvSpPr txBox="1">
            <a:spLocks noGrp="1"/>
          </p:cNvSpPr>
          <p:nvPr>
            <p:ph type="body" idx="1"/>
          </p:nvPr>
        </p:nvSpPr>
        <p:spPr>
          <a:xfrm>
            <a:off x="688818" y="4759644"/>
            <a:ext cx="5510540" cy="4509209"/>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18513783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4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402" name="Google Shape;1402;p46: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22742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133: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417" name="Google Shape;1417;p133: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05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34: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428" name="Google Shape;1428;p134: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41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701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35: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448" name="Google Shape;1448;p135: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3827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136: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1463" name="Google Shape;1463;p136: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9458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p47: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8" name="Google Shape;1508;p4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9870324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48: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0" name="Google Shape;1550;p4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42560597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4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583" name="Google Shape;1583;p49: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62858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50: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6" name="Google Shape;1616;p5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510472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5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8" name="Google Shape;1648;p5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7114187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p52: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4" name="Google Shape;1684;p5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40329405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p53: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691" name="Google Shape;1691;p53: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8008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54: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7" name="Google Shape;1697;p54: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739463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a:xfrm>
            <a:off x="688819" y="4759643"/>
            <a:ext cx="5510529" cy="2338739"/>
          </a:xfrm>
        </p:spPr>
        <p:txBody>
          <a:bodyPr/>
          <a:lstStyle/>
          <a:p>
            <a:r>
              <a:rPr lang="ko-KR" altLang="en-US" dirty="0"/>
              <a:t>전신마취 </a:t>
            </a:r>
            <a:endParaRPr lang="en-US" altLang="ko-KR" dirty="0"/>
          </a:p>
          <a:p>
            <a:r>
              <a:rPr lang="en-US" altLang="ko-KR" dirty="0"/>
              <a:t>1</a:t>
            </a:r>
            <a:r>
              <a:rPr lang="ko-KR" altLang="en-US" dirty="0"/>
              <a:t>주일 이내 특정 서비스만 </a:t>
            </a:r>
            <a:r>
              <a:rPr lang="en-US" altLang="ko-KR" dirty="0"/>
              <a:t>3</a:t>
            </a:r>
            <a:r>
              <a:rPr lang="ko-KR" altLang="en-US" dirty="0"/>
              <a:t>배의 용량 증설 </a:t>
            </a:r>
            <a:r>
              <a:rPr lang="en-US" altLang="ko-KR" dirty="0">
                <a:sym typeface="Wingdings" panose="05000000000000000000" pitchFamily="2" charset="2"/>
              </a:rPr>
              <a:t> </a:t>
            </a:r>
            <a:r>
              <a:rPr lang="ko-KR" altLang="en-US" dirty="0" err="1">
                <a:sym typeface="Wingdings" panose="05000000000000000000" pitchFamily="2" charset="2"/>
              </a:rPr>
              <a:t>공무주</a:t>
            </a:r>
            <a:r>
              <a:rPr lang="ko-KR" altLang="en-US" dirty="0">
                <a:sym typeface="Wingdings" panose="05000000000000000000" pitchFamily="2" charset="2"/>
              </a:rPr>
              <a:t> 청약을 대시하여 유가증권</a:t>
            </a:r>
            <a:r>
              <a:rPr lang="en-US" altLang="ko-KR" dirty="0">
                <a:sym typeface="Wingdings" panose="05000000000000000000" pitchFamily="2" charset="2"/>
              </a:rPr>
              <a:t>, </a:t>
            </a:r>
            <a:r>
              <a:rPr lang="ko-KR" altLang="en-US" dirty="0">
                <a:sym typeface="Wingdings" panose="05000000000000000000" pitchFamily="2" charset="2"/>
              </a:rPr>
              <a:t>로그인   기능을 </a:t>
            </a:r>
            <a:r>
              <a:rPr lang="en-US" altLang="ko-KR" dirty="0">
                <a:sym typeface="Wingdings" panose="05000000000000000000" pitchFamily="2" charset="2"/>
              </a:rPr>
              <a:t>100</a:t>
            </a:r>
            <a:r>
              <a:rPr lang="ko-KR" altLang="en-US" dirty="0">
                <a:sym typeface="Wingdings" panose="05000000000000000000" pitchFamily="2" charset="2"/>
              </a:rPr>
              <a:t>억의 예산으로 </a:t>
            </a:r>
            <a:r>
              <a:rPr lang="en-US" altLang="ko-KR" dirty="0">
                <a:sym typeface="Wingdings" panose="05000000000000000000" pitchFamily="2" charset="2"/>
              </a:rPr>
              <a:t>5</a:t>
            </a:r>
            <a:r>
              <a:rPr lang="ko-KR" altLang="en-US" dirty="0">
                <a:sym typeface="Wingdings" panose="05000000000000000000" pitchFamily="2" charset="2"/>
              </a:rPr>
              <a:t>배 증설 </a:t>
            </a:r>
            <a:r>
              <a:rPr lang="en-US" altLang="ko-KR" dirty="0">
                <a:sym typeface="Wingdings" panose="05000000000000000000" pitchFamily="2" charset="2"/>
              </a:rPr>
              <a:t>..</a:t>
            </a:r>
            <a:endParaRPr lang="ko-KR" altLang="en-US" dirty="0"/>
          </a:p>
        </p:txBody>
      </p:sp>
    </p:spTree>
    <p:extLst>
      <p:ext uri="{BB962C8B-B14F-4D97-AF65-F5344CB8AC3E}">
        <p14:creationId xmlns:p14="http://schemas.microsoft.com/office/powerpoint/2010/main" val="18694864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55: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8" name="Google Shape;1708;p55: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582666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p56: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6" name="Google Shape;1716;p56: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4128265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p57: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p57: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19616949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58: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2" name="Google Shape;1752;p58: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8242470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59: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0" name="Google Shape;1770;p5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4475870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8: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867" name="Google Shape;867;p8: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3179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7: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880" name="Google Shape;880;p7: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0762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9: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p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5116995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10: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1" name="Google Shape;911;p1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endParaRPr/>
          </a:p>
        </p:txBody>
      </p:sp>
    </p:spTree>
    <p:extLst>
      <p:ext uri="{BB962C8B-B14F-4D97-AF65-F5344CB8AC3E}">
        <p14:creationId xmlns:p14="http://schemas.microsoft.com/office/powerpoint/2010/main" val="21992492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1:notes"/>
          <p:cNvSpPr txBox="1">
            <a:spLocks noGrp="1"/>
          </p:cNvSpPr>
          <p:nvPr>
            <p:ph type="body" idx="1"/>
          </p:nvPr>
        </p:nvSpPr>
        <p:spPr>
          <a:xfrm>
            <a:off x="688819" y="4759643"/>
            <a:ext cx="5510529" cy="4509135"/>
          </a:xfrm>
          <a:prstGeom prst="rect">
            <a:avLst/>
          </a:prstGeom>
        </p:spPr>
        <p:txBody>
          <a:bodyPr spcFirstLastPara="1" wrap="square" lIns="92977" tIns="92977" rIns="92977" bIns="92977" anchor="t" anchorCtr="0">
            <a:noAutofit/>
          </a:bodyPr>
          <a:lstStyle/>
          <a:p>
            <a:endParaRPr/>
          </a:p>
        </p:txBody>
      </p:sp>
      <p:sp>
        <p:nvSpPr>
          <p:cNvPr id="934" name="Google Shape;934;p1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8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a:xfrm>
            <a:off x="688819" y="4759643"/>
            <a:ext cx="5510529" cy="2338739"/>
          </a:xfrm>
        </p:spPr>
        <p:txBody>
          <a:bodyPr/>
          <a:lstStyle/>
          <a:p>
            <a:r>
              <a:rPr lang="ko-KR" altLang="en-US" dirty="0"/>
              <a:t>전신마취 </a:t>
            </a:r>
            <a:endParaRPr lang="en-US" altLang="ko-KR" dirty="0"/>
          </a:p>
          <a:p>
            <a:r>
              <a:rPr lang="en-US" altLang="ko-KR" dirty="0"/>
              <a:t>1</a:t>
            </a:r>
            <a:r>
              <a:rPr lang="ko-KR" altLang="en-US" dirty="0"/>
              <a:t>주일 이내 특정 서비스만 </a:t>
            </a:r>
            <a:r>
              <a:rPr lang="en-US" altLang="ko-KR" dirty="0"/>
              <a:t>3</a:t>
            </a:r>
            <a:r>
              <a:rPr lang="ko-KR" altLang="en-US" dirty="0"/>
              <a:t>배의 용량 증설 </a:t>
            </a:r>
            <a:r>
              <a:rPr lang="en-US" altLang="ko-KR" dirty="0">
                <a:sym typeface="Wingdings" panose="05000000000000000000" pitchFamily="2" charset="2"/>
              </a:rPr>
              <a:t> </a:t>
            </a:r>
            <a:r>
              <a:rPr lang="ko-KR" altLang="en-US" dirty="0" err="1">
                <a:sym typeface="Wingdings" panose="05000000000000000000" pitchFamily="2" charset="2"/>
              </a:rPr>
              <a:t>공무주</a:t>
            </a:r>
            <a:r>
              <a:rPr lang="ko-KR" altLang="en-US" dirty="0">
                <a:sym typeface="Wingdings" panose="05000000000000000000" pitchFamily="2" charset="2"/>
              </a:rPr>
              <a:t> 청약을 대시하여 유가증권</a:t>
            </a:r>
            <a:r>
              <a:rPr lang="en-US" altLang="ko-KR" dirty="0">
                <a:sym typeface="Wingdings" panose="05000000000000000000" pitchFamily="2" charset="2"/>
              </a:rPr>
              <a:t>, </a:t>
            </a:r>
            <a:r>
              <a:rPr lang="ko-KR" altLang="en-US" dirty="0">
                <a:sym typeface="Wingdings" panose="05000000000000000000" pitchFamily="2" charset="2"/>
              </a:rPr>
              <a:t>로그인   기능을 </a:t>
            </a:r>
            <a:r>
              <a:rPr lang="en-US" altLang="ko-KR" dirty="0">
                <a:sym typeface="Wingdings" panose="05000000000000000000" pitchFamily="2" charset="2"/>
              </a:rPr>
              <a:t>100</a:t>
            </a:r>
            <a:r>
              <a:rPr lang="ko-KR" altLang="en-US" dirty="0">
                <a:sym typeface="Wingdings" panose="05000000000000000000" pitchFamily="2" charset="2"/>
              </a:rPr>
              <a:t>억의 예산으로 </a:t>
            </a:r>
            <a:r>
              <a:rPr lang="en-US" altLang="ko-KR" dirty="0">
                <a:sym typeface="Wingdings" panose="05000000000000000000" pitchFamily="2" charset="2"/>
              </a:rPr>
              <a:t>5</a:t>
            </a:r>
            <a:r>
              <a:rPr lang="ko-KR" altLang="en-US" dirty="0">
                <a:sym typeface="Wingdings" panose="05000000000000000000" pitchFamily="2" charset="2"/>
              </a:rPr>
              <a:t>배 증설 </a:t>
            </a:r>
            <a:r>
              <a:rPr lang="en-US" altLang="ko-KR" dirty="0">
                <a:sym typeface="Wingdings" panose="05000000000000000000" pitchFamily="2" charset="2"/>
              </a:rPr>
              <a:t>..</a:t>
            </a:r>
            <a:endParaRPr lang="ko-KR" altLang="en-US" dirty="0"/>
          </a:p>
        </p:txBody>
      </p:sp>
    </p:spTree>
    <p:extLst>
      <p:ext uri="{BB962C8B-B14F-4D97-AF65-F5344CB8AC3E}">
        <p14:creationId xmlns:p14="http://schemas.microsoft.com/office/powerpoint/2010/main" val="32037446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p60: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1" name="Google Shape;1791;p6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733968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p60: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1" name="Google Shape;1791;p6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4186672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62: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1838" name="Google Shape;1838;p62: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68649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p80: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7" name="Google Shape;2547;p80: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001672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p8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4" name="Google Shape;2554;p8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38271266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p9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8" name="Google Shape;2648;p9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7492735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p9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8" name="Google Shape;2648;p9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8084017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p91: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8" name="Google Shape;2648;p91: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Tree>
    <p:extLst>
      <p:ext uri="{BB962C8B-B14F-4D97-AF65-F5344CB8AC3E}">
        <p14:creationId xmlns:p14="http://schemas.microsoft.com/office/powerpoint/2010/main" val="20093927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Shape 4035"/>
          <p:cNvSpPr>
            <a:spLocks noGrp="1" noRot="1" noChangeAspect="1"/>
          </p:cNvSpPr>
          <p:nvPr>
            <p:ph type="sldImg" idx="2"/>
          </p:nvPr>
        </p:nvSpPr>
        <p:spPr>
          <a:xfrm>
            <a:off x="106363" y="752475"/>
            <a:ext cx="6675437" cy="3756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6" name="Shape 4036"/>
          <p:cNvSpPr txBox="1">
            <a:spLocks noGrp="1"/>
          </p:cNvSpPr>
          <p:nvPr>
            <p:ph type="body" idx="1"/>
          </p:nvPr>
        </p:nvSpPr>
        <p:spPr>
          <a:xfrm>
            <a:off x="688819" y="4759643"/>
            <a:ext cx="5510529" cy="4509135"/>
          </a:xfrm>
          <a:prstGeom prst="rect">
            <a:avLst/>
          </a:prstGeom>
        </p:spPr>
        <p:txBody>
          <a:bodyPr lIns="92977" tIns="92977" rIns="92977" bIns="92977" anchor="t" anchorCtr="0">
            <a:noAutofit/>
          </a:bodyPr>
          <a:lstStyle/>
          <a:p>
            <a:endParaRPr dirty="0"/>
          </a:p>
        </p:txBody>
      </p:sp>
    </p:spTree>
    <p:extLst>
      <p:ext uri="{BB962C8B-B14F-4D97-AF65-F5344CB8AC3E}">
        <p14:creationId xmlns:p14="http://schemas.microsoft.com/office/powerpoint/2010/main" val="84334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9:notes"/>
          <p:cNvSpPr txBox="1">
            <a:spLocks noGrp="1"/>
          </p:cNvSpPr>
          <p:nvPr>
            <p:ph type="body" idx="1"/>
          </p:nvPr>
        </p:nvSpPr>
        <p:spPr>
          <a:xfrm>
            <a:off x="688819" y="4759643"/>
            <a:ext cx="5510529" cy="4509135"/>
          </a:xfrm>
          <a:prstGeom prst="rect">
            <a:avLst/>
          </a:prstGeom>
          <a:noFill/>
          <a:ln>
            <a:noFill/>
          </a:ln>
        </p:spPr>
        <p:txBody>
          <a:bodyPr spcFirstLastPara="1" wrap="square" lIns="92977" tIns="92977" rIns="92977" bIns="92977" anchor="t" anchorCtr="0">
            <a:noAutofit/>
          </a:bodyPr>
          <a:lstStyle/>
          <a:p>
            <a:pPr>
              <a:buSzPts val="1400"/>
            </a:pPr>
            <a:endParaRPr/>
          </a:p>
        </p:txBody>
      </p:sp>
      <p:sp>
        <p:nvSpPr>
          <p:cNvPr id="487" name="Google Shape;487;p9:notes"/>
          <p:cNvSpPr>
            <a:spLocks noGrp="1" noRot="1" noChangeAspect="1"/>
          </p:cNvSpPr>
          <p:nvPr>
            <p:ph type="sldImg" idx="2"/>
          </p:nvPr>
        </p:nvSpPr>
        <p:spPr>
          <a:xfrm>
            <a:off x="106363" y="752475"/>
            <a:ext cx="6675437" cy="3756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5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목차">
    <p:bg>
      <p:bgPr>
        <a:solidFill>
          <a:schemeClr val="bg1"/>
        </a:solidFill>
        <a:effectLst/>
      </p:bgPr>
    </p:bg>
    <p:spTree>
      <p:nvGrpSpPr>
        <p:cNvPr id="1" name="Shape 1044"/>
        <p:cNvGrpSpPr/>
        <p:nvPr/>
      </p:nvGrpSpPr>
      <p:grpSpPr>
        <a:xfrm>
          <a:off x="0" y="0"/>
          <a:ext cx="0" cy="0"/>
          <a:chOff x="0" y="0"/>
          <a:chExt cx="0" cy="0"/>
        </a:xfrm>
      </p:grpSpPr>
      <p:sp>
        <p:nvSpPr>
          <p:cNvPr id="526" name="Rectangle 3"/>
          <p:cNvSpPr/>
          <p:nvPr userDrawn="1"/>
        </p:nvSpPr>
        <p:spPr>
          <a:xfrm>
            <a:off x="63" y="0"/>
            <a:ext cx="9144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prstClr val="white"/>
              </a:solidFill>
              <a:effectLst/>
              <a:uLnTx/>
              <a:uFillTx/>
              <a:latin typeface="Lato Medium" panose="020F0502020204030203" pitchFamily="34" charset="0"/>
              <a:ea typeface="+mn-ea"/>
              <a:cs typeface="Arial"/>
              <a:sym typeface="Arial"/>
            </a:endParaRPr>
          </a:p>
        </p:txBody>
      </p:sp>
      <p:sp>
        <p:nvSpPr>
          <p:cNvPr id="546" name="Parallelogram 4"/>
          <p:cNvSpPr/>
          <p:nvPr userDrawn="1"/>
        </p:nvSpPr>
        <p:spPr>
          <a:xfrm>
            <a:off x="3518810" y="-8164"/>
            <a:ext cx="5625193" cy="5151664"/>
          </a:xfrm>
          <a:prstGeom prst="parallelogram">
            <a:avLst>
              <a:gd name="adj" fmla="val 63482"/>
            </a:avLst>
          </a:prstGeom>
          <a:gradFill>
            <a:gsLst>
              <a:gs pos="0">
                <a:srgbClr val="FFC000">
                  <a:lumMod val="60000"/>
                  <a:lumOff val="40000"/>
                  <a:alpha val="57000"/>
                </a:srgbClr>
              </a:gs>
              <a:gs pos="60000">
                <a:srgbClr val="F5A749">
                  <a:alpha val="0"/>
                </a:srgbClr>
              </a:gs>
              <a:gs pos="100000">
                <a:srgbClr val="ED7D31">
                  <a:alpha val="63000"/>
                </a:srgbClr>
              </a:gs>
            </a:gsLst>
            <a:lin ang="5400000" scaled="0"/>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prstClr val="white"/>
              </a:solidFill>
              <a:effectLst/>
              <a:uLnTx/>
              <a:uFillTx/>
              <a:latin typeface="Lato Medium" panose="020F0502020204030203" pitchFamily="34" charset="0"/>
              <a:ea typeface="+mn-ea"/>
              <a:cs typeface="Arial"/>
              <a:sym typeface="Arial"/>
            </a:endParaRPr>
          </a:p>
        </p:txBody>
      </p:sp>
      <p:grpSp>
        <p:nvGrpSpPr>
          <p:cNvPr id="548" name="그룹 547"/>
          <p:cNvGrpSpPr/>
          <p:nvPr userDrawn="1"/>
        </p:nvGrpSpPr>
        <p:grpSpPr>
          <a:xfrm>
            <a:off x="7392318" y="4564539"/>
            <a:ext cx="1466693" cy="317988"/>
            <a:chOff x="6880205" y="4436593"/>
            <a:chExt cx="1960815" cy="425117"/>
          </a:xfrm>
        </p:grpSpPr>
        <p:pic>
          <p:nvPicPr>
            <p:cNvPr id="549" name="그림 548"/>
            <p:cNvPicPr>
              <a:picLocks noChangeAspect="1"/>
            </p:cNvPicPr>
            <p:nvPr/>
          </p:nvPicPr>
          <p:blipFill rotWithShape="1">
            <a:blip r:embed="rId2">
              <a:biLevel thresh="25000"/>
            </a:blip>
            <a:srcRect t="1" r="71107" b="-4698"/>
            <a:stretch/>
          </p:blipFill>
          <p:spPr>
            <a:xfrm>
              <a:off x="6880205" y="4436593"/>
              <a:ext cx="561744" cy="425117"/>
            </a:xfrm>
            <a:prstGeom prst="rect">
              <a:avLst/>
            </a:prstGeom>
          </p:spPr>
        </p:pic>
        <p:pic>
          <p:nvPicPr>
            <p:cNvPr id="550" name="그림 549"/>
            <p:cNvPicPr>
              <a:picLocks noChangeAspect="1"/>
            </p:cNvPicPr>
            <p:nvPr/>
          </p:nvPicPr>
          <p:blipFill rotWithShape="1">
            <a:blip r:embed="rId2">
              <a:biLevel thresh="25000"/>
            </a:blip>
            <a:srcRect l="28039" t="2084"/>
            <a:stretch/>
          </p:blipFill>
          <p:spPr>
            <a:xfrm>
              <a:off x="7441949" y="4436593"/>
              <a:ext cx="1399071" cy="397580"/>
            </a:xfrm>
            <a:prstGeom prst="rect">
              <a:avLst/>
            </a:prstGeom>
          </p:spPr>
        </p:pic>
      </p:grpSp>
      <p:sp>
        <p:nvSpPr>
          <p:cNvPr id="9" name="TextBox 8"/>
          <p:cNvSpPr txBox="1"/>
          <p:nvPr userDrawn="1"/>
        </p:nvSpPr>
        <p:spPr>
          <a:xfrm>
            <a:off x="718300" y="1994452"/>
            <a:ext cx="6513176" cy="2677656"/>
          </a:xfrm>
          <a:prstGeom prst="rect">
            <a:avLst/>
          </a:prstGeom>
          <a:noFill/>
        </p:spPr>
        <p:txBody>
          <a:bodyPr wrap="square" rtlCol="0">
            <a:spAutoFit/>
          </a:bodyPr>
          <a:lstStyle/>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The Domain Problem :  A Commerce Shopping Mall</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Architecture and Approach Overview</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Domain Analysis with DDD and Event Storming</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Service Implementation with Spring Boot and Netflix OSS</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Monolith to </a:t>
            </a:r>
            <a:r>
              <a:rPr kumimoji="0" lang="en-US" altLang="ko-KR" sz="1400" b="0" i="0" u="none" strike="noStrike" kern="1200" cap="none" spc="0" normalizeH="0" baseline="0" noProof="0" dirty="0" err="1">
                <a:ln>
                  <a:noFill/>
                </a:ln>
                <a:solidFill>
                  <a:prstClr val="white"/>
                </a:solidFill>
                <a:effectLst/>
                <a:uLnTx/>
                <a:uFillTx/>
                <a:latin typeface="Calibri" panose="020F0502020204030204"/>
                <a:ea typeface="맑은 고딕" panose="020B0503020000020004" pitchFamily="50" charset="-127"/>
                <a:cs typeface="Arial"/>
                <a:sym typeface="Arial"/>
              </a:rPr>
              <a:t>Microservices</a:t>
            </a:r>
            <a:endPar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endParaRP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Front-end Development in MSA</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Service Composition with Request-Response and Event-driven </a:t>
            </a:r>
          </a:p>
          <a:p>
            <a:pPr marL="257162" marR="0" lvl="0" indent="-257162" algn="l" defTabSz="342884" rtl="0" eaLnBrk="1" fontAlgn="auto" latinLnBrk="1" hangingPunct="1">
              <a:lnSpc>
                <a:spcPct val="150000"/>
              </a:lnSpc>
              <a:spcBef>
                <a:spcPts val="0"/>
              </a:spcBef>
              <a:spcAft>
                <a:spcPts val="0"/>
              </a:spcAft>
              <a:buClrTx/>
              <a:buSzTx/>
              <a:buFont typeface="+mj-lt"/>
              <a:buAutoNum type="arabicPeriod"/>
              <a:tabLst/>
              <a:defRPr/>
            </a:pPr>
            <a:r>
              <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rPr>
              <a:t>Implementing DevOps Environment with Kubernetes, </a:t>
            </a:r>
            <a:r>
              <a:rPr kumimoji="0" lang="en-US" altLang="ko-KR" sz="1400" b="0" i="0" u="none" strike="noStrike" kern="1200" cap="none" spc="0" normalizeH="0" baseline="0" noProof="0" dirty="0" err="1">
                <a:ln>
                  <a:noFill/>
                </a:ln>
                <a:solidFill>
                  <a:prstClr val="white"/>
                </a:solidFill>
                <a:effectLst/>
                <a:uLnTx/>
                <a:uFillTx/>
                <a:latin typeface="Calibri" panose="020F0502020204030204"/>
                <a:ea typeface="맑은 고딕" panose="020B0503020000020004" pitchFamily="50" charset="-127"/>
                <a:cs typeface="Arial"/>
                <a:sym typeface="Arial"/>
              </a:rPr>
              <a:t>Istio</a:t>
            </a:r>
            <a:endParaRPr kumimoji="0" lang="en-US" altLang="ko-KR" sz="14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Arial"/>
              <a:sym typeface="Arial"/>
            </a:endParaRPr>
          </a:p>
        </p:txBody>
      </p:sp>
      <p:sp>
        <p:nvSpPr>
          <p:cNvPr id="2" name="직사각형 1"/>
          <p:cNvSpPr/>
          <p:nvPr userDrawn="1"/>
        </p:nvSpPr>
        <p:spPr>
          <a:xfrm>
            <a:off x="5652120" y="739139"/>
            <a:ext cx="3230293"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rgbClr val="F39C12">
                    <a:lumMod val="40000"/>
                    <a:lumOff val="60000"/>
                  </a:srgbClr>
                </a:solidFill>
                <a:effectLst/>
                <a:uLnTx/>
                <a:uFillTx/>
                <a:latin typeface="Arial" panose="020B0604020202020204" pitchFamily="34" charset="0"/>
                <a:ea typeface="맑은 고딕" panose="020B0503020000020004" pitchFamily="50" charset="-127"/>
                <a:cs typeface="Arial" panose="020B0604020202020204" pitchFamily="34" charset="0"/>
                <a:sym typeface="Arial"/>
              </a:rPr>
              <a:t>Microservice and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rgbClr val="F39C12">
                    <a:lumMod val="40000"/>
                    <a:lumOff val="60000"/>
                  </a:srgbClr>
                </a:solidFill>
                <a:effectLst/>
                <a:uLnTx/>
                <a:uFillTx/>
                <a:latin typeface="Arial" panose="020B0604020202020204" pitchFamily="34" charset="0"/>
                <a:ea typeface="맑은 고딕" panose="020B0503020000020004" pitchFamily="50" charset="-127"/>
                <a:cs typeface="Arial" panose="020B0604020202020204" pitchFamily="34" charset="0"/>
                <a:sym typeface="Arial"/>
              </a:rPr>
              <a:t>Event-storming-Based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rgbClr val="F39C12">
                    <a:lumMod val="40000"/>
                    <a:lumOff val="60000"/>
                  </a:srgbClr>
                </a:solidFill>
                <a:effectLst/>
                <a:uLnTx/>
                <a:uFillTx/>
                <a:latin typeface="Arial" panose="020B0604020202020204" pitchFamily="34" charset="0"/>
                <a:ea typeface="맑은 고딕" panose="020B0503020000020004" pitchFamily="50" charset="-127"/>
                <a:cs typeface="Arial" panose="020B0604020202020204" pitchFamily="34" charset="0"/>
                <a:sym typeface="Arial"/>
              </a:rPr>
              <a:t>DevOps Project</a:t>
            </a:r>
            <a:endParaRPr kumimoji="0" lang="ko-KR" altLang="en-US" sz="1600" b="1" i="0" u="none" strike="noStrike" kern="0" cap="none" spc="0" normalizeH="0" baseline="0" noProof="0" dirty="0">
              <a:ln>
                <a:noFill/>
              </a:ln>
              <a:solidFill>
                <a:srgbClr val="F39C12">
                  <a:lumMod val="40000"/>
                  <a:lumOff val="60000"/>
                </a:srgbClr>
              </a:solidFill>
              <a:effectLst/>
              <a:uLnTx/>
              <a:uFillTx/>
              <a:latin typeface="Arial" panose="020B0604020202020204" pitchFamily="34" charset="0"/>
              <a:ea typeface="맑은 고딕" panose="020B0503020000020004" pitchFamily="50" charset="-127"/>
              <a:cs typeface="Arial" panose="020B0604020202020204" pitchFamily="34" charset="0"/>
              <a:sym typeface="Arial"/>
            </a:endParaRPr>
          </a:p>
        </p:txBody>
      </p:sp>
      <p:sp>
        <p:nvSpPr>
          <p:cNvPr id="17" name="직사각형 16"/>
          <p:cNvSpPr/>
          <p:nvPr userDrawn="1"/>
        </p:nvSpPr>
        <p:spPr>
          <a:xfrm>
            <a:off x="827584" y="739139"/>
            <a:ext cx="503192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0" cap="none" spc="0" normalizeH="0" baseline="0" noProof="0" dirty="0">
                <a:ln>
                  <a:noFill/>
                </a:ln>
                <a:solidFill>
                  <a:prstClr val="white"/>
                </a:solidFill>
                <a:effectLst/>
                <a:uLnTx/>
                <a:uFillTx/>
                <a:latin typeface="Calibri" panose="020F0502020204030204"/>
                <a:cs typeface="Arial"/>
                <a:sym typeface="Arial"/>
              </a:rPr>
              <a:t>Table of content</a:t>
            </a:r>
            <a:endParaRPr kumimoji="0" lang="ko-KR" altLang="en-US" sz="4800" b="1" i="0" u="none" strike="noStrike" kern="0" cap="none" spc="0" normalizeH="0" baseline="0" noProof="0" dirty="0">
              <a:ln>
                <a:noFill/>
              </a:ln>
              <a:solidFill>
                <a:prstClr val="white"/>
              </a:solidFill>
              <a:effectLst/>
              <a:uLnTx/>
              <a:uFillTx/>
              <a:latin typeface="Calibri" panose="020F0502020204030204"/>
              <a:cs typeface="Arial"/>
              <a:sym typeface="Arial"/>
            </a:endParaRPr>
          </a:p>
        </p:txBody>
      </p:sp>
    </p:spTree>
    <p:extLst>
      <p:ext uri="{BB962C8B-B14F-4D97-AF65-F5344CB8AC3E}">
        <p14:creationId xmlns:p14="http://schemas.microsoft.com/office/powerpoint/2010/main" val="1349095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제목+내용+보더">
    <p:spTree>
      <p:nvGrpSpPr>
        <p:cNvPr id="1" name=""/>
        <p:cNvGrpSpPr/>
        <p:nvPr/>
      </p:nvGrpSpPr>
      <p:grpSpPr>
        <a:xfrm>
          <a:off x="0" y="0"/>
          <a:ext cx="0" cy="0"/>
          <a:chOff x="0" y="0"/>
          <a:chExt cx="0" cy="0"/>
        </a:xfrm>
      </p:grpSpPr>
      <p:sp>
        <p:nvSpPr>
          <p:cNvPr id="2" name="제목 1"/>
          <p:cNvSpPr>
            <a:spLocks noGrp="1"/>
          </p:cNvSpPr>
          <p:nvPr>
            <p:ph type="title"/>
          </p:nvPr>
        </p:nvSpPr>
        <p:spPr>
          <a:xfrm>
            <a:off x="611560" y="273738"/>
            <a:ext cx="7986918" cy="428996"/>
          </a:xfrm>
          <a:prstGeom prst="rect">
            <a:avLst/>
          </a:prstGeom>
        </p:spPr>
        <p:txBody>
          <a:bodyPr>
            <a:noAutofit/>
          </a:bodyPr>
          <a:lstStyle>
            <a:lvl1pPr algn="l">
              <a:defRPr sz="3200" b="1">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
        <p:nvSpPr>
          <p:cNvPr id="3" name="내용 개체 틀 2"/>
          <p:cNvSpPr>
            <a:spLocks noGrp="1"/>
          </p:cNvSpPr>
          <p:nvPr>
            <p:ph idx="1"/>
          </p:nvPr>
        </p:nvSpPr>
        <p:spPr>
          <a:xfrm>
            <a:off x="611560" y="843558"/>
            <a:ext cx="7986918" cy="3870491"/>
          </a:xfrm>
          <a:prstGeom prst="rect">
            <a:avLst/>
          </a:prstGeom>
        </p:spPr>
        <p:txBody>
          <a:bodyPr vert="horz" lIns="91440" tIns="45720" rIns="91440" bIns="45720" rtlCol="0">
            <a:noAutofit/>
          </a:bodyPr>
          <a:lstStyle>
            <a:lvl1pPr>
              <a:defRPr lang="en-US" sz="1400" dirty="0"/>
            </a:lvl1pPr>
          </a:lstStyle>
          <a:p>
            <a:pPr lvl="0">
              <a:buClr>
                <a:schemeClr val="tx2"/>
              </a:buClr>
            </a:pPr>
            <a:endParaRPr lang="en-US" dirty="0"/>
          </a:p>
        </p:txBody>
      </p:sp>
      <p:cxnSp>
        <p:nvCxnSpPr>
          <p:cNvPr id="8" name="직선 연결선 7"/>
          <p:cNvCxnSpPr/>
          <p:nvPr userDrawn="1"/>
        </p:nvCxnSpPr>
        <p:spPr>
          <a:xfrm>
            <a:off x="611560" y="702734"/>
            <a:ext cx="7986918"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46123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169">
          <p15:clr>
            <a:srgbClr val="FBAE40"/>
          </p15:clr>
        </p15:guide>
        <p15:guide id="4" pos="43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841772"/>
            <a:ext cx="6858000" cy="1790700"/>
          </a:xfrm>
        </p:spPr>
        <p:txBody>
          <a:bodyPr anchor="b"/>
          <a:lstStyle>
            <a:lvl1pPr algn="ctr">
              <a:defRPr sz="4500">
                <a:latin typeface="Calibri" panose="020F0502020204030204" pitchFamily="34" charset="0"/>
                <a:cs typeface="Calibri" panose="020F0502020204030204" pitchFamily="34" charset="0"/>
              </a:defRPr>
            </a:lvl1pPr>
          </a:lstStyle>
          <a:p>
            <a:endParaRPr lang="ko-KR" altLang="en-US" dirty="0"/>
          </a:p>
        </p:txBody>
      </p:sp>
      <p:sp>
        <p:nvSpPr>
          <p:cNvPr id="3" name="부제목 2"/>
          <p:cNvSpPr>
            <a:spLocks noGrp="1"/>
          </p:cNvSpPr>
          <p:nvPr>
            <p:ph type="subTitle" idx="1"/>
          </p:nvPr>
        </p:nvSpPr>
        <p:spPr>
          <a:xfrm>
            <a:off x="1143000" y="2701528"/>
            <a:ext cx="6858000" cy="1241822"/>
          </a:xfrm>
        </p:spPr>
        <p:txBody>
          <a:bodyPr/>
          <a:lstStyle>
            <a:lvl1pPr marL="0" indent="0" algn="ctr">
              <a:buNone/>
              <a:defRPr sz="1800">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ko-KR" altLang="en-US" dirty="0"/>
          </a:p>
        </p:txBody>
      </p:sp>
    </p:spTree>
    <p:extLst>
      <p:ext uri="{BB962C8B-B14F-4D97-AF65-F5344CB8AC3E}">
        <p14:creationId xmlns:p14="http://schemas.microsoft.com/office/powerpoint/2010/main" val="2576550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Shape 3914"/>
          <p:cNvSpPr txBox="1">
            <a:spLocks/>
          </p:cNvSpPr>
          <p:nvPr userDrawn="1"/>
        </p:nvSpPr>
        <p:spPr>
          <a:xfrm>
            <a:off x="640231" y="322288"/>
            <a:ext cx="7939890" cy="41972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ct val="100000"/>
              <a:buFont typeface="Dosis Light"/>
              <a:buNone/>
              <a:defRPr sz="2800" b="0" i="0" u="none" strike="noStrike" cap="none">
                <a:solidFill>
                  <a:srgbClr val="0B87A1"/>
                </a:solidFill>
                <a:latin typeface="Dosis Light"/>
                <a:ea typeface="Dosis Light"/>
                <a:cs typeface="Dosis Light"/>
                <a:sym typeface="Dosis Light"/>
              </a:defRPr>
            </a:lvl1pPr>
            <a:lvl2pPr lvl="1">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9pPr>
          </a:lstStyle>
          <a:p>
            <a:pPr marL="0" marR="0" lvl="0" indent="0" algn="l" defTabSz="342884"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srgbClr val="34495E">
                    <a:lumMod val="75000"/>
                  </a:srgbClr>
                </a:solidFill>
                <a:effectLst/>
                <a:uLnTx/>
                <a:uFillTx/>
                <a:latin typeface="Calibri" panose="020F0502020204030204" pitchFamily="34" charset="0"/>
                <a:ea typeface="맑은 고딕" panose="020B0503020000020004" pitchFamily="50" charset="-127"/>
                <a:cs typeface="Calibri" panose="020F0502020204030204" pitchFamily="34" charset="0"/>
                <a:sym typeface="Dosis Light"/>
              </a:rPr>
              <a:t>Requirements / Check</a:t>
            </a:r>
          </a:p>
        </p:txBody>
      </p:sp>
      <p:graphicFrame>
        <p:nvGraphicFramePr>
          <p:cNvPr id="5" name="표 4"/>
          <p:cNvGraphicFramePr>
            <a:graphicFrameLocks noGrp="1"/>
          </p:cNvGraphicFramePr>
          <p:nvPr userDrawn="1"/>
        </p:nvGraphicFramePr>
        <p:xfrm>
          <a:off x="640231" y="998219"/>
          <a:ext cx="7939890" cy="3626169"/>
        </p:xfrm>
        <a:graphic>
          <a:graphicData uri="http://schemas.openxmlformats.org/drawingml/2006/table">
            <a:tbl>
              <a:tblPr firstRow="1" bandRow="1">
                <a:tableStyleId>{D2F45FEE-C7A9-450E-8499-31EBD5A4BD26}</a:tableStyleId>
              </a:tblPr>
              <a:tblGrid>
                <a:gridCol w="1330243">
                  <a:extLst>
                    <a:ext uri="{9D8B030D-6E8A-4147-A177-3AD203B41FA5}">
                      <a16:colId xmlns:a16="http://schemas.microsoft.com/office/drawing/2014/main" val="20000"/>
                    </a:ext>
                  </a:extLst>
                </a:gridCol>
                <a:gridCol w="3356535">
                  <a:extLst>
                    <a:ext uri="{9D8B030D-6E8A-4147-A177-3AD203B41FA5}">
                      <a16:colId xmlns:a16="http://schemas.microsoft.com/office/drawing/2014/main" val="20001"/>
                    </a:ext>
                  </a:extLst>
                </a:gridCol>
                <a:gridCol w="3253112">
                  <a:extLst>
                    <a:ext uri="{9D8B030D-6E8A-4147-A177-3AD203B41FA5}">
                      <a16:colId xmlns:a16="http://schemas.microsoft.com/office/drawing/2014/main" val="20002"/>
                    </a:ext>
                  </a:extLst>
                </a:gridCol>
              </a:tblGrid>
              <a:tr h="289802">
                <a:tc>
                  <a:txBody>
                    <a:bodyPr/>
                    <a:lstStyle/>
                    <a:p>
                      <a:pPr latinLnBrk="1"/>
                      <a:r>
                        <a:rPr lang="en-US" altLang="ko-KR" sz="1200"/>
                        <a:t>Category</a:t>
                      </a:r>
                      <a:endParaRPr lang="ko-KR" altLang="en-US" sz="1200"/>
                    </a:p>
                  </a:txBody>
                  <a:tcPr marL="90348" marR="90348" marT="45174" marB="45174"/>
                </a:tc>
                <a:tc>
                  <a:txBody>
                    <a:bodyPr/>
                    <a:lstStyle/>
                    <a:p>
                      <a:pPr latinLnBrk="1"/>
                      <a:r>
                        <a:rPr lang="en-US" altLang="ko-KR" sz="1200"/>
                        <a:t>Requirement</a:t>
                      </a:r>
                      <a:endParaRPr lang="ko-KR" altLang="en-US" sz="1200"/>
                    </a:p>
                  </a:txBody>
                  <a:tcPr marL="90348" marR="90348" marT="45174" marB="45174"/>
                </a:tc>
                <a:tc>
                  <a:txBody>
                    <a:bodyPr/>
                    <a:lstStyle/>
                    <a:p>
                      <a:pPr latinLnBrk="1"/>
                      <a:r>
                        <a:rPr lang="en-US" altLang="ko-KR" sz="1200"/>
                        <a:t>Solution</a:t>
                      </a:r>
                      <a:endParaRPr lang="ko-KR" altLang="en-US" sz="1200"/>
                    </a:p>
                  </a:txBody>
                  <a:tcPr marL="90348" marR="90348" marT="45174" marB="45174"/>
                </a:tc>
                <a:extLst>
                  <a:ext uri="{0D108BD9-81ED-4DB2-BD59-A6C34878D82A}">
                    <a16:rowId xmlns:a16="http://schemas.microsoft.com/office/drawing/2014/main" val="10000"/>
                  </a:ext>
                </a:extLst>
              </a:tr>
              <a:tr h="289802">
                <a:tc rowSpan="4">
                  <a:txBody>
                    <a:bodyPr/>
                    <a:lstStyle/>
                    <a:p>
                      <a:pPr latinLnBrk="1"/>
                      <a:r>
                        <a:rPr lang="en-US" altLang="ko-KR" sz="1200"/>
                        <a:t>Maintainability &amp; Scalability</a:t>
                      </a:r>
                      <a:endParaRPr lang="ko-KR" altLang="en-US" sz="1200"/>
                    </a:p>
                  </a:txBody>
                  <a:tcPr marL="90348" marR="90348" marT="45174" marB="45174"/>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a:t>24*365</a:t>
                      </a:r>
                      <a:r>
                        <a:rPr lang="en-US" altLang="ko-KR" sz="1200" baseline="0"/>
                        <a:t> Zero Down time</a:t>
                      </a:r>
                      <a:endParaRPr lang="ko-KR" altLang="en-US" sz="1200"/>
                    </a:p>
                  </a:txBody>
                  <a:tcPr marL="90348" marR="90348" marT="45174" marB="45174"/>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a:t>Self-Healing, Horizontally Scale</a:t>
                      </a:r>
                      <a:endParaRPr lang="ko-KR" altLang="en-US" sz="1200"/>
                    </a:p>
                  </a:txBody>
                  <a:tcPr marL="90348" marR="90348" marT="45174" marB="45174"/>
                </a:tc>
                <a:extLst>
                  <a:ext uri="{0D108BD9-81ED-4DB2-BD59-A6C34878D82A}">
                    <a16:rowId xmlns:a16="http://schemas.microsoft.com/office/drawing/2014/main" val="10001"/>
                  </a:ext>
                </a:extLst>
              </a:tr>
              <a:tr h="493392">
                <a:tc vMerge="1">
                  <a:txBody>
                    <a:bodyPr/>
                    <a:lstStyle/>
                    <a:p>
                      <a:pPr latinLnBrk="1"/>
                      <a:endParaRPr lang="ko-KR" altLang="en-US" dirty="0"/>
                    </a:p>
                  </a:txBody>
                  <a:tcPr/>
                </a:tc>
                <a:tc rowSpan="3">
                  <a:txBody>
                    <a:bodyPr/>
                    <a:lstStyle/>
                    <a:p>
                      <a:pPr latinLnBrk="1"/>
                      <a:r>
                        <a:rPr lang="en-US" altLang="ko-KR" sz="1200"/>
                        <a:t>Minimal Dev-</a:t>
                      </a:r>
                      <a:r>
                        <a:rPr lang="en-US" altLang="ko-KR" sz="1200" baseline="0"/>
                        <a:t>Ops, Dev-Dev team side effects in deploy time</a:t>
                      </a:r>
                    </a:p>
                    <a:p>
                      <a:pPr latinLnBrk="1"/>
                      <a:endParaRPr lang="en-US" altLang="ko-KR" sz="1200" baseline="0"/>
                    </a:p>
                    <a:p>
                      <a:pPr latinLnBrk="1"/>
                      <a:r>
                        <a:rPr lang="en-US" altLang="ko-KR" sz="1200" baseline="0"/>
                        <a:t>(more than 100 deploys per day)</a:t>
                      </a:r>
                      <a:endParaRPr lang="ko-KR" altLang="en-US" sz="1200"/>
                    </a:p>
                  </a:txBody>
                  <a:tcPr marL="90348" marR="90348" marT="45174" marB="45174"/>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a:t>Loos</a:t>
                      </a:r>
                      <a:r>
                        <a:rPr lang="en-US" altLang="ko-KR" sz="1200" baseline="0"/>
                        <a:t>e coupled design (</a:t>
                      </a:r>
                      <a:r>
                        <a:rPr lang="en-US" altLang="ko-KR" sz="1200" strike="noStrike" baseline="0"/>
                        <a:t>HATEOAS API</a:t>
                      </a:r>
                      <a:r>
                        <a:rPr lang="en-US" altLang="ko-KR" sz="1200" baseline="0"/>
                        <a:t>, Service Decomposition), </a:t>
                      </a:r>
                      <a:r>
                        <a:rPr lang="en-US" altLang="ko-KR" sz="1200" baseline="0" err="1"/>
                        <a:t>PubSub</a:t>
                      </a:r>
                      <a:endParaRPr lang="ko-KR" altLang="en-US" sz="1200"/>
                    </a:p>
                  </a:txBody>
                  <a:tcPr marL="90348" marR="90348" marT="45174" marB="45174"/>
                </a:tc>
                <a:extLst>
                  <a:ext uri="{0D108BD9-81ED-4DB2-BD59-A6C34878D82A}">
                    <a16:rowId xmlns:a16="http://schemas.microsoft.com/office/drawing/2014/main" val="10002"/>
                  </a:ext>
                </a:extLst>
              </a:tr>
              <a:tr h="493392">
                <a:tc vMerge="1">
                  <a:txBody>
                    <a:bodyPr/>
                    <a:lstStyle/>
                    <a:p>
                      <a:pPr latinLnBrk="1"/>
                      <a:endParaRPr lang="ko-KR" altLang="en-US" dirty="0"/>
                    </a:p>
                  </a:txBody>
                  <a:tcPr/>
                </a:tc>
                <a:tc vMerge="1">
                  <a:txBody>
                    <a:bodyPr/>
                    <a:lstStyle/>
                    <a:p>
                      <a:endParaRPr lang="ko-KR" altLang="en-US" dirty="0"/>
                    </a:p>
                  </a:txBody>
                  <a:tcPr/>
                </a:tc>
                <a:tc>
                  <a:txBody>
                    <a:bodyPr/>
                    <a:lstStyle/>
                    <a:p>
                      <a:r>
                        <a:rPr lang="en-US" altLang="ko-KR" sz="1200"/>
                        <a:t>Auto Provisioning</a:t>
                      </a:r>
                      <a:r>
                        <a:rPr lang="en-US" altLang="ko-KR" sz="1200" baseline="0"/>
                        <a:t> (by </a:t>
                      </a:r>
                      <a:r>
                        <a:rPr lang="en-US" altLang="ko-KR" sz="1200" baseline="0" err="1"/>
                        <a:t>docker</a:t>
                      </a:r>
                      <a:r>
                        <a:rPr lang="en-US" altLang="ko-KR" sz="1200" baseline="0"/>
                        <a:t> containerizing)</a:t>
                      </a:r>
                      <a:endParaRPr lang="ko-KR" altLang="en-US" sz="1200"/>
                    </a:p>
                  </a:txBody>
                  <a:tcPr marL="90348" marR="90348" marT="45174" marB="45174"/>
                </a:tc>
                <a:extLst>
                  <a:ext uri="{0D108BD9-81ED-4DB2-BD59-A6C34878D82A}">
                    <a16:rowId xmlns:a16="http://schemas.microsoft.com/office/drawing/2014/main" val="10003"/>
                  </a:ext>
                </a:extLst>
              </a:tr>
              <a:tr h="289802">
                <a:tc vMerge="1">
                  <a:txBody>
                    <a:bodyPr/>
                    <a:lstStyle/>
                    <a:p>
                      <a:pPr latinLnBrk="1"/>
                      <a:endParaRPr lang="ko-KR" altLang="en-US" dirty="0"/>
                    </a:p>
                  </a:txBody>
                  <a:tcPr/>
                </a:tc>
                <a:tc vMerge="1">
                  <a:txBody>
                    <a:bodyPr/>
                    <a:lstStyle/>
                    <a:p>
                      <a:endParaRPr lang="ko-KR" altLang="en-US" dirty="0"/>
                    </a:p>
                  </a:txBody>
                  <a:tcPr/>
                </a:tc>
                <a:tc>
                  <a:txBody>
                    <a:bodyPr/>
                    <a:lstStyle/>
                    <a:p>
                      <a:r>
                        <a:rPr lang="en-US" altLang="ko-KR" sz="1200"/>
                        <a:t>DevOps CI/CD</a:t>
                      </a:r>
                      <a:endParaRPr lang="ko-KR" altLang="en-US" sz="1200"/>
                    </a:p>
                  </a:txBody>
                  <a:tcPr marL="90348" marR="90348" marT="45174" marB="45174"/>
                </a:tc>
                <a:extLst>
                  <a:ext uri="{0D108BD9-81ED-4DB2-BD59-A6C34878D82A}">
                    <a16:rowId xmlns:a16="http://schemas.microsoft.com/office/drawing/2014/main" val="10004"/>
                  </a:ext>
                </a:extLst>
              </a:tr>
              <a:tr h="289802">
                <a:tc rowSpan="2">
                  <a:txBody>
                    <a:bodyPr/>
                    <a:lstStyle/>
                    <a:p>
                      <a:pPr latinLnBrk="1"/>
                      <a:r>
                        <a:rPr lang="en-US" altLang="ko-KR" sz="1200"/>
                        <a:t>Scalability &amp;</a:t>
                      </a:r>
                      <a:r>
                        <a:rPr lang="en-US" altLang="ko-KR" sz="1200" baseline="0"/>
                        <a:t> </a:t>
                      </a:r>
                      <a:r>
                        <a:rPr lang="en-US" altLang="ko-KR" sz="1200"/>
                        <a:t>Reusability</a:t>
                      </a:r>
                      <a:endParaRPr lang="ko-KR" altLang="en-US" sz="1200"/>
                    </a:p>
                  </a:txBody>
                  <a:tcPr marL="90348" marR="90348" marT="45174" marB="45174"/>
                </a:tc>
                <a:tc>
                  <a:txBody>
                    <a:bodyPr/>
                    <a:lstStyle/>
                    <a:p>
                      <a:r>
                        <a:rPr lang="en-US" altLang="ko-KR" sz="1200"/>
                        <a:t>Multi-channel Support</a:t>
                      </a:r>
                      <a:endParaRPr lang="ko-KR" altLang="en-US" sz="1200"/>
                    </a:p>
                  </a:txBody>
                  <a:tcPr marL="90348" marR="90348" marT="45174" marB="45174"/>
                </a:tc>
                <a:tc>
                  <a:txBody>
                    <a:bodyPr/>
                    <a:lstStyle/>
                    <a:p>
                      <a:r>
                        <a:rPr lang="en-US" altLang="ko-KR" sz="1200"/>
                        <a:t>Responsive Web,</a:t>
                      </a:r>
                      <a:r>
                        <a:rPr lang="en-US" altLang="ko-KR" sz="1200" baseline="0"/>
                        <a:t> Chat Bot</a:t>
                      </a:r>
                      <a:endParaRPr lang="ko-KR" altLang="en-US" sz="1200"/>
                    </a:p>
                  </a:txBody>
                  <a:tcPr marL="90348" marR="90348" marT="45174" marB="45174"/>
                </a:tc>
                <a:extLst>
                  <a:ext uri="{0D108BD9-81ED-4DB2-BD59-A6C34878D82A}">
                    <a16:rowId xmlns:a16="http://schemas.microsoft.com/office/drawing/2014/main" val="10005"/>
                  </a:ext>
                </a:extLst>
              </a:tr>
              <a:tr h="493392">
                <a:tc vMerge="1">
                  <a:txBody>
                    <a:bodyPr/>
                    <a:lstStyle/>
                    <a:p>
                      <a:pPr latinLnBrk="1"/>
                      <a:endParaRPr lang="ko-KR" altLang="en-US" dirty="0"/>
                    </a:p>
                  </a:txBody>
                  <a:tcPr/>
                </a:tc>
                <a:tc>
                  <a:txBody>
                    <a:bodyPr/>
                    <a:lstStyle/>
                    <a:p>
                      <a:r>
                        <a:rPr lang="en-US" altLang="ko-KR" sz="1200"/>
                        <a:t>Dynamic</a:t>
                      </a:r>
                      <a:r>
                        <a:rPr lang="en-US" altLang="ko-KR" sz="1200" baseline="0"/>
                        <a:t> Service Composition</a:t>
                      </a:r>
                      <a:endParaRPr lang="ko-KR" altLang="en-US" sz="1200"/>
                    </a:p>
                  </a:txBody>
                  <a:tcPr marL="90348" marR="90348" marT="45174" marB="45174"/>
                </a:tc>
                <a:tc>
                  <a:txBody>
                    <a:bodyPr/>
                    <a:lstStyle/>
                    <a:p>
                      <a:r>
                        <a:rPr lang="en-US" altLang="ko-KR" sz="1200"/>
                        <a:t>Dynamic Discovery/Composition,</a:t>
                      </a:r>
                      <a:r>
                        <a:rPr lang="en-US" altLang="ko-KR" sz="1200" baseline="0"/>
                        <a:t> </a:t>
                      </a:r>
                      <a:r>
                        <a:rPr lang="en-US" altLang="ko-KR" sz="1200"/>
                        <a:t>BPM</a:t>
                      </a:r>
                      <a:endParaRPr lang="ko-KR" altLang="en-US" sz="1200"/>
                    </a:p>
                  </a:txBody>
                  <a:tcPr marL="90348" marR="90348" marT="45174" marB="45174"/>
                </a:tc>
                <a:extLst>
                  <a:ext uri="{0D108BD9-81ED-4DB2-BD59-A6C34878D82A}">
                    <a16:rowId xmlns:a16="http://schemas.microsoft.com/office/drawing/2014/main" val="10006"/>
                  </a:ext>
                </a:extLst>
              </a:tr>
              <a:tr h="696983">
                <a:tc>
                  <a:txBody>
                    <a:bodyPr/>
                    <a:lstStyle/>
                    <a:p>
                      <a:pPr latinLnBrk="1"/>
                      <a:r>
                        <a:rPr lang="en-US" altLang="ko-KR" sz="1200"/>
                        <a:t>Usability &amp; Performance</a:t>
                      </a:r>
                      <a:endParaRPr lang="ko-KR" altLang="en-US" sz="1200"/>
                    </a:p>
                  </a:txBody>
                  <a:tcPr marL="90348" marR="90348" marT="45174" marB="45174"/>
                </a:tc>
                <a:tc>
                  <a:txBody>
                    <a:bodyPr/>
                    <a:lstStyle/>
                    <a:p>
                      <a:pPr latinLnBrk="1"/>
                      <a:r>
                        <a:rPr lang="en-US" altLang="ko-KR" sz="1200"/>
                        <a:t>Fast browsing, Single Page,</a:t>
                      </a:r>
                      <a:r>
                        <a:rPr lang="en-US" altLang="ko-KR" sz="1200" baseline="0"/>
                        <a:t> </a:t>
                      </a:r>
                      <a:r>
                        <a:rPr lang="en-US" altLang="ko-KR" sz="1200"/>
                        <a:t>DDoS</a:t>
                      </a:r>
                      <a:r>
                        <a:rPr lang="en-US" altLang="ko-KR" sz="1200" baseline="0"/>
                        <a:t> protection, Inter-</a:t>
                      </a:r>
                      <a:r>
                        <a:rPr lang="en-US" altLang="ko-KR" sz="1200" baseline="0" err="1"/>
                        <a:t>microservice</a:t>
                      </a:r>
                      <a:r>
                        <a:rPr lang="en-US" altLang="ko-KR" sz="1200" baseline="0"/>
                        <a:t> integration</a:t>
                      </a:r>
                      <a:endParaRPr lang="ko-KR" altLang="en-US" sz="1200"/>
                    </a:p>
                  </a:txBody>
                  <a:tcPr marL="90348" marR="90348" marT="45174" marB="45174"/>
                </a:tc>
                <a:tc>
                  <a:txBody>
                    <a:bodyPr/>
                    <a:lstStyle/>
                    <a:p>
                      <a:pPr latinLnBrk="1"/>
                      <a:r>
                        <a:rPr lang="en-US" altLang="ko-KR" sz="1200"/>
                        <a:t>Client-side UI rendering, API Gateway, Circuit</a:t>
                      </a:r>
                      <a:r>
                        <a:rPr lang="en-US" altLang="ko-KR" sz="1200" baseline="0"/>
                        <a:t> Breaker, Event-driven Arch.</a:t>
                      </a:r>
                      <a:endParaRPr lang="ko-KR" altLang="en-US" sz="1200"/>
                    </a:p>
                  </a:txBody>
                  <a:tcPr marL="90348" marR="90348" marT="45174" marB="45174"/>
                </a:tc>
                <a:extLst>
                  <a:ext uri="{0D108BD9-81ED-4DB2-BD59-A6C34878D82A}">
                    <a16:rowId xmlns:a16="http://schemas.microsoft.com/office/drawing/2014/main" val="10007"/>
                  </a:ext>
                </a:extLst>
              </a:tr>
              <a:tr h="289802">
                <a:tc>
                  <a:txBody>
                    <a:bodyPr/>
                    <a:lstStyle/>
                    <a:p>
                      <a:pPr latinLnBrk="1"/>
                      <a:r>
                        <a:rPr lang="en-US" altLang="ko-KR" sz="1200"/>
                        <a:t>Security</a:t>
                      </a:r>
                      <a:endParaRPr lang="ko-KR" altLang="en-US" sz="1200"/>
                    </a:p>
                  </a:txBody>
                  <a:tcPr marL="90348" marR="90348" marT="45174" marB="45174"/>
                </a:tc>
                <a:tc>
                  <a:txBody>
                    <a:bodyPr/>
                    <a:lstStyle/>
                    <a:p>
                      <a:pPr latinLnBrk="1"/>
                      <a:r>
                        <a:rPr lang="en-US" altLang="ko-KR" sz="1200"/>
                        <a:t>For all</a:t>
                      </a:r>
                      <a:r>
                        <a:rPr lang="en-US" altLang="ko-KR" sz="1200" baseline="0"/>
                        <a:t> </a:t>
                      </a:r>
                      <a:r>
                        <a:rPr lang="en-US" altLang="ko-KR" sz="1200"/>
                        <a:t>services</a:t>
                      </a:r>
                      <a:r>
                        <a:rPr lang="en-US" altLang="ko-KR" sz="1200" baseline="0"/>
                        <a:t> including 3</a:t>
                      </a:r>
                      <a:r>
                        <a:rPr lang="en-US" altLang="ko-KR" sz="1200" baseline="30000"/>
                        <a:t>rd</a:t>
                      </a:r>
                      <a:r>
                        <a:rPr lang="en-US" altLang="ko-KR" sz="1200" baseline="0"/>
                        <a:t>-party ACL</a:t>
                      </a:r>
                      <a:endParaRPr lang="ko-KR" altLang="en-US" sz="1200"/>
                    </a:p>
                  </a:txBody>
                  <a:tcPr marL="90348" marR="90348" marT="45174" marB="45174"/>
                </a:tc>
                <a:tc>
                  <a:txBody>
                    <a:bodyPr/>
                    <a:lstStyle/>
                    <a:p>
                      <a:pPr latinLnBrk="1"/>
                      <a:r>
                        <a:rPr lang="en-US" altLang="ko-KR" sz="1200"/>
                        <a:t>Access Token, IAM</a:t>
                      </a:r>
                      <a:endParaRPr lang="ko-KR" altLang="en-US" sz="1200"/>
                    </a:p>
                  </a:txBody>
                  <a:tcPr marL="90348" marR="90348" marT="45174" marB="45174"/>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6612404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빈페이지">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490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마스터 가이드">
    <p:bg>
      <p:bgPr>
        <a:solidFill>
          <a:schemeClr val="bg2"/>
        </a:solidFill>
        <a:effectLst/>
      </p:bgPr>
    </p:bg>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28650" y="915566"/>
            <a:ext cx="7886700" cy="3816424"/>
          </a:xfrm>
          <a:ln>
            <a:noFill/>
          </a:ln>
        </p:spPr>
        <p:txBody>
          <a:bodyPr anchor="t">
            <a:normAutofit/>
          </a:bodyPr>
          <a:lstStyle>
            <a:lvl1pPr algn="l">
              <a:lnSpc>
                <a:spcPct val="100000"/>
              </a:lnSpc>
              <a:defRPr sz="1200" b="0" baseline="0">
                <a:solidFill>
                  <a:schemeClr val="accent3">
                    <a:lumMod val="75000"/>
                  </a:schemeClr>
                </a:solidFill>
                <a:latin typeface="+mn-ea"/>
                <a:ea typeface="+mn-ea"/>
              </a:defRPr>
            </a:lvl1pPr>
          </a:lstStyle>
          <a:p>
            <a:r>
              <a:rPr lang="en-US" altLang="ko-KR" dirty="0"/>
              <a:t/>
            </a:r>
            <a:br>
              <a:rPr lang="en-US" altLang="ko-KR" dirty="0"/>
            </a:br>
            <a:r>
              <a:rPr lang="ko-KR" altLang="en-US" dirty="0"/>
              <a:t>■ 컬러</a:t>
            </a:r>
            <a:br>
              <a:rPr lang="ko-KR" altLang="en-US" dirty="0"/>
            </a:br>
            <a:r>
              <a:rPr lang="en-US" altLang="ko-KR" dirty="0"/>
              <a:t>- </a:t>
            </a:r>
            <a:r>
              <a:rPr lang="ko-KR" altLang="en-US" dirty="0"/>
              <a:t>템플릿 테마 사용 </a:t>
            </a:r>
            <a:r>
              <a:rPr lang="en-US" altLang="ko-KR" dirty="0"/>
              <a:t>(</a:t>
            </a:r>
            <a:r>
              <a:rPr lang="ko-KR" altLang="en-US" dirty="0"/>
              <a:t>파</a:t>
            </a:r>
            <a:r>
              <a:rPr lang="en-US" altLang="ko-KR" dirty="0"/>
              <a:t>,</a:t>
            </a:r>
            <a:r>
              <a:rPr lang="ko-KR" altLang="en-US" dirty="0"/>
              <a:t>빨</a:t>
            </a:r>
            <a:r>
              <a:rPr lang="en-US" altLang="ko-KR" dirty="0"/>
              <a:t>,</a:t>
            </a:r>
            <a:r>
              <a:rPr lang="ko-KR" altLang="en-US" dirty="0"/>
              <a:t>회</a:t>
            </a:r>
            <a:r>
              <a:rPr lang="en-US" altLang="ko-KR" dirty="0"/>
              <a:t>,</a:t>
            </a:r>
            <a:r>
              <a:rPr lang="ko-KR" altLang="en-US" dirty="0"/>
              <a:t>주</a:t>
            </a:r>
            <a:r>
              <a:rPr lang="en-US" altLang="ko-KR" dirty="0"/>
              <a:t>,</a:t>
            </a:r>
            <a:r>
              <a:rPr lang="ko-KR" altLang="en-US" dirty="0"/>
              <a:t>보</a:t>
            </a:r>
            <a:r>
              <a:rPr lang="en-US" altLang="ko-KR" dirty="0"/>
              <a:t>,</a:t>
            </a:r>
            <a:r>
              <a:rPr lang="ko-KR" altLang="en-US" dirty="0"/>
              <a:t>초</a:t>
            </a:r>
            <a:r>
              <a:rPr lang="en-US" altLang="ko-KR" dirty="0"/>
              <a:t>)</a:t>
            </a:r>
            <a:br>
              <a:rPr lang="en-US" altLang="ko-KR" dirty="0"/>
            </a:br>
            <a:r>
              <a:rPr lang="en-US" altLang="ko-KR" dirty="0"/>
              <a:t/>
            </a:r>
            <a:br>
              <a:rPr lang="en-US" altLang="ko-KR" dirty="0"/>
            </a:br>
            <a:r>
              <a:rPr lang="en-US" altLang="ko-KR" dirty="0"/>
              <a:t>* “</a:t>
            </a:r>
            <a:r>
              <a:rPr lang="ko-KR" altLang="en-US" dirty="0" err="1"/>
              <a:t>포스트잇</a:t>
            </a:r>
            <a:r>
              <a:rPr lang="en-US" altLang="ko-KR" dirty="0"/>
              <a:t>”</a:t>
            </a:r>
            <a:r>
              <a:rPr lang="ko-KR" altLang="en-US" dirty="0"/>
              <a:t> 컬러는 기존대로 유지함</a:t>
            </a:r>
            <a:br>
              <a:rPr lang="ko-KR" altLang="en-US" dirty="0"/>
            </a:br>
            <a:r>
              <a:rPr lang="en-US" altLang="ko-KR" dirty="0"/>
              <a:t/>
            </a:r>
            <a:br>
              <a:rPr lang="en-US" altLang="ko-KR" dirty="0"/>
            </a:br>
            <a:r>
              <a:rPr lang="ko-KR" altLang="en-US" dirty="0"/>
              <a:t/>
            </a:r>
            <a:br>
              <a:rPr lang="ko-KR" altLang="en-US" dirty="0"/>
            </a:br>
            <a:r>
              <a:rPr lang="ko-KR" altLang="en-US" dirty="0"/>
              <a:t>■ 폰트</a:t>
            </a:r>
            <a:br>
              <a:rPr lang="ko-KR" altLang="en-US" dirty="0"/>
            </a:br>
            <a:r>
              <a:rPr lang="en-US" altLang="ko-KR" dirty="0"/>
              <a:t>- </a:t>
            </a:r>
            <a:r>
              <a:rPr lang="ko-KR" altLang="en-US" dirty="0"/>
              <a:t>타입 </a:t>
            </a:r>
            <a:r>
              <a:rPr lang="en-US" altLang="ko-KR" dirty="0"/>
              <a:t>: </a:t>
            </a:r>
            <a:r>
              <a:rPr lang="ko-KR" altLang="en-US" dirty="0"/>
              <a:t>제목</a:t>
            </a:r>
            <a:r>
              <a:rPr lang="en-US" altLang="ko-KR" dirty="0"/>
              <a:t>&amp;</a:t>
            </a:r>
            <a:r>
              <a:rPr lang="ko-KR" altLang="en-US" dirty="0"/>
              <a:t>강조 </a:t>
            </a:r>
            <a:r>
              <a:rPr lang="en-US" altLang="ko-KR" dirty="0"/>
              <a:t>- Calibri / </a:t>
            </a:r>
            <a:r>
              <a:rPr lang="ko-KR" altLang="en-US" dirty="0"/>
              <a:t>내용 </a:t>
            </a:r>
            <a:r>
              <a:rPr lang="en-US" altLang="ko-KR" dirty="0"/>
              <a:t>– Arial (</a:t>
            </a:r>
            <a:r>
              <a:rPr lang="ko-KR" altLang="en-US" dirty="0"/>
              <a:t>영어</a:t>
            </a:r>
            <a:r>
              <a:rPr lang="en-US" altLang="ko-KR" dirty="0"/>
              <a:t>), </a:t>
            </a:r>
            <a:r>
              <a:rPr lang="ko-KR" altLang="en-US" dirty="0" err="1"/>
              <a:t>맑은고딕</a:t>
            </a:r>
            <a:r>
              <a:rPr lang="en-US" altLang="ko-KR" dirty="0"/>
              <a:t> (</a:t>
            </a:r>
            <a:r>
              <a:rPr lang="ko-KR" altLang="en-US" dirty="0"/>
              <a:t>한국어</a:t>
            </a:r>
            <a:r>
              <a:rPr lang="en-US" altLang="ko-KR" dirty="0"/>
              <a:t>) </a:t>
            </a:r>
            <a:br>
              <a:rPr lang="en-US" altLang="ko-KR" dirty="0"/>
            </a:br>
            <a:r>
              <a:rPr lang="en-US" altLang="ko-KR" dirty="0"/>
              <a:t>- </a:t>
            </a:r>
            <a:r>
              <a:rPr lang="ko-KR" altLang="en-US" dirty="0"/>
              <a:t>사이즈 </a:t>
            </a:r>
            <a:r>
              <a:rPr lang="en-US" altLang="ko-KR" dirty="0"/>
              <a:t>: 36, 32, 28, 24 (</a:t>
            </a:r>
            <a:r>
              <a:rPr lang="ko-KR" altLang="en-US" dirty="0"/>
              <a:t>제목</a:t>
            </a:r>
            <a:r>
              <a:rPr lang="en-US" altLang="ko-KR" dirty="0"/>
              <a:t>) / 20, 18, 16, 14, 12, 11 (</a:t>
            </a:r>
            <a:r>
              <a:rPr lang="ko-KR" altLang="en-US" dirty="0"/>
              <a:t>내용</a:t>
            </a:r>
            <a:r>
              <a:rPr lang="en-US" altLang="ko-KR" dirty="0"/>
              <a:t>)</a:t>
            </a:r>
            <a:br>
              <a:rPr lang="en-US" altLang="ko-KR" dirty="0"/>
            </a:br>
            <a:r>
              <a:rPr lang="en-US" altLang="ko-KR" dirty="0"/>
              <a:t/>
            </a:r>
            <a:br>
              <a:rPr lang="en-US" altLang="ko-KR" dirty="0"/>
            </a:br>
            <a:r>
              <a:rPr lang="en-US" altLang="ko-KR" dirty="0"/>
              <a:t>* </a:t>
            </a:r>
            <a:r>
              <a:rPr lang="ko-KR" altLang="en-US" dirty="0"/>
              <a:t>영어</a:t>
            </a:r>
            <a:r>
              <a:rPr lang="en-US" altLang="ko-KR" dirty="0"/>
              <a:t>, </a:t>
            </a:r>
            <a:r>
              <a:rPr lang="ko-KR" altLang="en-US" dirty="0"/>
              <a:t>한국어 혼용 사용할 때 마스터 서식 반영 안됨</a:t>
            </a:r>
            <a:br>
              <a:rPr lang="ko-KR" altLang="en-US" dirty="0"/>
            </a:br>
            <a:r>
              <a:rPr lang="ko-KR" altLang="en-US" dirty="0"/>
              <a:t>* 저작권은 둘다 무료이나 </a:t>
            </a:r>
            <a:r>
              <a:rPr lang="ko-KR" altLang="en-US" dirty="0" err="1"/>
              <a:t>맑은고딕만</a:t>
            </a:r>
            <a:r>
              <a:rPr lang="ko-KR" altLang="en-US" dirty="0"/>
              <a:t> 시스템폰트임</a:t>
            </a:r>
            <a:br>
              <a:rPr lang="ko-KR" altLang="en-US" dirty="0"/>
            </a:br>
            <a:r>
              <a:rPr lang="ko-KR" altLang="en-US" dirty="0"/>
              <a:t>* 폰트 </a:t>
            </a:r>
            <a:r>
              <a:rPr lang="ko-KR" altLang="en-US" dirty="0" err="1"/>
              <a:t>변경시</a:t>
            </a:r>
            <a:r>
              <a:rPr lang="ko-KR" altLang="en-US" dirty="0"/>
              <a:t> </a:t>
            </a:r>
            <a:r>
              <a:rPr lang="en-US" altLang="ko-KR" dirty="0"/>
              <a:t>"</a:t>
            </a:r>
            <a:r>
              <a:rPr lang="ko-KR" altLang="en-US" dirty="0" err="1"/>
              <a:t>트루타입</a:t>
            </a:r>
            <a:r>
              <a:rPr lang="en-US" altLang="ko-KR" dirty="0"/>
              <a:t>(TTF)" </a:t>
            </a:r>
            <a:r>
              <a:rPr lang="ko-KR" altLang="en-US" dirty="0"/>
              <a:t>만 사용가능</a:t>
            </a:r>
            <a:br>
              <a:rPr lang="ko-KR" altLang="en-US" dirty="0"/>
            </a:br>
            <a:r>
              <a:rPr lang="en-US" altLang="ko-KR" dirty="0"/>
              <a:t/>
            </a:r>
            <a:br>
              <a:rPr lang="en-US" altLang="ko-KR" dirty="0"/>
            </a:br>
            <a:r>
              <a:rPr lang="ko-KR" altLang="en-US" dirty="0"/>
              <a:t/>
            </a:r>
            <a:br>
              <a:rPr lang="ko-KR" altLang="en-US" dirty="0"/>
            </a:br>
            <a:r>
              <a:rPr lang="ko-KR" altLang="en-US" dirty="0"/>
              <a:t>■ 기타</a:t>
            </a:r>
            <a:br>
              <a:rPr lang="ko-KR" altLang="en-US" dirty="0"/>
            </a:br>
            <a:r>
              <a:rPr lang="ko-KR" altLang="en-US" dirty="0"/>
              <a:t>* 일부 </a:t>
            </a:r>
            <a:r>
              <a:rPr lang="ko-KR" altLang="en-US" dirty="0" err="1"/>
              <a:t>유니크한</a:t>
            </a:r>
            <a:r>
              <a:rPr lang="ko-KR" altLang="en-US" dirty="0"/>
              <a:t> 값 있을 수 있음</a:t>
            </a:r>
          </a:p>
        </p:txBody>
      </p:sp>
      <p:sp>
        <p:nvSpPr>
          <p:cNvPr id="3" name="직사각형 2"/>
          <p:cNvSpPr/>
          <p:nvPr userDrawn="1"/>
        </p:nvSpPr>
        <p:spPr>
          <a:xfrm>
            <a:off x="628650" y="339502"/>
            <a:ext cx="7886700" cy="461665"/>
          </a:xfrm>
          <a:prstGeom prst="rect">
            <a:avLst/>
          </a:prstGeom>
        </p:spPr>
        <p:txBody>
          <a:bodyPr wrap="square">
            <a:spAutoFit/>
          </a:bodyPr>
          <a:lstStyle/>
          <a:p>
            <a:r>
              <a:rPr lang="en-US" altLang="ko-KR" sz="2400" b="1" dirty="0">
                <a:solidFill>
                  <a:schemeClr val="accent3">
                    <a:lumMod val="75000"/>
                  </a:schemeClr>
                </a:solidFill>
                <a:latin typeface="+mn-ea"/>
                <a:ea typeface="+mn-ea"/>
              </a:rPr>
              <a:t>&lt;</a:t>
            </a:r>
            <a:r>
              <a:rPr lang="ko-KR" altLang="en-US" sz="2400" b="1" dirty="0">
                <a:solidFill>
                  <a:schemeClr val="accent3">
                    <a:lumMod val="75000"/>
                  </a:schemeClr>
                </a:solidFill>
                <a:latin typeface="+mn-ea"/>
                <a:ea typeface="+mn-ea"/>
              </a:rPr>
              <a:t>마스터 가이드</a:t>
            </a:r>
            <a:r>
              <a:rPr lang="en-US" altLang="ko-KR" sz="2400" b="1" dirty="0">
                <a:solidFill>
                  <a:schemeClr val="accent3">
                    <a:lumMod val="75000"/>
                  </a:schemeClr>
                </a:solidFill>
                <a:latin typeface="+mn-ea"/>
                <a:ea typeface="+mn-ea"/>
              </a:rPr>
              <a:t>&gt;</a:t>
            </a:r>
            <a:endParaRPr lang="ko-KR" altLang="en-US" sz="2400" b="1" dirty="0">
              <a:solidFill>
                <a:schemeClr val="accent3">
                  <a:lumMod val="75000"/>
                </a:schemeClr>
              </a:solidFill>
              <a:latin typeface="+mn-ea"/>
              <a:ea typeface="+mn-ea"/>
            </a:endParaRPr>
          </a:p>
        </p:txBody>
      </p:sp>
    </p:spTree>
    <p:extLst>
      <p:ext uri="{BB962C8B-B14F-4D97-AF65-F5344CB8AC3E}">
        <p14:creationId xmlns:p14="http://schemas.microsoft.com/office/powerpoint/2010/main" val="335834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739375"/>
            <a:ext cx="6761100" cy="857400"/>
          </a:xfrm>
          <a:prstGeom prst="rect">
            <a:avLst/>
          </a:prstGeom>
        </p:spPr>
        <p:txBody>
          <a:bodyPr lIns="91425" tIns="91425" rIns="91425" bIns="91425" anchor="b" anchorCtr="0"/>
          <a:lstStyle>
            <a:lvl1pPr lvl="0">
              <a:spcBef>
                <a:spcPts val="0"/>
              </a:spcBef>
              <a:defRPr sz="2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565" name="Shape 1565"/>
          <p:cNvSpPr txBox="1">
            <a:spLocks noGrp="1"/>
          </p:cNvSpPr>
          <p:nvPr>
            <p:ph type="body" idx="1"/>
          </p:nvPr>
        </p:nvSpPr>
        <p:spPr>
          <a:xfrm>
            <a:off x="718300" y="1733549"/>
            <a:ext cx="6761100" cy="2980500"/>
          </a:xfrm>
          <a:prstGeom prst="rect">
            <a:avLst/>
          </a:prstGeom>
        </p:spPr>
        <p:txBody>
          <a:bodyPr lIns="91425" tIns="91425" rIns="91425" bIns="91425" anchor="t" anchorCtr="0"/>
          <a:lstStyle>
            <a:lvl1pPr marL="133350" lvl="0" indent="-133350">
              <a:spcBef>
                <a:spcPts val="0"/>
              </a:spcBef>
              <a:tabLst/>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grpSp>
        <p:nvGrpSpPr>
          <p:cNvPr id="1566" name="Shape 1566"/>
          <p:cNvGrpSpPr/>
          <p:nvPr/>
        </p:nvGrpSpPr>
        <p:grpSpPr>
          <a:xfrm rot="10800000">
            <a:off x="8851487" y="28706"/>
            <a:ext cx="264011" cy="5086302"/>
            <a:chOff x="5307800" y="238125"/>
            <a:chExt cx="271925" cy="5238750"/>
          </a:xfrm>
        </p:grpSpPr>
        <p:sp>
          <p:nvSpPr>
            <p:cNvPr id="1567" name="Shape 1567"/>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68" name="Shape 1568"/>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69" name="Shape 1569"/>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0" name="Shape 1570"/>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1" name="Shape 1571"/>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2" name="Shape 1572"/>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3" name="Shape 1573"/>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4" name="Shape 1574"/>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5" name="Shape 1575"/>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6" name="Shape 1576"/>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7" name="Shape 1577"/>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8" name="Shape 1578"/>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79" name="Shape 1579"/>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0" name="Shape 1580"/>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1" name="Shape 1581"/>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2" name="Shape 1582"/>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3" name="Shape 1583"/>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4" name="Shape 1584"/>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5" name="Shape 1585"/>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6" name="Shape 1586"/>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7" name="Shape 1587"/>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8" name="Shape 1588"/>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89" name="Shape 1589"/>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0" name="Shape 1590"/>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1" name="Shape 1591"/>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2" name="Shape 1592"/>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3" name="Shape 1593"/>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4" name="Shape 1594"/>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5" name="Shape 1595"/>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6" name="Shape 1596"/>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7" name="Shape 1597"/>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8" name="Shape 1598"/>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599" name="Shape 1599"/>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0" name="Shape 1600"/>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1" name="Shape 1601"/>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2" name="Shape 1602"/>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3" name="Shape 1603"/>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4" name="Shape 1604"/>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5" name="Shape 1605"/>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6" name="Shape 1606"/>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7" name="Shape 1607"/>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8" name="Shape 1608"/>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09" name="Shape 1609"/>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0" name="Shape 1610"/>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1" name="Shape 1611"/>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2" name="Shape 1612"/>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3" name="Shape 1613"/>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4" name="Shape 1614"/>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5" name="Shape 1615"/>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6" name="Shape 1616"/>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7" name="Shape 1617"/>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8" name="Shape 1618"/>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19" name="Shape 1619"/>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20" name="Shape 1620"/>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21" name="Shape 1621"/>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22" name="Shape 1622"/>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sp>
          <p:nvSpPr>
            <p:cNvPr id="1623" name="Shape 1623"/>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lIns="91425" tIns="91425" rIns="91425" bIns="91425" anchor="ctr" anchorCtr="0">
              <a:noAutofit/>
            </a:bodyPr>
            <a:lstStyle/>
            <a:p>
              <a:pPr lvl="0">
                <a:spcBef>
                  <a:spcPts val="0"/>
                </a:spcBef>
                <a:buNone/>
              </a:pPr>
              <a:endParaRPr/>
            </a:p>
          </p:txBody>
        </p:sp>
      </p:grpSp>
      <p:grpSp>
        <p:nvGrpSpPr>
          <p:cNvPr id="1624" name="Shape 1624"/>
          <p:cNvGrpSpPr/>
          <p:nvPr/>
        </p:nvGrpSpPr>
        <p:grpSpPr>
          <a:xfrm rot="10800000">
            <a:off x="7828571" y="28706"/>
            <a:ext cx="1140783" cy="5086302"/>
            <a:chOff x="5458325" y="238125"/>
            <a:chExt cx="1174975" cy="5238750"/>
          </a:xfrm>
        </p:grpSpPr>
        <p:sp>
          <p:nvSpPr>
            <p:cNvPr id="1625" name="Shape 1625"/>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26" name="Shape 1626"/>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27" name="Shape 1627"/>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28" name="Shape 1628"/>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29" name="Shape 1629"/>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0" name="Shape 1630"/>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1" name="Shape 1631"/>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2" name="Shape 1632"/>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3" name="Shape 1633"/>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4" name="Shape 1634"/>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5" name="Shape 1635"/>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6" name="Shape 1636"/>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7" name="Shape 1637"/>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8" name="Shape 1638"/>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39" name="Shape 1639"/>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0" name="Shape 1640"/>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1" name="Shape 1641"/>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2" name="Shape 1642"/>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3" name="Shape 1643"/>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4" name="Shape 1644"/>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5" name="Shape 1645"/>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6" name="Shape 1646"/>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7" name="Shape 1647"/>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8" name="Shape 1648"/>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49" name="Shape 1649"/>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0" name="Shape 1650"/>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1" name="Shape 1651"/>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2" name="Shape 1652"/>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3" name="Shape 1653"/>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4" name="Shape 1654"/>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5" name="Shape 1655"/>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6" name="Shape 1656"/>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7" name="Shape 1657"/>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8" name="Shape 1658"/>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59" name="Shape 1659"/>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0" name="Shape 1660"/>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1" name="Shape 1661"/>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2" name="Shape 1662"/>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3" name="Shape 1663"/>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4" name="Shape 1664"/>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5" name="Shape 1665"/>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6" name="Shape 1666"/>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7" name="Shape 1667"/>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8" name="Shape 1668"/>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69" name="Shape 1669"/>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0" name="Shape 1670"/>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1" name="Shape 1671"/>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2" name="Shape 1672"/>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3" name="Shape 1673"/>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4" name="Shape 1674"/>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5" name="Shape 1675"/>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6" name="Shape 1676"/>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7" name="Shape 1677"/>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8" name="Shape 1678"/>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79" name="Shape 1679"/>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80" name="Shape 1680"/>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81" name="Shape 1681"/>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82" name="Shape 1682"/>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83" name="Shape 1683"/>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84" name="Shape 1684"/>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85" name="Shape 1685"/>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sp>
          <p:nvSpPr>
            <p:cNvPr id="1686" name="Shape 1686"/>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lIns="91425" tIns="91425" rIns="91425" bIns="91425" anchor="ctr" anchorCtr="0">
              <a:noAutofit/>
            </a:bodyPr>
            <a:lstStyle/>
            <a:p>
              <a:pPr lvl="0">
                <a:spcBef>
                  <a:spcPts val="0"/>
                </a:spcBef>
                <a:buNone/>
              </a:pPr>
              <a:endParaRPr/>
            </a:p>
          </p:txBody>
        </p:sp>
      </p:grpSp>
      <p:grpSp>
        <p:nvGrpSpPr>
          <p:cNvPr id="1687" name="Shape 1687"/>
          <p:cNvGrpSpPr/>
          <p:nvPr/>
        </p:nvGrpSpPr>
        <p:grpSpPr>
          <a:xfrm rot="10800000">
            <a:off x="7682450" y="28706"/>
            <a:ext cx="994638" cy="4940181"/>
            <a:chOff x="5759350" y="388625"/>
            <a:chExt cx="1024450" cy="5088250"/>
          </a:xfrm>
        </p:grpSpPr>
        <p:sp>
          <p:nvSpPr>
            <p:cNvPr id="1688" name="Shape 1688"/>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89" name="Shape 1689"/>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0" name="Shape 1690"/>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1" name="Shape 1691"/>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2" name="Shape 1692"/>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3" name="Shape 1693"/>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4" name="Shape 1694"/>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5" name="Shape 1695"/>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6" name="Shape 1696"/>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7" name="Shape 1697"/>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8" name="Shape 1698"/>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699" name="Shape 1699"/>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0" name="Shape 1700"/>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1" name="Shape 1701"/>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2" name="Shape 1702"/>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3" name="Shape 1703"/>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4" name="Shape 1704"/>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5" name="Shape 1705"/>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6" name="Shape 1706"/>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7" name="Shape 1707"/>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8" name="Shape 1708"/>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09" name="Shape 1709"/>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0" name="Shape 1710"/>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1" name="Shape 1711"/>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2" name="Shape 1712"/>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3" name="Shape 1713"/>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4" name="Shape 1714"/>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5" name="Shape 1715"/>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6" name="Shape 1716"/>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7" name="Shape 1717"/>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8" name="Shape 1718"/>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19" name="Shape 1719"/>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0" name="Shape 1720"/>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1" name="Shape 1721"/>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2" name="Shape 1722"/>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3" name="Shape 1723"/>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4" name="Shape 1724"/>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5" name="Shape 1725"/>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6" name="Shape 1726"/>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7" name="Shape 1727"/>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8" name="Shape 1728"/>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29" name="Shape 1729"/>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0" name="Shape 1730"/>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1" name="Shape 1731"/>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2" name="Shape 1732"/>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3" name="Shape 1733"/>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4" name="Shape 1734"/>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5" name="Shape 1735"/>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6" name="Shape 1736"/>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7" name="Shape 1737"/>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8" name="Shape 1738"/>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39" name="Shape 1739"/>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0" name="Shape 1740"/>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1" name="Shape 1741"/>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2" name="Shape 1742"/>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3" name="Shape 1743"/>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4" name="Shape 1744"/>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5" name="Shape 1745"/>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6" name="Shape 1746"/>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7" name="Shape 1747"/>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8" name="Shape 1748"/>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49" name="Shape 1749"/>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0" name="Shape 1750"/>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1" name="Shape 1751"/>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2" name="Shape 1752"/>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3" name="Shape 1753"/>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4" name="Shape 1754"/>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5" name="Shape 1755"/>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6" name="Shape 1756"/>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7" name="Shape 1757"/>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8" name="Shape 1758"/>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59" name="Shape 1759"/>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0" name="Shape 1760"/>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1" name="Shape 1761"/>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2" name="Shape 1762"/>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3" name="Shape 1763"/>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4" name="Shape 1764"/>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5" name="Shape 1765"/>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6" name="Shape 1766"/>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7" name="Shape 1767"/>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8" name="Shape 1768"/>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69" name="Shape 1769"/>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0" name="Shape 1770"/>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1" name="Shape 1771"/>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2" name="Shape 1772"/>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3" name="Shape 1773"/>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4" name="Shape 1774"/>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5" name="Shape 1775"/>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6" name="Shape 1776"/>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7" name="Shape 1777"/>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8" name="Shape 1778"/>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79" name="Shape 1779"/>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80" name="Shape 1780"/>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81" name="Shape 1781"/>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82" name="Shape 1782"/>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83" name="Shape 1783"/>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84" name="Shape 1784"/>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85" name="Shape 1785"/>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86" name="Shape 1786"/>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87" name="Shape 1787"/>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sp>
          <p:nvSpPr>
            <p:cNvPr id="1788" name="Shape 1788"/>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lIns="91425" tIns="91425" rIns="91425" bIns="91425" anchor="ctr" anchorCtr="0">
              <a:noAutofit/>
            </a:bodyPr>
            <a:lstStyle/>
            <a:p>
              <a:pPr lvl="0">
                <a:spcBef>
                  <a:spcPts val="0"/>
                </a:spcBef>
                <a:buNone/>
              </a:pPr>
              <a:endParaRPr/>
            </a:p>
          </p:txBody>
        </p:sp>
      </p:grpSp>
      <p:grpSp>
        <p:nvGrpSpPr>
          <p:cNvPr id="1789" name="Shape 1789"/>
          <p:cNvGrpSpPr/>
          <p:nvPr/>
        </p:nvGrpSpPr>
        <p:grpSpPr>
          <a:xfrm rot="10800000">
            <a:off x="7682450" y="28706"/>
            <a:ext cx="1140783" cy="5086302"/>
            <a:chOff x="5608825" y="238125"/>
            <a:chExt cx="1174975" cy="5238750"/>
          </a:xfrm>
        </p:grpSpPr>
        <p:sp>
          <p:nvSpPr>
            <p:cNvPr id="1790" name="Shape 1790"/>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791" name="Shape 1791"/>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792" name="Shape 1792"/>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793" name="Shape 1793"/>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794" name="Shape 1794"/>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795" name="Shape 1795"/>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796" name="Shape 1796"/>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797" name="Shape 1797"/>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798" name="Shape 1798"/>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799" name="Shape 1799"/>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0" name="Shape 1800"/>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1" name="Shape 1801"/>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2" name="Shape 1802"/>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3" name="Shape 1803"/>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4" name="Shape 1804"/>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5" name="Shape 1805"/>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6" name="Shape 1806"/>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7" name="Shape 1807"/>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8" name="Shape 1808"/>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09" name="Shape 1809"/>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0" name="Shape 1810"/>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1" name="Shape 1811"/>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2" name="Shape 1812"/>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3" name="Shape 1813"/>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4" name="Shape 1814"/>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5" name="Shape 1815"/>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6" name="Shape 1816"/>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7" name="Shape 1817"/>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8" name="Shape 1818"/>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19" name="Shape 1819"/>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0" name="Shape 1820"/>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1" name="Shape 1821"/>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2" name="Shape 1822"/>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3" name="Shape 1823"/>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4" name="Shape 1824"/>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5" name="Shape 1825"/>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6" name="Shape 1826"/>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7" name="Shape 1827"/>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8" name="Shape 1828"/>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29" name="Shape 1829"/>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0" name="Shape 1830"/>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1" name="Shape 1831"/>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2" name="Shape 1832"/>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3" name="Shape 1833"/>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4" name="Shape 1834"/>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5" name="Shape 1835"/>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6" name="Shape 1836"/>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7" name="Shape 1837"/>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8" name="Shape 1838"/>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sp>
          <p:nvSpPr>
            <p:cNvPr id="1839" name="Shape 1839"/>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lIns="91425" tIns="91425" rIns="91425" bIns="91425" anchor="ctr" anchorCtr="0">
              <a:noAutofit/>
            </a:bodyPr>
            <a:lstStyle/>
            <a:p>
              <a:pPr lvl="0">
                <a:spcBef>
                  <a:spcPts val="0"/>
                </a:spcBef>
                <a:buNone/>
              </a:pPr>
              <a:endParaRPr/>
            </a:p>
          </p:txBody>
        </p:sp>
      </p:grpSp>
      <p:sp>
        <p:nvSpPr>
          <p:cNvPr id="1840" name="Shape 1840"/>
          <p:cNvSpPr txBox="1">
            <a:spLocks noGrp="1"/>
          </p:cNvSpPr>
          <p:nvPr>
            <p:ph type="sldNum" idx="12"/>
          </p:nvPr>
        </p:nvSpPr>
        <p:spPr>
          <a:xfrm>
            <a:off x="91531" y="472020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64340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제목(중)+내용">
    <p:spTree>
      <p:nvGrpSpPr>
        <p:cNvPr id="1" name="Shape 1563"/>
        <p:cNvGrpSpPr/>
        <p:nvPr/>
      </p:nvGrpSpPr>
      <p:grpSpPr>
        <a:xfrm>
          <a:off x="0" y="0"/>
          <a:ext cx="0" cy="0"/>
          <a:chOff x="0" y="0"/>
          <a:chExt cx="0" cy="0"/>
        </a:xfrm>
      </p:grpSpPr>
      <p:sp>
        <p:nvSpPr>
          <p:cNvPr id="3" name="Title 1"/>
          <p:cNvSpPr>
            <a:spLocks noGrp="1"/>
          </p:cNvSpPr>
          <p:nvPr>
            <p:ph type="title"/>
          </p:nvPr>
        </p:nvSpPr>
        <p:spPr>
          <a:xfrm>
            <a:off x="680356" y="407694"/>
            <a:ext cx="7834994" cy="651888"/>
          </a:xfrm>
        </p:spPr>
        <p:txBody>
          <a:bodyPr anchor="t">
            <a:noAutofit/>
          </a:bodyPr>
          <a:lstStyle>
            <a:lvl1pPr>
              <a:lnSpc>
                <a:spcPct val="100000"/>
              </a:lnSpc>
              <a:defRPr sz="3200" b="1" baseline="0">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
        <p:nvSpPr>
          <p:cNvPr id="4" name="Content Placeholder 2"/>
          <p:cNvSpPr>
            <a:spLocks noGrp="1"/>
          </p:cNvSpPr>
          <p:nvPr>
            <p:ph idx="1"/>
          </p:nvPr>
        </p:nvSpPr>
        <p:spPr>
          <a:xfrm>
            <a:off x="675608" y="1059582"/>
            <a:ext cx="7839742" cy="3672408"/>
          </a:xfrm>
        </p:spPr>
        <p:txBody>
          <a:bodyPr/>
          <a:lstStyle>
            <a:lvl1pPr marL="171450" marR="0" indent="-171450" algn="l" defTabSz="685800" rtl="0" eaLnBrk="1" fontAlgn="auto" latinLnBrk="1" hangingPunct="1">
              <a:lnSpc>
                <a:spcPct val="90000"/>
              </a:lnSpc>
              <a:spcBef>
                <a:spcPts val="750"/>
              </a:spcBef>
              <a:spcAft>
                <a:spcPts val="0"/>
              </a:spcAft>
              <a:buClr>
                <a:schemeClr val="accent3">
                  <a:lumMod val="75000"/>
                </a:schemeClr>
              </a:buClr>
              <a:buSzTx/>
              <a:buFont typeface="Arial" panose="020B0604020202020204" pitchFamily="34" charset="0"/>
              <a:buChar char="•"/>
              <a:tabLst/>
              <a:defRPr sz="1200">
                <a:latin typeface="Arial" panose="020B0604020202020204" pitchFamily="34" charset="0"/>
                <a:cs typeface="Arial" panose="020B0604020202020204" pitchFamily="34" charset="0"/>
              </a:defRPr>
            </a:lvl1pPr>
            <a:lvl2pPr marL="5143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600">
                <a:latin typeface="Arial" panose="020B0604020202020204" pitchFamily="34" charset="0"/>
                <a:cs typeface="Arial" panose="020B0604020202020204" pitchFamily="34" charset="0"/>
              </a:defRPr>
            </a:lvl2pPr>
            <a:lvl3pPr marL="8572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400">
                <a:latin typeface="Arial" panose="020B0604020202020204" pitchFamily="34" charset="0"/>
                <a:cs typeface="Arial" panose="020B0604020202020204" pitchFamily="34" charset="0"/>
              </a:defRPr>
            </a:lvl3pPr>
            <a:lvl4pPr marL="12001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200">
                <a:latin typeface="Arial" panose="020B0604020202020204" pitchFamily="34" charset="0"/>
                <a:cs typeface="Arial" panose="020B0604020202020204" pitchFamily="34" charset="0"/>
              </a:defRPr>
            </a:lvl4pPr>
            <a:lvl5pPr marL="15430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100">
                <a:latin typeface="Arial" panose="020B0604020202020204" pitchFamily="34" charset="0"/>
                <a:cs typeface="Arial" panose="020B0604020202020204" pitchFamily="34" charset="0"/>
              </a:defRPr>
            </a:lvl5pPr>
          </a:lstStyle>
          <a:p>
            <a:pPr lvl="0"/>
            <a:endParaRPr lang="en-US" altLang="ko-KR" dirty="0"/>
          </a:p>
        </p:txBody>
      </p:sp>
    </p:spTree>
    <p:extLst>
      <p:ext uri="{BB962C8B-B14F-4D97-AF65-F5344CB8AC3E}">
        <p14:creationId xmlns:p14="http://schemas.microsoft.com/office/powerpoint/2010/main" val="92593555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중)+내용">
  <p:cSld name="2_제목(중)+내용">
    <p:spTree>
      <p:nvGrpSpPr>
        <p:cNvPr id="1" name="Shape 22"/>
        <p:cNvGrpSpPr/>
        <p:nvPr/>
      </p:nvGrpSpPr>
      <p:grpSpPr>
        <a:xfrm>
          <a:off x="0" y="0"/>
          <a:ext cx="0" cy="0"/>
          <a:chOff x="0" y="0"/>
          <a:chExt cx="0" cy="0"/>
        </a:xfrm>
      </p:grpSpPr>
      <p:sp>
        <p:nvSpPr>
          <p:cNvPr id="23" name="Google Shape;23;p113"/>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73646"/>
              </a:buClr>
              <a:buSzPts val="3200"/>
              <a:buFont typeface="Calibri"/>
              <a:buNone/>
              <a:defRPr sz="3200" b="1">
                <a:solidFill>
                  <a:srgbClr val="273646"/>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3"/>
          <p:cNvSpPr txBox="1">
            <a:spLocks noGrp="1"/>
          </p:cNvSpPr>
          <p:nvPr>
            <p:ph type="body" idx="1"/>
          </p:nvPr>
        </p:nvSpPr>
        <p:spPr>
          <a:xfrm>
            <a:off x="680356" y="1065828"/>
            <a:ext cx="7834994" cy="3666161"/>
          </a:xfrm>
          <a:prstGeom prst="rect">
            <a:avLst/>
          </a:prstGeom>
          <a:noFill/>
          <a:ln>
            <a:noFill/>
          </a:ln>
        </p:spPr>
        <p:txBody>
          <a:bodyPr spcFirstLastPara="1" wrap="square" lIns="91425" tIns="45700" rIns="91425" bIns="45700" anchor="t" anchorCtr="0">
            <a:noAutofit/>
          </a:bodyPr>
          <a:lstStyle>
            <a:lvl1pPr marL="457200" lvl="0" indent="-304800" algn="l">
              <a:lnSpc>
                <a:spcPct val="100000"/>
              </a:lnSpc>
              <a:spcBef>
                <a:spcPts val="750"/>
              </a:spcBef>
              <a:spcAft>
                <a:spcPts val="0"/>
              </a:spcAft>
              <a:buClr>
                <a:schemeClr val="dk2"/>
              </a:buClr>
              <a:buSzPts val="1200"/>
              <a:buChar char="•"/>
              <a:defRPr sz="1200">
                <a:latin typeface="Arial"/>
                <a:ea typeface="Arial"/>
                <a:cs typeface="Arial"/>
                <a:sym typeface="Arial"/>
              </a:defRPr>
            </a:lvl1pPr>
            <a:lvl2pPr marL="914400" lvl="1" indent="-330200" algn="l">
              <a:lnSpc>
                <a:spcPct val="90000"/>
              </a:lnSpc>
              <a:spcBef>
                <a:spcPts val="375"/>
              </a:spcBef>
              <a:spcAft>
                <a:spcPts val="0"/>
              </a:spcAft>
              <a:buClr>
                <a:srgbClr val="141A1B"/>
              </a:buClr>
              <a:buSzPts val="1600"/>
              <a:buChar char="•"/>
              <a:defRPr sz="1600">
                <a:latin typeface="Arial"/>
                <a:ea typeface="Arial"/>
                <a:cs typeface="Arial"/>
                <a:sym typeface="Arial"/>
              </a:defRPr>
            </a:lvl2pPr>
            <a:lvl3pPr marL="1371600" lvl="2" indent="-317500" algn="l">
              <a:lnSpc>
                <a:spcPct val="90000"/>
              </a:lnSpc>
              <a:spcBef>
                <a:spcPts val="375"/>
              </a:spcBef>
              <a:spcAft>
                <a:spcPts val="0"/>
              </a:spcAft>
              <a:buClr>
                <a:srgbClr val="141A1B"/>
              </a:buClr>
              <a:buSzPts val="1400"/>
              <a:buChar char="•"/>
              <a:defRPr sz="1400">
                <a:latin typeface="Arial"/>
                <a:ea typeface="Arial"/>
                <a:cs typeface="Arial"/>
                <a:sym typeface="Arial"/>
              </a:defRPr>
            </a:lvl3pPr>
            <a:lvl4pPr marL="1828800" lvl="3" indent="-304800" algn="l">
              <a:lnSpc>
                <a:spcPct val="90000"/>
              </a:lnSpc>
              <a:spcBef>
                <a:spcPts val="375"/>
              </a:spcBef>
              <a:spcAft>
                <a:spcPts val="0"/>
              </a:spcAft>
              <a:buClr>
                <a:srgbClr val="141A1B"/>
              </a:buClr>
              <a:buSzPts val="1200"/>
              <a:buChar char="•"/>
              <a:defRPr sz="1200">
                <a:latin typeface="Arial"/>
                <a:ea typeface="Arial"/>
                <a:cs typeface="Arial"/>
                <a:sym typeface="Arial"/>
              </a:defRPr>
            </a:lvl4pPr>
            <a:lvl5pPr marL="2286000" lvl="4" indent="-298450" algn="l">
              <a:lnSpc>
                <a:spcPct val="90000"/>
              </a:lnSpc>
              <a:spcBef>
                <a:spcPts val="375"/>
              </a:spcBef>
              <a:spcAft>
                <a:spcPts val="0"/>
              </a:spcAft>
              <a:buClr>
                <a:srgbClr val="141A1B"/>
              </a:buClr>
              <a:buSzPts val="1100"/>
              <a:buChar char="•"/>
              <a:defRPr sz="11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5160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제목(대) + bold">
  <p:cSld name="1_제목(대) + bold">
    <p:spTree>
      <p:nvGrpSpPr>
        <p:cNvPr id="1" name="Shape 25"/>
        <p:cNvGrpSpPr/>
        <p:nvPr/>
      </p:nvGrpSpPr>
      <p:grpSpPr>
        <a:xfrm>
          <a:off x="0" y="0"/>
          <a:ext cx="0" cy="0"/>
          <a:chOff x="0" y="0"/>
          <a:chExt cx="0" cy="0"/>
        </a:xfrm>
      </p:grpSpPr>
      <p:sp>
        <p:nvSpPr>
          <p:cNvPr id="26" name="Google Shape;26;p114"/>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273646"/>
              </a:buClr>
              <a:buSzPts val="3600"/>
              <a:buFont typeface="Calibri"/>
              <a:buNone/>
              <a:defRPr sz="3600" b="1">
                <a:solidFill>
                  <a:srgbClr val="27364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4"/>
          <p:cNvSpPr txBox="1">
            <a:spLocks noGrp="1"/>
          </p:cNvSpPr>
          <p:nvPr>
            <p:ph type="body" idx="1"/>
          </p:nvPr>
        </p:nvSpPr>
        <p:spPr>
          <a:xfrm>
            <a:off x="680356" y="1203598"/>
            <a:ext cx="7834994" cy="3528391"/>
          </a:xfrm>
          <a:prstGeom prst="rect">
            <a:avLst/>
          </a:prstGeom>
          <a:noFill/>
          <a:ln>
            <a:noFill/>
          </a:ln>
        </p:spPr>
        <p:txBody>
          <a:bodyPr spcFirstLastPara="1" wrap="square" lIns="91425" tIns="45700" rIns="91425" bIns="45700" anchor="t" anchorCtr="0">
            <a:noAutofit/>
          </a:bodyPr>
          <a:lstStyle>
            <a:lvl1pPr marL="457200" lvl="0" indent="-304800" algn="l">
              <a:lnSpc>
                <a:spcPct val="100000"/>
              </a:lnSpc>
              <a:spcBef>
                <a:spcPts val="750"/>
              </a:spcBef>
              <a:spcAft>
                <a:spcPts val="0"/>
              </a:spcAft>
              <a:buClr>
                <a:schemeClr val="dk2"/>
              </a:buClr>
              <a:buSzPts val="1200"/>
              <a:buChar char="•"/>
              <a:defRPr sz="1200">
                <a:latin typeface="Arial"/>
                <a:ea typeface="Arial"/>
                <a:cs typeface="Arial"/>
                <a:sym typeface="Arial"/>
              </a:defRPr>
            </a:lvl1pPr>
            <a:lvl2pPr marL="914400" lvl="1" indent="-330200" algn="l">
              <a:lnSpc>
                <a:spcPct val="90000"/>
              </a:lnSpc>
              <a:spcBef>
                <a:spcPts val="375"/>
              </a:spcBef>
              <a:spcAft>
                <a:spcPts val="0"/>
              </a:spcAft>
              <a:buClr>
                <a:srgbClr val="141A1B"/>
              </a:buClr>
              <a:buSzPts val="1600"/>
              <a:buChar char="•"/>
              <a:defRPr sz="1600">
                <a:latin typeface="Arial"/>
                <a:ea typeface="Arial"/>
                <a:cs typeface="Arial"/>
                <a:sym typeface="Arial"/>
              </a:defRPr>
            </a:lvl2pPr>
            <a:lvl3pPr marL="1371600" lvl="2" indent="-317500" algn="l">
              <a:lnSpc>
                <a:spcPct val="90000"/>
              </a:lnSpc>
              <a:spcBef>
                <a:spcPts val="375"/>
              </a:spcBef>
              <a:spcAft>
                <a:spcPts val="0"/>
              </a:spcAft>
              <a:buClr>
                <a:srgbClr val="141A1B"/>
              </a:buClr>
              <a:buSzPts val="1400"/>
              <a:buChar char="•"/>
              <a:defRPr sz="1400">
                <a:latin typeface="Arial"/>
                <a:ea typeface="Arial"/>
                <a:cs typeface="Arial"/>
                <a:sym typeface="Arial"/>
              </a:defRPr>
            </a:lvl3pPr>
            <a:lvl4pPr marL="1828800" lvl="3" indent="-304800" algn="l">
              <a:lnSpc>
                <a:spcPct val="90000"/>
              </a:lnSpc>
              <a:spcBef>
                <a:spcPts val="375"/>
              </a:spcBef>
              <a:spcAft>
                <a:spcPts val="0"/>
              </a:spcAft>
              <a:buClr>
                <a:srgbClr val="141A1B"/>
              </a:buClr>
              <a:buSzPts val="1200"/>
              <a:buChar char="•"/>
              <a:defRPr sz="1200">
                <a:latin typeface="Arial"/>
                <a:ea typeface="Arial"/>
                <a:cs typeface="Arial"/>
                <a:sym typeface="Arial"/>
              </a:defRPr>
            </a:lvl4pPr>
            <a:lvl5pPr marL="2286000" lvl="4" indent="-298450" algn="l">
              <a:lnSpc>
                <a:spcPct val="90000"/>
              </a:lnSpc>
              <a:spcBef>
                <a:spcPts val="375"/>
              </a:spcBef>
              <a:spcAft>
                <a:spcPts val="0"/>
              </a:spcAft>
              <a:buClr>
                <a:srgbClr val="141A1B"/>
              </a:buClr>
              <a:buSzPts val="1100"/>
              <a:buChar char="•"/>
              <a:defRPr sz="11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395086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제목(대) + bold">
  <p:cSld name="1_제목(대) + bold">
    <p:spTree>
      <p:nvGrpSpPr>
        <p:cNvPr id="1" name="Shape 47"/>
        <p:cNvGrpSpPr/>
        <p:nvPr/>
      </p:nvGrpSpPr>
      <p:grpSpPr>
        <a:xfrm>
          <a:off x="0" y="0"/>
          <a:ext cx="0" cy="0"/>
          <a:chOff x="0" y="0"/>
          <a:chExt cx="0" cy="0"/>
        </a:xfrm>
      </p:grpSpPr>
      <p:sp>
        <p:nvSpPr>
          <p:cNvPr id="48" name="Google Shape;48;p122"/>
          <p:cNvSpPr txBox="1">
            <a:spLocks noGrp="1"/>
          </p:cNvSpPr>
          <p:nvPr>
            <p:ph type="title"/>
          </p:nvPr>
        </p:nvSpPr>
        <p:spPr>
          <a:xfrm>
            <a:off x="680356" y="416801"/>
            <a:ext cx="7834994" cy="78679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273646"/>
              </a:buClr>
              <a:buSzPts val="3600"/>
              <a:buFont typeface="Calibri"/>
              <a:buNone/>
              <a:defRPr sz="3600" b="1">
                <a:solidFill>
                  <a:srgbClr val="27364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2"/>
          <p:cNvSpPr txBox="1">
            <a:spLocks noGrp="1"/>
          </p:cNvSpPr>
          <p:nvPr>
            <p:ph type="body" idx="1"/>
          </p:nvPr>
        </p:nvSpPr>
        <p:spPr>
          <a:xfrm>
            <a:off x="683568" y="1203598"/>
            <a:ext cx="7839742" cy="3528392"/>
          </a:xfrm>
          <a:prstGeom prst="rect">
            <a:avLst/>
          </a:prstGeom>
          <a:noFill/>
          <a:ln>
            <a:noFill/>
          </a:ln>
        </p:spPr>
        <p:txBody>
          <a:bodyPr spcFirstLastPara="1" wrap="square" lIns="91425" tIns="45700" rIns="91425" bIns="45700" anchor="t" anchorCtr="0">
            <a:noAutofit/>
          </a:bodyPr>
          <a:lstStyle>
            <a:lvl1pPr marL="457200" marR="0" lvl="0" indent="-304800" algn="l">
              <a:lnSpc>
                <a:spcPct val="90000"/>
              </a:lnSpc>
              <a:spcBef>
                <a:spcPts val="750"/>
              </a:spcBef>
              <a:spcAft>
                <a:spcPts val="0"/>
              </a:spcAft>
              <a:buClr>
                <a:srgbClr val="6B7F80"/>
              </a:buClr>
              <a:buSzPts val="1200"/>
              <a:buFont typeface="Arial"/>
              <a:buChar char="•"/>
              <a:defRPr sz="1200">
                <a:latin typeface="Arial"/>
                <a:ea typeface="Arial"/>
                <a:cs typeface="Arial"/>
                <a:sym typeface="Arial"/>
              </a:defRPr>
            </a:lvl1pPr>
            <a:lvl2pPr marL="914400" marR="0" lvl="1" indent="-289560" algn="l">
              <a:lnSpc>
                <a:spcPct val="90000"/>
              </a:lnSpc>
              <a:spcBef>
                <a:spcPts val="375"/>
              </a:spcBef>
              <a:spcAft>
                <a:spcPts val="0"/>
              </a:spcAft>
              <a:buClr>
                <a:srgbClr val="6B7F80"/>
              </a:buClr>
              <a:buSzPts val="960"/>
              <a:buFont typeface="Malgun Gothic"/>
              <a:buChar char="ㅇ"/>
              <a:defRPr sz="1600">
                <a:latin typeface="Arial"/>
                <a:ea typeface="Arial"/>
                <a:cs typeface="Arial"/>
                <a:sym typeface="Arial"/>
              </a:defRPr>
            </a:lvl2pPr>
            <a:lvl3pPr marL="1371600" marR="0" lvl="2" indent="-281939" algn="l">
              <a:lnSpc>
                <a:spcPct val="90000"/>
              </a:lnSpc>
              <a:spcBef>
                <a:spcPts val="375"/>
              </a:spcBef>
              <a:spcAft>
                <a:spcPts val="0"/>
              </a:spcAft>
              <a:buClr>
                <a:srgbClr val="6B7F80"/>
              </a:buClr>
              <a:buSzPts val="840"/>
              <a:buFont typeface="Malgun Gothic"/>
              <a:buChar char="ㅇ"/>
              <a:defRPr sz="1400">
                <a:latin typeface="Arial"/>
                <a:ea typeface="Arial"/>
                <a:cs typeface="Arial"/>
                <a:sym typeface="Arial"/>
              </a:defRPr>
            </a:lvl3pPr>
            <a:lvl4pPr marL="1828800" marR="0" lvl="3" indent="-274319" algn="l">
              <a:lnSpc>
                <a:spcPct val="90000"/>
              </a:lnSpc>
              <a:spcBef>
                <a:spcPts val="375"/>
              </a:spcBef>
              <a:spcAft>
                <a:spcPts val="0"/>
              </a:spcAft>
              <a:buClr>
                <a:srgbClr val="6B7F80"/>
              </a:buClr>
              <a:buSzPts val="720"/>
              <a:buFont typeface="Malgun Gothic"/>
              <a:buChar char="ㅇ"/>
              <a:defRPr sz="1200">
                <a:latin typeface="Arial"/>
                <a:ea typeface="Arial"/>
                <a:cs typeface="Arial"/>
                <a:sym typeface="Arial"/>
              </a:defRPr>
            </a:lvl4pPr>
            <a:lvl5pPr marL="2286000" marR="0" lvl="4" indent="-270510" algn="l">
              <a:lnSpc>
                <a:spcPct val="90000"/>
              </a:lnSpc>
              <a:spcBef>
                <a:spcPts val="375"/>
              </a:spcBef>
              <a:spcAft>
                <a:spcPts val="0"/>
              </a:spcAft>
              <a:buClr>
                <a:srgbClr val="6B7F80"/>
              </a:buClr>
              <a:buSzPts val="660"/>
              <a:buFont typeface="Malgun Gothic"/>
              <a:buChar char="ㅇ"/>
              <a:defRPr sz="11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66408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배경+제목">
    <p:spTree>
      <p:nvGrpSpPr>
        <p:cNvPr id="1" name="Shape 1044"/>
        <p:cNvGrpSpPr/>
        <p:nvPr/>
      </p:nvGrpSpPr>
      <p:grpSpPr>
        <a:xfrm>
          <a:off x="0" y="0"/>
          <a:ext cx="0" cy="0"/>
          <a:chOff x="0" y="0"/>
          <a:chExt cx="0" cy="0"/>
        </a:xfrm>
      </p:grpSpPr>
      <p:sp>
        <p:nvSpPr>
          <p:cNvPr id="521" name="Rectangle 3"/>
          <p:cNvSpPr/>
          <p:nvPr userDrawn="1"/>
        </p:nvSpPr>
        <p:spPr>
          <a:xfrm>
            <a:off x="-1026" y="0"/>
            <a:ext cx="9144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prstClr val="white"/>
              </a:solidFill>
              <a:effectLst/>
              <a:uLnTx/>
              <a:uFillTx/>
              <a:latin typeface="Lato Medium" panose="020F0502020204030203" pitchFamily="34" charset="0"/>
              <a:ea typeface="+mn-ea"/>
              <a:cs typeface="Arial"/>
              <a:sym typeface="Arial"/>
            </a:endParaRPr>
          </a:p>
        </p:txBody>
      </p:sp>
      <p:sp>
        <p:nvSpPr>
          <p:cNvPr id="526" name="제목 1"/>
          <p:cNvSpPr>
            <a:spLocks noGrp="1"/>
          </p:cNvSpPr>
          <p:nvPr>
            <p:ph type="title"/>
          </p:nvPr>
        </p:nvSpPr>
        <p:spPr>
          <a:xfrm>
            <a:off x="718300" y="740279"/>
            <a:ext cx="7686560" cy="857400"/>
          </a:xfrm>
          <a:prstGeom prst="rect">
            <a:avLst/>
          </a:prstGeom>
        </p:spPr>
        <p:txBody>
          <a:bodyPr>
            <a:noAutofit/>
          </a:bodyPr>
          <a:lstStyle>
            <a:lvl1pPr algn="l">
              <a:defRPr kumimoji="0" lang="ko-KR" altLang="en-US" sz="4800" b="1" i="0" u="none" strike="noStrike" kern="1200" cap="none" spc="0" normalizeH="0" baseline="0" dirty="0">
                <a:ln>
                  <a:noFill/>
                </a:ln>
                <a:solidFill>
                  <a:schemeClr val="bg1"/>
                </a:solidFill>
                <a:effectLst/>
                <a:uLnTx/>
                <a:uFillTx/>
                <a:latin typeface="+mj-lt"/>
                <a:ea typeface="+mj-ea"/>
                <a:cs typeface="Calibri" panose="020F0502020204030204" pitchFamily="34" charset="0"/>
                <a:sym typeface="Arial"/>
              </a:defRPr>
            </a:lvl1pPr>
          </a:lstStyle>
          <a:p>
            <a:r>
              <a:rPr lang="ko-KR" altLang="en-US" dirty="0"/>
              <a:t>마스터 제목 스타일 편집</a:t>
            </a:r>
            <a:endParaRPr lang="en-US" dirty="0"/>
          </a:p>
        </p:txBody>
      </p:sp>
    </p:spTree>
    <p:extLst>
      <p:ext uri="{BB962C8B-B14F-4D97-AF65-F5344CB8AC3E}">
        <p14:creationId xmlns:p14="http://schemas.microsoft.com/office/powerpoint/2010/main" val="1986469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71980" y="60471"/>
            <a:ext cx="1270458" cy="674985"/>
          </a:xfrm>
          <a:prstGeom prst="rect">
            <a:avLst/>
          </a:prstGeom>
          <a:noFill/>
        </p:spPr>
      </p:pic>
      <p:sp>
        <p:nvSpPr>
          <p:cNvPr id="3" name="직사각형 2"/>
          <p:cNvSpPr/>
          <p:nvPr userDrawn="1"/>
        </p:nvSpPr>
        <p:spPr>
          <a:xfrm>
            <a:off x="0" y="723602"/>
            <a:ext cx="9144000" cy="405000"/>
          </a:xfrm>
          <a:prstGeom prst="rect">
            <a:avLst/>
          </a:prstGeom>
          <a:solidFill>
            <a:schemeClr val="tx1">
              <a:lumMod val="65000"/>
              <a:lumOff val="35000"/>
            </a:schemeClr>
          </a:solidFill>
          <a:ln w="12700" algn="ctr">
            <a:noFill/>
            <a:miter lim="800000"/>
            <a:headEnd/>
            <a:tailEnd/>
          </a:ln>
        </p:spPr>
        <p:txBody>
          <a:bodyPr wrap="none" lIns="0" tIns="0" rIns="0" bIns="0" anchor="ctr"/>
          <a:lstStyle/>
          <a:p>
            <a:endParaRPr lang="ko-KR" altLang="en-US" sz="1050" dirty="0">
              <a:solidFill>
                <a:schemeClr val="tx1"/>
              </a:solidFill>
              <a:latin typeface="KoPub돋움체 Medium" pitchFamily="50" charset="-127"/>
              <a:ea typeface="KoPub돋움체 Medium" pitchFamily="50" charset="-127"/>
            </a:endParaRPr>
          </a:p>
        </p:txBody>
      </p:sp>
    </p:spTree>
    <p:extLst>
      <p:ext uri="{BB962C8B-B14F-4D97-AF65-F5344CB8AC3E}">
        <p14:creationId xmlns:p14="http://schemas.microsoft.com/office/powerpoint/2010/main" val="397689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pic>
        <p:nvPicPr>
          <p:cNvPr id="2051" name="Picture 3" descr="E:\PD1팀\2020\[20_12_17] 한국투자증권 마이데이터 사업\제안서템\상단이미지_02.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0327" r="7902" b="-1"/>
          <a:stretch/>
        </p:blipFill>
        <p:spPr bwMode="auto">
          <a:xfrm>
            <a:off x="7928758" y="0"/>
            <a:ext cx="1215243" cy="789552"/>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userDrawn="1"/>
        </p:nvSpPr>
        <p:spPr>
          <a:xfrm>
            <a:off x="0" y="723602"/>
            <a:ext cx="9144000" cy="405000"/>
          </a:xfrm>
          <a:prstGeom prst="rect">
            <a:avLst/>
          </a:prstGeom>
          <a:solidFill>
            <a:schemeClr val="tx1">
              <a:lumMod val="65000"/>
              <a:lumOff val="35000"/>
            </a:schemeClr>
          </a:solidFill>
          <a:ln w="12700" algn="ctr">
            <a:noFill/>
            <a:miter lim="800000"/>
            <a:headEnd/>
            <a:tailEnd/>
          </a:ln>
        </p:spPr>
        <p:txBody>
          <a:bodyPr wrap="none" lIns="0" tIns="0" rIns="0" bIns="0" anchor="ctr"/>
          <a:lstStyle/>
          <a:p>
            <a:endParaRPr lang="ko-KR" altLang="en-US" sz="1050" dirty="0">
              <a:solidFill>
                <a:schemeClr val="tx1"/>
              </a:solidFill>
              <a:latin typeface="KoPub돋움체 Medium" pitchFamily="50" charset="-127"/>
              <a:ea typeface="KoPub돋움체 Medium" pitchFamily="50" charset="-127"/>
            </a:endParaRPr>
          </a:p>
        </p:txBody>
      </p:sp>
    </p:spTree>
    <p:extLst>
      <p:ext uri="{BB962C8B-B14F-4D97-AF65-F5344CB8AC3E}">
        <p14:creationId xmlns:p14="http://schemas.microsoft.com/office/powerpoint/2010/main" val="1336062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거버닝 유">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976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83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V. EOS 사례">
    <p:spTree>
      <p:nvGrpSpPr>
        <p:cNvPr id="1" name=""/>
        <p:cNvGrpSpPr/>
        <p:nvPr/>
      </p:nvGrpSpPr>
      <p:grpSpPr>
        <a:xfrm>
          <a:off x="0" y="0"/>
          <a:ext cx="0" cy="0"/>
          <a:chOff x="0" y="0"/>
          <a:chExt cx="0" cy="0"/>
        </a:xfrm>
      </p:grpSpPr>
      <p:grpSp>
        <p:nvGrpSpPr>
          <p:cNvPr id="2" name="그룹 29"/>
          <p:cNvGrpSpPr/>
          <p:nvPr userDrawn="1"/>
        </p:nvGrpSpPr>
        <p:grpSpPr>
          <a:xfrm>
            <a:off x="-7171" y="-3"/>
            <a:ext cx="9158342" cy="1175738"/>
            <a:chOff x="-8386" y="-5"/>
            <a:chExt cx="10710172" cy="1728408"/>
          </a:xfrm>
        </p:grpSpPr>
        <p:sp>
          <p:nvSpPr>
            <p:cNvPr id="31" name="직사각형 30"/>
            <p:cNvSpPr/>
            <p:nvPr/>
          </p:nvSpPr>
          <p:spPr>
            <a:xfrm>
              <a:off x="0" y="-5"/>
              <a:ext cx="10693400" cy="1728408"/>
            </a:xfrm>
            <a:prstGeom prst="rect">
              <a:avLst/>
            </a:prstGeom>
            <a:pattFill prst="dkUpDiag">
              <a:fgClr>
                <a:srgbClr val="D2D2D2"/>
              </a:fgClr>
              <a:bgClr>
                <a:schemeClr val="bg1"/>
              </a:bgClr>
            </a:pattFill>
            <a:ln w="12700" algn="ctr">
              <a:noFill/>
              <a:miter lim="800000"/>
              <a:headEnd/>
              <a:tailEnd/>
            </a:ln>
          </p:spPr>
          <p:txBody>
            <a:bodyPr wrap="none" lIns="0" tIns="0" rIns="0" bIns="0" anchor="ctr"/>
            <a:lstStyle/>
            <a:p>
              <a:endParaRPr lang="ko-KR" altLang="en-US" sz="1050" dirty="0">
                <a:solidFill>
                  <a:schemeClr val="tx1"/>
                </a:solidFill>
                <a:latin typeface="나눔고딕" panose="020D0304000000000000" pitchFamily="50" charset="-127"/>
                <a:ea typeface="나눔고딕" panose="020D0304000000000000" pitchFamily="50" charset="-127"/>
              </a:endParaRPr>
            </a:p>
          </p:txBody>
        </p:sp>
        <p:pic>
          <p:nvPicPr>
            <p:cNvPr id="32" name="Picture 2" descr="C:\Users\kim\Desktop\한국투자증권.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451" t="6401" b="3032"/>
            <a:stretch/>
          </p:blipFill>
          <p:spPr bwMode="auto">
            <a:xfrm>
              <a:off x="0" y="0"/>
              <a:ext cx="1181100" cy="172840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직선 연결선 32"/>
            <p:cNvCxnSpPr/>
            <p:nvPr/>
          </p:nvCxnSpPr>
          <p:spPr>
            <a:xfrm>
              <a:off x="-8386" y="1722053"/>
              <a:ext cx="10710172" cy="0"/>
            </a:xfrm>
            <a:prstGeom prst="line">
              <a:avLst/>
            </a:prstGeom>
            <a:ln w="19050">
              <a:solidFill>
                <a:srgbClr val="6A2C00"/>
              </a:solidFill>
            </a:ln>
          </p:spPr>
          <p:style>
            <a:lnRef idx="1">
              <a:schemeClr val="accent1"/>
            </a:lnRef>
            <a:fillRef idx="0">
              <a:schemeClr val="accent1"/>
            </a:fillRef>
            <a:effectRef idx="0">
              <a:schemeClr val="accent1"/>
            </a:effectRef>
            <a:fontRef idx="minor">
              <a:schemeClr val="tx1"/>
            </a:fontRef>
          </p:style>
        </p:cxnSp>
      </p:grpSp>
      <p:sp>
        <p:nvSpPr>
          <p:cNvPr id="17" name="Rectangle 133"/>
          <p:cNvSpPr>
            <a:spLocks noChangeArrowheads="1"/>
          </p:cNvSpPr>
          <p:nvPr userDrawn="1"/>
        </p:nvSpPr>
        <p:spPr bwMode="auto">
          <a:xfrm>
            <a:off x="4204123" y="4887862"/>
            <a:ext cx="735755" cy="94193"/>
          </a:xfrm>
          <a:prstGeom prst="rect">
            <a:avLst/>
          </a:prstGeom>
          <a:noFill/>
          <a:ln w="9525">
            <a:noFill/>
            <a:miter lim="800000"/>
            <a:headEnd/>
            <a:tailEnd/>
          </a:ln>
        </p:spPr>
        <p:txBody>
          <a:bodyPr lIns="0" tIns="0" rIns="0" bIns="0" anchor="ctr">
            <a:spAutoFit/>
          </a:bodyPr>
          <a:lstStyle/>
          <a:p>
            <a:pPr marL="0" marR="0" indent="0" algn="ctr" defTabSz="677276" rtl="0" eaLnBrk="1" fontAlgn="base" latinLnBrk="0" hangingPunct="1">
              <a:lnSpc>
                <a:spcPct val="100000"/>
              </a:lnSpc>
              <a:spcBef>
                <a:spcPct val="0"/>
              </a:spcBef>
              <a:spcAft>
                <a:spcPct val="0"/>
              </a:spcAft>
              <a:buClrTx/>
              <a:buSzTx/>
              <a:buFontTx/>
              <a:buNone/>
              <a:tabLst/>
              <a:defRPr/>
            </a:pPr>
            <a:r>
              <a:rPr lang="en-US" altLang="ko-KR" sz="612" spc="204" dirty="0">
                <a:solidFill>
                  <a:schemeClr val="tx1">
                    <a:lumMod val="85000"/>
                    <a:lumOff val="15000"/>
                  </a:schemeClr>
                </a:solidFill>
                <a:latin typeface="Times New Roman" pitchFamily="18" charset="0"/>
                <a:ea typeface="나눔고딕" panose="020D0304000000000000" pitchFamily="50" charset="-127"/>
              </a:rPr>
              <a:t>Ⅴ-</a:t>
            </a:r>
            <a:fld id="{EB9D616E-CD80-464A-8C64-983253614CB1}" type="slidenum">
              <a:rPr lang="en-US" altLang="ko-KR" sz="612" spc="204" smtClean="0">
                <a:solidFill>
                  <a:schemeClr val="tx1">
                    <a:lumMod val="85000"/>
                    <a:lumOff val="15000"/>
                  </a:schemeClr>
                </a:solidFill>
                <a:latin typeface="Times New Roman" pitchFamily="18" charset="0"/>
                <a:ea typeface="나눔고딕" panose="020D0304000000000000" pitchFamily="50" charset="-127"/>
              </a:rPr>
              <a:pPr marL="0" marR="0" indent="0" algn="ctr" defTabSz="677276" rtl="0" eaLnBrk="1" fontAlgn="base" latinLnBrk="0" hangingPunct="1">
                <a:lnSpc>
                  <a:spcPct val="100000"/>
                </a:lnSpc>
                <a:spcBef>
                  <a:spcPct val="0"/>
                </a:spcBef>
                <a:spcAft>
                  <a:spcPct val="0"/>
                </a:spcAft>
                <a:buClrTx/>
                <a:buSzTx/>
                <a:buFontTx/>
                <a:buNone/>
                <a:tabLst/>
                <a:defRPr/>
              </a:pPr>
              <a:t>‹#›</a:t>
            </a:fld>
            <a:endParaRPr lang="en-US" altLang="ko-KR" sz="612" spc="204" dirty="0">
              <a:solidFill>
                <a:schemeClr val="tx1">
                  <a:lumMod val="85000"/>
                  <a:lumOff val="15000"/>
                </a:schemeClr>
              </a:solidFill>
              <a:latin typeface="Times New Roman" pitchFamily="18" charset="0"/>
              <a:ea typeface="나눔고딕" panose="020D0304000000000000" pitchFamily="50" charset="-127"/>
            </a:endParaRPr>
          </a:p>
        </p:txBody>
      </p:sp>
      <p:sp>
        <p:nvSpPr>
          <p:cNvPr id="42" name="텍스트 개체 틀 12"/>
          <p:cNvSpPr>
            <a:spLocks noGrp="1"/>
          </p:cNvSpPr>
          <p:nvPr>
            <p:ph type="body" sz="quarter" idx="15"/>
          </p:nvPr>
        </p:nvSpPr>
        <p:spPr>
          <a:xfrm>
            <a:off x="477627" y="740803"/>
            <a:ext cx="8188746" cy="318389"/>
          </a:xfrm>
          <a:prstGeom prst="rect">
            <a:avLst/>
          </a:prstGeom>
          <a:noFill/>
          <a:ln w="9525">
            <a:noFill/>
            <a:miter lim="800000"/>
            <a:headEnd/>
            <a:tailEnd/>
          </a:ln>
        </p:spPr>
        <p:txBody>
          <a:bodyPr wrap="square" lIns="0" tIns="0" rIns="0" bIns="0" anchor="t"/>
          <a:lstStyle>
            <a:lvl1pPr marL="0" marR="0" indent="0" algn="l" defTabSz="709493" rtl="0" eaLnBrk="0" fontAlgn="base" latinLnBrk="1" hangingPunct="0">
              <a:lnSpc>
                <a:spcPct val="100000"/>
              </a:lnSpc>
              <a:spcBef>
                <a:spcPts val="204"/>
              </a:spcBef>
              <a:spcAft>
                <a:spcPct val="0"/>
              </a:spcAft>
              <a:buClrTx/>
              <a:buSzTx/>
              <a:buFontTx/>
              <a:buNone/>
              <a:tabLst/>
              <a:defRPr kumimoji="0" lang="ko-KR" altLang="en-US" sz="953" kern="1200" dirty="0" smtClean="0">
                <a:solidFill>
                  <a:schemeClr val="tx1">
                    <a:lumMod val="85000"/>
                    <a:lumOff val="15000"/>
                  </a:schemeClr>
                </a:solidFill>
                <a:latin typeface="나눔고딕 ExtraBold" pitchFamily="50" charset="-127"/>
                <a:ea typeface="나눔고딕 ExtraBold" pitchFamily="50" charset="-127"/>
                <a:cs typeface="+mn-cs"/>
              </a:defRPr>
            </a:lvl1pPr>
          </a:lstStyle>
          <a:p>
            <a:pPr lvl="0"/>
            <a:r>
              <a:rPr lang="ko-KR" altLang="en-US" dirty="0"/>
              <a:t>마스터 텍스트 스타일을 편집합니다</a:t>
            </a:r>
          </a:p>
        </p:txBody>
      </p:sp>
      <p:sp>
        <p:nvSpPr>
          <p:cNvPr id="21" name="텍스트 개체 틀 12"/>
          <p:cNvSpPr>
            <a:spLocks noGrp="1"/>
          </p:cNvSpPr>
          <p:nvPr>
            <p:ph type="body" sz="quarter" idx="12"/>
          </p:nvPr>
        </p:nvSpPr>
        <p:spPr>
          <a:xfrm>
            <a:off x="477961" y="388591"/>
            <a:ext cx="7172766" cy="146933"/>
          </a:xfrm>
          <a:prstGeom prst="rect">
            <a:avLst/>
          </a:prstGeom>
          <a:noFill/>
          <a:ln w="9525">
            <a:noFill/>
            <a:miter lim="800000"/>
            <a:headEnd/>
            <a:tailEnd/>
          </a:ln>
        </p:spPr>
        <p:txBody>
          <a:bodyPr wrap="square" lIns="0" tIns="0" rIns="0" bIns="0" anchor="ctr"/>
          <a:lstStyle>
            <a:lvl1pPr marL="233258" marR="0" indent="-233258" algn="l" defTabSz="709493" rtl="0" eaLnBrk="0" fontAlgn="base" latinLnBrk="1" hangingPunct="0">
              <a:lnSpc>
                <a:spcPct val="100000"/>
              </a:lnSpc>
              <a:spcBef>
                <a:spcPct val="0"/>
              </a:spcBef>
              <a:spcAft>
                <a:spcPct val="0"/>
              </a:spcAft>
              <a:buClrTx/>
              <a:buSzTx/>
              <a:buFontTx/>
              <a:buNone/>
              <a:tabLst/>
              <a:defRPr kumimoji="0" lang="ko-KR" altLang="en-US" sz="816" kern="1200" dirty="0" smtClean="0">
                <a:solidFill>
                  <a:schemeClr val="tx1">
                    <a:lumMod val="85000"/>
                    <a:lumOff val="15000"/>
                  </a:schemeClr>
                </a:solidFill>
                <a:latin typeface="KoPub돋움체 Bold" panose="02020603020101020101" pitchFamily="18" charset="-127"/>
                <a:ea typeface="KoPub돋움체 Bold" panose="02020603020101020101" pitchFamily="18" charset="-127"/>
                <a:cs typeface="+mn-cs"/>
              </a:defRPr>
            </a:lvl1pPr>
          </a:lstStyle>
          <a:p>
            <a:pPr lvl="0"/>
            <a:r>
              <a:rPr lang="ko-KR" altLang="en-US" dirty="0"/>
              <a:t>마스터 텍스트 스타일을 편집합니다</a:t>
            </a:r>
          </a:p>
        </p:txBody>
      </p:sp>
      <p:sp>
        <p:nvSpPr>
          <p:cNvPr id="22" name="텍스트 개체 틀 12"/>
          <p:cNvSpPr>
            <a:spLocks noGrp="1"/>
          </p:cNvSpPr>
          <p:nvPr>
            <p:ph type="body" sz="quarter" idx="13"/>
          </p:nvPr>
        </p:nvSpPr>
        <p:spPr>
          <a:xfrm>
            <a:off x="477961" y="538972"/>
            <a:ext cx="7172766" cy="146933"/>
          </a:xfrm>
          <a:prstGeom prst="rect">
            <a:avLst/>
          </a:prstGeom>
          <a:noFill/>
          <a:ln w="9525">
            <a:noFill/>
            <a:miter lim="800000"/>
            <a:headEnd/>
            <a:tailEnd/>
          </a:ln>
        </p:spPr>
        <p:txBody>
          <a:bodyPr wrap="square" lIns="0" tIns="0" rIns="0" bIns="0" anchor="ctr"/>
          <a:lstStyle>
            <a:lvl1pPr marL="233258" marR="0" indent="-233258" algn="l" defTabSz="709493" rtl="0" eaLnBrk="0" fontAlgn="base" latinLnBrk="1" hangingPunct="0">
              <a:lnSpc>
                <a:spcPct val="100000"/>
              </a:lnSpc>
              <a:spcBef>
                <a:spcPct val="0"/>
              </a:spcBef>
              <a:spcAft>
                <a:spcPct val="0"/>
              </a:spcAft>
              <a:buClrTx/>
              <a:buSzTx/>
              <a:buFontTx/>
              <a:buNone/>
              <a:tabLst/>
              <a:defRPr kumimoji="0" lang="ko-KR" altLang="en-US" sz="816" kern="1200" dirty="0" smtClean="0">
                <a:solidFill>
                  <a:schemeClr val="tx1">
                    <a:lumMod val="85000"/>
                    <a:lumOff val="15000"/>
                  </a:schemeClr>
                </a:solidFill>
                <a:latin typeface="KoPub돋움체 Bold" panose="02020603020101020101" pitchFamily="18" charset="-127"/>
                <a:ea typeface="KoPub돋움체 Bold" panose="02020603020101020101" pitchFamily="18" charset="-127"/>
                <a:cs typeface="+mn-cs"/>
              </a:defRPr>
            </a:lvl1pPr>
          </a:lstStyle>
          <a:p>
            <a:pPr lvl="0"/>
            <a:r>
              <a:rPr lang="ko-KR" altLang="en-US" dirty="0"/>
              <a:t>마스터 텍스트 스타일을 편집합니다</a:t>
            </a:r>
          </a:p>
        </p:txBody>
      </p:sp>
      <p:sp>
        <p:nvSpPr>
          <p:cNvPr id="24" name="직사각형 23"/>
          <p:cNvSpPr/>
          <p:nvPr userDrawn="1"/>
        </p:nvSpPr>
        <p:spPr bwMode="auto">
          <a:xfrm>
            <a:off x="6542386" y="388591"/>
            <a:ext cx="2124086" cy="146933"/>
          </a:xfrm>
          <a:prstGeom prst="rect">
            <a:avLst/>
          </a:prstGeom>
          <a:noFill/>
          <a:ln w="9525">
            <a:noFill/>
            <a:miter lim="800000"/>
            <a:headEnd/>
            <a:tailEnd/>
          </a:ln>
        </p:spPr>
        <p:txBody>
          <a:bodyPr lIns="0" tIns="0" rIns="0" bIns="0" anchor="ctr" anchorCtr="0">
            <a:scene3d>
              <a:camera prst="orthographicFront"/>
              <a:lightRig rig="brightRoom" dir="tl"/>
            </a:scene3d>
            <a:sp3d prstMaterial="flat">
              <a:extrusionClr>
                <a:schemeClr val="bg1"/>
              </a:extrusionClr>
              <a:contourClr>
                <a:schemeClr val="bg1"/>
              </a:contourClr>
            </a:sp3d>
          </a:bodyPr>
          <a:lstStyle/>
          <a:p>
            <a:pPr marL="233258" marR="0" indent="-233258" algn="r" defTabSz="709493" rtl="0" eaLnBrk="0" fontAlgn="base" latinLnBrk="1" hangingPunct="0">
              <a:lnSpc>
                <a:spcPct val="100000"/>
              </a:lnSpc>
              <a:spcBef>
                <a:spcPct val="0"/>
              </a:spcBef>
              <a:spcAft>
                <a:spcPct val="0"/>
              </a:spcAft>
              <a:buClrTx/>
              <a:buSzTx/>
              <a:buFontTx/>
              <a:buNone/>
              <a:tabLst/>
              <a:defRPr/>
            </a:pPr>
            <a:r>
              <a:rPr kumimoji="0" lang="en-US" altLang="ko-KR" sz="884" kern="1200" dirty="0">
                <a:solidFill>
                  <a:schemeClr val="tx1">
                    <a:lumMod val="85000"/>
                    <a:lumOff val="15000"/>
                  </a:schemeClr>
                </a:solidFill>
                <a:latin typeface="KoPub돋움체 Bold" panose="02020603020101020101" pitchFamily="18" charset="-127"/>
                <a:ea typeface="KoPub돋움체 Bold" panose="02020603020101020101" pitchFamily="18" charset="-127"/>
                <a:cs typeface="+mn-cs"/>
              </a:rPr>
              <a:t>Ⅴ.  EOS </a:t>
            </a:r>
            <a:r>
              <a:rPr kumimoji="0" lang="ko-KR" altLang="en-US" sz="884" kern="1200" dirty="0">
                <a:solidFill>
                  <a:schemeClr val="tx1">
                    <a:lumMod val="85000"/>
                    <a:lumOff val="15000"/>
                  </a:schemeClr>
                </a:solidFill>
                <a:latin typeface="KoPub돋움체 Bold" panose="02020603020101020101" pitchFamily="18" charset="-127"/>
                <a:ea typeface="KoPub돋움체 Bold" panose="02020603020101020101" pitchFamily="18" charset="-127"/>
                <a:cs typeface="+mn-cs"/>
              </a:rPr>
              <a:t>사례</a:t>
            </a:r>
          </a:p>
        </p:txBody>
      </p:sp>
      <p:grpSp>
        <p:nvGrpSpPr>
          <p:cNvPr id="4" name="그룹 17"/>
          <p:cNvGrpSpPr/>
          <p:nvPr userDrawn="1"/>
        </p:nvGrpSpPr>
        <p:grpSpPr>
          <a:xfrm>
            <a:off x="6418355" y="4861133"/>
            <a:ext cx="2247210" cy="120209"/>
            <a:chOff x="7505910" y="7158931"/>
            <a:chExt cx="2627988" cy="176717"/>
          </a:xfrm>
        </p:grpSpPr>
        <p:pic>
          <p:nvPicPr>
            <p:cNvPr id="19" name="Picture 2" descr="E:\모스트비주얼\PD작업\첨부2 합병회사 CI\SK crp Comm K.png"/>
            <p:cNvPicPr>
              <a:picLocks noChangeAspect="1" noChangeArrowheads="1"/>
            </p:cNvPicPr>
            <p:nvPr/>
          </p:nvPicPr>
          <p:blipFill>
            <a:blip r:embed="rId3" cstate="print"/>
            <a:srcRect/>
            <a:stretch>
              <a:fillRect/>
            </a:stretch>
          </p:blipFill>
          <p:spPr bwMode="auto">
            <a:xfrm>
              <a:off x="9739188" y="7158931"/>
              <a:ext cx="394710" cy="157792"/>
            </a:xfrm>
            <a:prstGeom prst="rect">
              <a:avLst/>
            </a:prstGeom>
            <a:noFill/>
          </p:spPr>
        </p:pic>
        <p:sp>
          <p:nvSpPr>
            <p:cNvPr id="20" name="Text Box 9"/>
            <p:cNvSpPr txBox="1">
              <a:spLocks noChangeArrowheads="1"/>
            </p:cNvSpPr>
            <p:nvPr/>
          </p:nvSpPr>
          <p:spPr bwMode="auto">
            <a:xfrm>
              <a:off x="7505910" y="7243365"/>
              <a:ext cx="2282630" cy="92283"/>
            </a:xfrm>
            <a:prstGeom prst="rect">
              <a:avLst/>
            </a:prstGeom>
            <a:noFill/>
            <a:ln w="9525">
              <a:noFill/>
              <a:miter lim="800000"/>
              <a:headEnd/>
              <a:tailEnd/>
            </a:ln>
          </p:spPr>
          <p:txBody>
            <a:bodyPr tIns="0" bIns="0">
              <a:spAutoFit/>
            </a:bodyPr>
            <a:lstStyle/>
            <a:p>
              <a:pPr marL="63499" indent="-63499" algn="r" defTabSz="709539" rtl="0" fontAlgn="auto" latinLnBrk="0">
                <a:spcBef>
                  <a:spcPts val="0"/>
                </a:spcBef>
                <a:spcAft>
                  <a:spcPts val="0"/>
                </a:spcAft>
                <a:defRPr/>
              </a:pPr>
              <a:r>
                <a:rPr kumimoji="0" lang="en-US" altLang="ko-KR" sz="408" b="0" kern="1200" dirty="0">
                  <a:solidFill>
                    <a:srgbClr val="525252"/>
                  </a:solidFill>
                  <a:latin typeface="Arial" pitchFamily="34" charset="0"/>
                  <a:ea typeface="KoPub돋움체 Light" panose="02020603020101020101" pitchFamily="18" charset="-127"/>
                  <a:cs typeface="+mn-cs"/>
                </a:rPr>
                <a:t>Copyright(c) 2020 SK holdings Co.,</a:t>
              </a:r>
              <a:r>
                <a:rPr kumimoji="0" lang="en-US" altLang="ko-KR" sz="408" b="0" kern="1200" dirty="0" err="1">
                  <a:solidFill>
                    <a:srgbClr val="525252"/>
                  </a:solidFill>
                  <a:latin typeface="Arial" pitchFamily="34" charset="0"/>
                  <a:ea typeface="KoPub돋움체 Light" panose="02020603020101020101" pitchFamily="18" charset="-127"/>
                  <a:cs typeface="+mn-cs"/>
                </a:rPr>
                <a:t>Ltd.All</a:t>
              </a:r>
              <a:r>
                <a:rPr kumimoji="0" lang="en-US" altLang="ko-KR" sz="408" b="0" kern="1200" dirty="0">
                  <a:solidFill>
                    <a:srgbClr val="525252"/>
                  </a:solidFill>
                  <a:latin typeface="Arial" pitchFamily="34" charset="0"/>
                  <a:ea typeface="KoPub돋움체 Light" panose="02020603020101020101" pitchFamily="18" charset="-127"/>
                  <a:cs typeface="+mn-cs"/>
                </a:rPr>
                <a:t> rights reserved</a:t>
              </a:r>
            </a:p>
          </p:txBody>
        </p:sp>
      </p:grpSp>
    </p:spTree>
    <p:extLst>
      <p:ext uri="{BB962C8B-B14F-4D97-AF65-F5344CB8AC3E}">
        <p14:creationId xmlns:p14="http://schemas.microsoft.com/office/powerpoint/2010/main" val="148867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배경+제목+내용+따옴표">
    <p:spTree>
      <p:nvGrpSpPr>
        <p:cNvPr id="1" name="Shape 1044"/>
        <p:cNvGrpSpPr/>
        <p:nvPr/>
      </p:nvGrpSpPr>
      <p:grpSpPr>
        <a:xfrm>
          <a:off x="0" y="0"/>
          <a:ext cx="0" cy="0"/>
          <a:chOff x="0" y="0"/>
          <a:chExt cx="0" cy="0"/>
        </a:xfrm>
      </p:grpSpPr>
      <p:sp>
        <p:nvSpPr>
          <p:cNvPr id="521" name="Rectangle 3"/>
          <p:cNvSpPr/>
          <p:nvPr userDrawn="1"/>
        </p:nvSpPr>
        <p:spPr>
          <a:xfrm>
            <a:off x="-1026" y="0"/>
            <a:ext cx="9144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schemeClr val="bg1"/>
              </a:solidFill>
              <a:effectLst/>
              <a:uLnTx/>
              <a:uFillTx/>
              <a:latin typeface="Lato Medium" panose="020F0502020204030203" pitchFamily="34" charset="0"/>
              <a:ea typeface="+mn-ea"/>
              <a:cs typeface="Arial"/>
              <a:sym typeface="Arial"/>
            </a:endParaRPr>
          </a:p>
        </p:txBody>
      </p:sp>
      <p:sp>
        <p:nvSpPr>
          <p:cNvPr id="5" name="Content Placeholder 2"/>
          <p:cNvSpPr>
            <a:spLocks noGrp="1"/>
          </p:cNvSpPr>
          <p:nvPr>
            <p:ph idx="1"/>
          </p:nvPr>
        </p:nvSpPr>
        <p:spPr>
          <a:xfrm>
            <a:off x="1403648" y="1635646"/>
            <a:ext cx="7111702" cy="286232"/>
          </a:xfrm>
        </p:spPr>
        <p:txBody>
          <a:bodyPr>
            <a:sp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buClr>
                <a:schemeClr val="bg1"/>
              </a:buClr>
              <a:defRPr>
                <a:solidFill>
                  <a:schemeClr val="bg1"/>
                </a:solidFill>
              </a:defRPr>
            </a:lvl5pPr>
          </a:lstStyle>
          <a:p>
            <a:pPr lvl="0"/>
            <a:endParaRPr lang="en-US" dirty="0"/>
          </a:p>
        </p:txBody>
      </p:sp>
      <p:sp>
        <p:nvSpPr>
          <p:cNvPr id="6" name="Title 1"/>
          <p:cNvSpPr>
            <a:spLocks noGrp="1"/>
          </p:cNvSpPr>
          <p:nvPr>
            <p:ph type="title"/>
          </p:nvPr>
        </p:nvSpPr>
        <p:spPr>
          <a:xfrm>
            <a:off x="1403648" y="803955"/>
            <a:ext cx="7111702" cy="471651"/>
          </a:xfrm>
        </p:spPr>
        <p:txBody>
          <a:bodyPr>
            <a:noAutofit/>
          </a:bodyPr>
          <a:lstStyle>
            <a:lvl1pPr>
              <a:defRPr sz="3200" b="1">
                <a:solidFill>
                  <a:schemeClr val="bg1"/>
                </a:solidFill>
                <a:latin typeface="Calibri" panose="020F0502020204030204" pitchFamily="34" charset="0"/>
                <a:cs typeface="Calibri" panose="020F0502020204030204" pitchFamily="34" charset="0"/>
              </a:defRPr>
            </a:lvl1pPr>
          </a:lstStyle>
          <a:p>
            <a:endParaRPr lang="en-US" dirty="0"/>
          </a:p>
        </p:txBody>
      </p:sp>
      <p:grpSp>
        <p:nvGrpSpPr>
          <p:cNvPr id="11" name="그룹 10"/>
          <p:cNvGrpSpPr/>
          <p:nvPr userDrawn="1"/>
        </p:nvGrpSpPr>
        <p:grpSpPr>
          <a:xfrm>
            <a:off x="765714" y="627534"/>
            <a:ext cx="493918" cy="313969"/>
            <a:chOff x="385959" y="1159483"/>
            <a:chExt cx="493918" cy="313969"/>
          </a:xfrm>
          <a:solidFill>
            <a:schemeClr val="bg1"/>
          </a:solidFill>
        </p:grpSpPr>
        <p:sp>
          <p:nvSpPr>
            <p:cNvPr id="12" name="Freeform 18"/>
            <p:cNvSpPr/>
            <p:nvPr/>
          </p:nvSpPr>
          <p:spPr>
            <a:xfrm>
              <a:off x="673125" y="1159483"/>
              <a:ext cx="206752" cy="313969"/>
            </a:xfrm>
            <a:custGeom>
              <a:avLst/>
              <a:gdLst>
                <a:gd name="connsiteX0" fmla="*/ 0 w 2724151"/>
                <a:gd name="connsiteY0" fmla="*/ 3127636 h 5181601"/>
                <a:gd name="connsiteX1" fmla="*/ 51536 w 2724151"/>
                <a:gd name="connsiteY1" fmla="*/ 3268443 h 5181601"/>
                <a:gd name="connsiteX2" fmla="*/ 2219326 w 2724151"/>
                <a:gd name="connsiteY2" fmla="*/ 4705351 h 5181601"/>
                <a:gd name="connsiteX3" fmla="*/ 2693472 w 2724151"/>
                <a:gd name="connsiteY3" fmla="*/ 4657553 h 5181601"/>
                <a:gd name="connsiteX4" fmla="*/ 2724151 w 2724151"/>
                <a:gd name="connsiteY4" fmla="*/ 4649665 h 5181601"/>
                <a:gd name="connsiteX5" fmla="*/ 2724151 w 2724151"/>
                <a:gd name="connsiteY5" fmla="*/ 5181601 h 5181601"/>
                <a:gd name="connsiteX6" fmla="*/ 0 w 2724151"/>
                <a:gd name="connsiteY6" fmla="*/ 5181601 h 5181601"/>
                <a:gd name="connsiteX7" fmla="*/ 2219326 w 2724151"/>
                <a:gd name="connsiteY7" fmla="*/ 0 h 5181601"/>
                <a:gd name="connsiteX8" fmla="*/ 2311401 w 2724151"/>
                <a:gd name="connsiteY8" fmla="*/ 4650 h 5181601"/>
                <a:gd name="connsiteX9" fmla="*/ 2311401 w 2724151"/>
                <a:gd name="connsiteY9" fmla="*/ 1302551 h 5181601"/>
                <a:gd name="connsiteX10" fmla="*/ 2301496 w 2724151"/>
                <a:gd name="connsiteY10" fmla="*/ 1302551 h 5181601"/>
                <a:gd name="connsiteX11" fmla="*/ 1424001 w 2724151"/>
                <a:gd name="connsiteY11" fmla="*/ 2180046 h 5181601"/>
                <a:gd name="connsiteX12" fmla="*/ 1424001 w 2724151"/>
                <a:gd name="connsiteY12" fmla="*/ 2524126 h 5181601"/>
                <a:gd name="connsiteX13" fmla="*/ 2724151 w 2724151"/>
                <a:gd name="connsiteY13" fmla="*/ 2524126 h 5181601"/>
                <a:gd name="connsiteX14" fmla="*/ 2724151 w 2724151"/>
                <a:gd name="connsiteY14" fmla="*/ 4649664 h 5181601"/>
                <a:gd name="connsiteX15" fmla="*/ 2693472 w 2724151"/>
                <a:gd name="connsiteY15" fmla="*/ 4657552 h 5181601"/>
                <a:gd name="connsiteX16" fmla="*/ 2219326 w 2724151"/>
                <a:gd name="connsiteY16" fmla="*/ 4705350 h 5181601"/>
                <a:gd name="connsiteX17" fmla="*/ 51536 w 2724151"/>
                <a:gd name="connsiteY17" fmla="*/ 3268442 h 5181601"/>
                <a:gd name="connsiteX18" fmla="*/ 0 w 2724151"/>
                <a:gd name="connsiteY18" fmla="*/ 3127635 h 5181601"/>
                <a:gd name="connsiteX19" fmla="*/ 0 w 2724151"/>
                <a:gd name="connsiteY19" fmla="*/ 2524126 h 5181601"/>
                <a:gd name="connsiteX20" fmla="*/ 0 w 2724151"/>
                <a:gd name="connsiteY20" fmla="*/ 2180046 h 5181601"/>
                <a:gd name="connsiteX21" fmla="*/ 393059 w 2724151"/>
                <a:gd name="connsiteY21" fmla="*/ 893258 h 5181601"/>
                <a:gd name="connsiteX22" fmla="*/ 499344 w 2724151"/>
                <a:gd name="connsiteY22" fmla="*/ 751126 h 5181601"/>
                <a:gd name="connsiteX23" fmla="*/ 555733 w 2724151"/>
                <a:gd name="connsiteY23" fmla="*/ 689082 h 5181601"/>
                <a:gd name="connsiteX24" fmla="*/ 2219326 w 2724151"/>
                <a:gd name="connsiteY24" fmla="*/ 0 h 51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24151" h="5181601">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ctr" defTabSz="914400" rtl="0" eaLnBrk="1" fontAlgn="auto" latinLnBrk="0" hangingPunct="1">
                <a:lnSpc>
                  <a:spcPct val="100000"/>
                </a:lnSpc>
                <a:spcBef>
                  <a:spcPts val="0"/>
                </a:spcBef>
                <a:spcAft>
                  <a:spcPts val="0"/>
                </a:spcAft>
                <a:buClrTx/>
                <a:buSzTx/>
                <a:buFont typeface="Arial" charset="0"/>
                <a:buChar char="•"/>
                <a:tabLst/>
                <a:defRPr/>
              </a:pPr>
              <a:endParaRPr kumimoji="0" lang="en-IN" sz="1050" b="0" i="0" u="none" strike="noStrike" kern="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cs typeface="NanumMyeongjo" charset="-127"/>
                <a:sym typeface="Arial"/>
              </a:endParaRPr>
            </a:p>
          </p:txBody>
        </p:sp>
        <p:sp>
          <p:nvSpPr>
            <p:cNvPr id="13" name="Freeform 38"/>
            <p:cNvSpPr/>
            <p:nvPr/>
          </p:nvSpPr>
          <p:spPr>
            <a:xfrm>
              <a:off x="385959" y="1159483"/>
              <a:ext cx="206752" cy="313969"/>
            </a:xfrm>
            <a:custGeom>
              <a:avLst/>
              <a:gdLst>
                <a:gd name="connsiteX0" fmla="*/ 0 w 2724151"/>
                <a:gd name="connsiteY0" fmla="*/ 3127636 h 5181601"/>
                <a:gd name="connsiteX1" fmla="*/ 51536 w 2724151"/>
                <a:gd name="connsiteY1" fmla="*/ 3268443 h 5181601"/>
                <a:gd name="connsiteX2" fmla="*/ 2219326 w 2724151"/>
                <a:gd name="connsiteY2" fmla="*/ 4705351 h 5181601"/>
                <a:gd name="connsiteX3" fmla="*/ 2693472 w 2724151"/>
                <a:gd name="connsiteY3" fmla="*/ 4657553 h 5181601"/>
                <a:gd name="connsiteX4" fmla="*/ 2724151 w 2724151"/>
                <a:gd name="connsiteY4" fmla="*/ 4649665 h 5181601"/>
                <a:gd name="connsiteX5" fmla="*/ 2724151 w 2724151"/>
                <a:gd name="connsiteY5" fmla="*/ 5181601 h 5181601"/>
                <a:gd name="connsiteX6" fmla="*/ 0 w 2724151"/>
                <a:gd name="connsiteY6" fmla="*/ 5181601 h 5181601"/>
                <a:gd name="connsiteX7" fmla="*/ 2219326 w 2724151"/>
                <a:gd name="connsiteY7" fmla="*/ 0 h 5181601"/>
                <a:gd name="connsiteX8" fmla="*/ 2311401 w 2724151"/>
                <a:gd name="connsiteY8" fmla="*/ 4650 h 5181601"/>
                <a:gd name="connsiteX9" fmla="*/ 2311401 w 2724151"/>
                <a:gd name="connsiteY9" fmla="*/ 1302551 h 5181601"/>
                <a:gd name="connsiteX10" fmla="*/ 2301496 w 2724151"/>
                <a:gd name="connsiteY10" fmla="*/ 1302551 h 5181601"/>
                <a:gd name="connsiteX11" fmla="*/ 1424001 w 2724151"/>
                <a:gd name="connsiteY11" fmla="*/ 2180046 h 5181601"/>
                <a:gd name="connsiteX12" fmla="*/ 1424001 w 2724151"/>
                <a:gd name="connsiteY12" fmla="*/ 2524126 h 5181601"/>
                <a:gd name="connsiteX13" fmla="*/ 2724151 w 2724151"/>
                <a:gd name="connsiteY13" fmla="*/ 2524126 h 5181601"/>
                <a:gd name="connsiteX14" fmla="*/ 2724151 w 2724151"/>
                <a:gd name="connsiteY14" fmla="*/ 4649664 h 5181601"/>
                <a:gd name="connsiteX15" fmla="*/ 2693472 w 2724151"/>
                <a:gd name="connsiteY15" fmla="*/ 4657552 h 5181601"/>
                <a:gd name="connsiteX16" fmla="*/ 2219326 w 2724151"/>
                <a:gd name="connsiteY16" fmla="*/ 4705350 h 5181601"/>
                <a:gd name="connsiteX17" fmla="*/ 51536 w 2724151"/>
                <a:gd name="connsiteY17" fmla="*/ 3268442 h 5181601"/>
                <a:gd name="connsiteX18" fmla="*/ 0 w 2724151"/>
                <a:gd name="connsiteY18" fmla="*/ 3127635 h 5181601"/>
                <a:gd name="connsiteX19" fmla="*/ 0 w 2724151"/>
                <a:gd name="connsiteY19" fmla="*/ 2524126 h 5181601"/>
                <a:gd name="connsiteX20" fmla="*/ 0 w 2724151"/>
                <a:gd name="connsiteY20" fmla="*/ 2180046 h 5181601"/>
                <a:gd name="connsiteX21" fmla="*/ 393059 w 2724151"/>
                <a:gd name="connsiteY21" fmla="*/ 893258 h 5181601"/>
                <a:gd name="connsiteX22" fmla="*/ 499344 w 2724151"/>
                <a:gd name="connsiteY22" fmla="*/ 751126 h 5181601"/>
                <a:gd name="connsiteX23" fmla="*/ 555733 w 2724151"/>
                <a:gd name="connsiteY23" fmla="*/ 689082 h 5181601"/>
                <a:gd name="connsiteX24" fmla="*/ 2219326 w 2724151"/>
                <a:gd name="connsiteY24" fmla="*/ 0 h 51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24151" h="5181601">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ctr" defTabSz="914400" rtl="0" eaLnBrk="1" fontAlgn="auto" latinLnBrk="0" hangingPunct="1">
                <a:lnSpc>
                  <a:spcPct val="100000"/>
                </a:lnSpc>
                <a:spcBef>
                  <a:spcPts val="0"/>
                </a:spcBef>
                <a:spcAft>
                  <a:spcPts val="0"/>
                </a:spcAft>
                <a:buClrTx/>
                <a:buSzTx/>
                <a:buFont typeface="Arial" charset="0"/>
                <a:buChar char="•"/>
                <a:tabLst/>
                <a:defRPr/>
              </a:pPr>
              <a:endParaRPr kumimoji="0" lang="en-IN" sz="1050" b="0" i="0" u="none" strike="noStrike" kern="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cs typeface="NanumMyeongjo" charset="-127"/>
                <a:sym typeface="Arial"/>
              </a:endParaRPr>
            </a:p>
          </p:txBody>
        </p:sp>
      </p:grpSp>
    </p:spTree>
    <p:extLst>
      <p:ext uri="{BB962C8B-B14F-4D97-AF65-F5344CB8AC3E}">
        <p14:creationId xmlns:p14="http://schemas.microsoft.com/office/powerpoint/2010/main" val="2396138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배경+제목+내용">
    <p:spTree>
      <p:nvGrpSpPr>
        <p:cNvPr id="1" name="Shape 1044"/>
        <p:cNvGrpSpPr/>
        <p:nvPr/>
      </p:nvGrpSpPr>
      <p:grpSpPr>
        <a:xfrm>
          <a:off x="0" y="0"/>
          <a:ext cx="0" cy="0"/>
          <a:chOff x="0" y="0"/>
          <a:chExt cx="0" cy="0"/>
        </a:xfrm>
      </p:grpSpPr>
      <p:sp>
        <p:nvSpPr>
          <p:cNvPr id="521" name="Rectangle 3"/>
          <p:cNvSpPr/>
          <p:nvPr userDrawn="1"/>
        </p:nvSpPr>
        <p:spPr>
          <a:xfrm>
            <a:off x="-1026" y="0"/>
            <a:ext cx="9144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schemeClr val="bg1"/>
              </a:solidFill>
              <a:effectLst/>
              <a:uLnTx/>
              <a:uFillTx/>
              <a:latin typeface="Lato Medium" panose="020F0502020204030203" pitchFamily="34" charset="0"/>
              <a:ea typeface="+mn-ea"/>
              <a:cs typeface="Arial"/>
              <a:sym typeface="Arial"/>
            </a:endParaRPr>
          </a:p>
        </p:txBody>
      </p:sp>
      <p:sp>
        <p:nvSpPr>
          <p:cNvPr id="5" name="Content Placeholder 2"/>
          <p:cNvSpPr>
            <a:spLocks noGrp="1"/>
          </p:cNvSpPr>
          <p:nvPr>
            <p:ph idx="1"/>
          </p:nvPr>
        </p:nvSpPr>
        <p:spPr>
          <a:xfrm>
            <a:off x="675608" y="1635646"/>
            <a:ext cx="7839742" cy="286232"/>
          </a:xfrm>
        </p:spPr>
        <p:txBody>
          <a:bodyPr>
            <a:sp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buClr>
                <a:schemeClr val="bg1"/>
              </a:buClr>
              <a:defRPr>
                <a:solidFill>
                  <a:schemeClr val="bg1"/>
                </a:solidFill>
              </a:defRPr>
            </a:lvl5pPr>
          </a:lstStyle>
          <a:p>
            <a:pPr lvl="0"/>
            <a:endParaRPr lang="en-US" dirty="0"/>
          </a:p>
        </p:txBody>
      </p:sp>
      <p:sp>
        <p:nvSpPr>
          <p:cNvPr id="6" name="Title 1"/>
          <p:cNvSpPr>
            <a:spLocks noGrp="1"/>
          </p:cNvSpPr>
          <p:nvPr>
            <p:ph type="title"/>
          </p:nvPr>
        </p:nvSpPr>
        <p:spPr>
          <a:xfrm>
            <a:off x="683568" y="803955"/>
            <a:ext cx="7831782" cy="471651"/>
          </a:xfrm>
        </p:spPr>
        <p:txBody>
          <a:bodyPr>
            <a:noAutofit/>
          </a:bodyPr>
          <a:lstStyle>
            <a:lvl1pPr>
              <a:defRPr sz="3200" b="1">
                <a:solidFill>
                  <a:schemeClr val="bg1"/>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97169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배경">
    <p:spTree>
      <p:nvGrpSpPr>
        <p:cNvPr id="1" name="Shape 3230"/>
        <p:cNvGrpSpPr/>
        <p:nvPr/>
      </p:nvGrpSpPr>
      <p:grpSpPr>
        <a:xfrm>
          <a:off x="0" y="0"/>
          <a:ext cx="0" cy="0"/>
          <a:chOff x="0" y="0"/>
          <a:chExt cx="0" cy="0"/>
        </a:xfrm>
      </p:grpSpPr>
      <p:sp>
        <p:nvSpPr>
          <p:cNvPr id="278" name="Rectangle 3"/>
          <p:cNvSpPr/>
          <p:nvPr userDrawn="1"/>
        </p:nvSpPr>
        <p:spPr>
          <a:xfrm>
            <a:off x="2182" y="0"/>
            <a:ext cx="9144000" cy="5143500"/>
          </a:xfrm>
          <a:prstGeom prst="rect">
            <a:avLst/>
          </a:prstGeom>
          <a:gradFill flip="none" rotWithShape="1">
            <a:gsLst>
              <a:gs pos="30000">
                <a:srgbClr val="ED7D31"/>
              </a:gs>
              <a:gs pos="74000">
                <a:srgbClr val="FBB00D"/>
              </a:gs>
              <a:gs pos="59000">
                <a:srgbClr val="F69F19"/>
              </a:gs>
              <a:gs pos="100000">
                <a:srgbClr val="FFC000"/>
              </a:gs>
            </a:gsLst>
            <a:lin ang="2700000" scaled="0"/>
            <a:tileRect/>
          </a:gradFill>
          <a:ln w="12700" cap="flat" cmpd="sng" algn="ctr">
            <a:noFill/>
            <a:prstDash val="solid"/>
            <a:miter lim="800000"/>
          </a:ln>
          <a:effectLst/>
        </p:spPr>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IN" sz="1013" b="0" i="0" u="none" strike="noStrike" kern="1200" cap="none" spc="0" normalizeH="0" baseline="0" noProof="0">
              <a:ln>
                <a:noFill/>
              </a:ln>
              <a:solidFill>
                <a:prstClr val="white"/>
              </a:solidFill>
              <a:effectLst/>
              <a:uLnTx/>
              <a:uFillTx/>
              <a:latin typeface="Lato Medium" panose="020F0502020204030203" pitchFamily="34" charset="0"/>
              <a:ea typeface="+mn-ea"/>
              <a:cs typeface="Arial"/>
              <a:sym typeface="Arial"/>
            </a:endParaRPr>
          </a:p>
        </p:txBody>
      </p:sp>
    </p:spTree>
    <p:extLst>
      <p:ext uri="{BB962C8B-B14F-4D97-AF65-F5344CB8AC3E}">
        <p14:creationId xmlns:p14="http://schemas.microsoft.com/office/powerpoint/2010/main" val="84319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제목(중)+내용">
    <p:spTree>
      <p:nvGrpSpPr>
        <p:cNvPr id="1" name="Shape 1563"/>
        <p:cNvGrpSpPr/>
        <p:nvPr/>
      </p:nvGrpSpPr>
      <p:grpSpPr>
        <a:xfrm>
          <a:off x="0" y="0"/>
          <a:ext cx="0" cy="0"/>
          <a:chOff x="0" y="0"/>
          <a:chExt cx="0" cy="0"/>
        </a:xfrm>
      </p:grpSpPr>
      <p:sp>
        <p:nvSpPr>
          <p:cNvPr id="3" name="Title 1"/>
          <p:cNvSpPr>
            <a:spLocks noGrp="1"/>
          </p:cNvSpPr>
          <p:nvPr>
            <p:ph type="title"/>
          </p:nvPr>
        </p:nvSpPr>
        <p:spPr>
          <a:xfrm>
            <a:off x="680356" y="407694"/>
            <a:ext cx="7834994" cy="547476"/>
          </a:xfrm>
        </p:spPr>
        <p:txBody>
          <a:bodyPr>
            <a:noAutofit/>
          </a:bodyPr>
          <a:lstStyle>
            <a:lvl1pPr>
              <a:defRPr sz="3200" b="1" baseline="0">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
        <p:nvSpPr>
          <p:cNvPr id="6" name="Content Placeholder 2"/>
          <p:cNvSpPr>
            <a:spLocks noGrp="1"/>
          </p:cNvSpPr>
          <p:nvPr>
            <p:ph idx="10"/>
          </p:nvPr>
        </p:nvSpPr>
        <p:spPr>
          <a:xfrm>
            <a:off x="680356" y="1065828"/>
            <a:ext cx="7834994" cy="3666161"/>
          </a:xfrm>
        </p:spPr>
        <p:txBody>
          <a:bodyPr/>
          <a:lstStyle>
            <a:lvl1pPr>
              <a:lnSpc>
                <a:spcPct val="100000"/>
              </a:lnSpc>
              <a:buClr>
                <a:schemeClr val="tx2"/>
              </a:buClr>
              <a:defRPr sz="12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100">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403340217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중)+내용(블릿수정)">
    <p:spTree>
      <p:nvGrpSpPr>
        <p:cNvPr id="1" name="Shape 1563"/>
        <p:cNvGrpSpPr/>
        <p:nvPr/>
      </p:nvGrpSpPr>
      <p:grpSpPr>
        <a:xfrm>
          <a:off x="0" y="0"/>
          <a:ext cx="0" cy="0"/>
          <a:chOff x="0" y="0"/>
          <a:chExt cx="0" cy="0"/>
        </a:xfrm>
      </p:grpSpPr>
      <p:sp>
        <p:nvSpPr>
          <p:cNvPr id="3" name="Title 1"/>
          <p:cNvSpPr>
            <a:spLocks noGrp="1"/>
          </p:cNvSpPr>
          <p:nvPr>
            <p:ph type="title"/>
          </p:nvPr>
        </p:nvSpPr>
        <p:spPr>
          <a:xfrm>
            <a:off x="680356" y="407694"/>
            <a:ext cx="7834994" cy="547476"/>
          </a:xfrm>
        </p:spPr>
        <p:txBody>
          <a:bodyPr>
            <a:noAutofit/>
          </a:bodyPr>
          <a:lstStyle>
            <a:lvl1pPr>
              <a:defRPr sz="3200" b="1" baseline="0">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
        <p:nvSpPr>
          <p:cNvPr id="4" name="Content Placeholder 2"/>
          <p:cNvSpPr>
            <a:spLocks noGrp="1"/>
          </p:cNvSpPr>
          <p:nvPr>
            <p:ph idx="1"/>
          </p:nvPr>
        </p:nvSpPr>
        <p:spPr>
          <a:xfrm>
            <a:off x="675608" y="1059582"/>
            <a:ext cx="7839742" cy="3672408"/>
          </a:xfrm>
        </p:spPr>
        <p:txBody>
          <a:bodyPr/>
          <a:lstStyle>
            <a:lvl1pPr marL="171450" marR="0" indent="-171450" algn="l" defTabSz="685800" rtl="0" eaLnBrk="1" fontAlgn="auto" latinLnBrk="1" hangingPunct="1">
              <a:lnSpc>
                <a:spcPct val="90000"/>
              </a:lnSpc>
              <a:spcBef>
                <a:spcPts val="750"/>
              </a:spcBef>
              <a:spcAft>
                <a:spcPts val="0"/>
              </a:spcAft>
              <a:buClr>
                <a:schemeClr val="accent3">
                  <a:lumMod val="75000"/>
                </a:schemeClr>
              </a:buClr>
              <a:buSzTx/>
              <a:buFont typeface="Arial" panose="020B0604020202020204" pitchFamily="34" charset="0"/>
              <a:buChar char="•"/>
              <a:tabLst/>
              <a:defRPr sz="1800">
                <a:latin typeface="Arial" panose="020B0604020202020204" pitchFamily="34" charset="0"/>
                <a:cs typeface="Arial" panose="020B0604020202020204" pitchFamily="34" charset="0"/>
              </a:defRPr>
            </a:lvl1pPr>
            <a:lvl2pPr marL="5143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600">
                <a:latin typeface="Arial" panose="020B0604020202020204" pitchFamily="34" charset="0"/>
                <a:cs typeface="Arial" panose="020B0604020202020204" pitchFamily="34" charset="0"/>
              </a:defRPr>
            </a:lvl2pPr>
            <a:lvl3pPr marL="8572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400">
                <a:latin typeface="Arial" panose="020B0604020202020204" pitchFamily="34" charset="0"/>
                <a:cs typeface="Arial" panose="020B0604020202020204" pitchFamily="34" charset="0"/>
              </a:defRPr>
            </a:lvl3pPr>
            <a:lvl4pPr marL="12001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200">
                <a:latin typeface="Arial" panose="020B0604020202020204" pitchFamily="34" charset="0"/>
                <a:cs typeface="Arial" panose="020B0604020202020204" pitchFamily="34" charset="0"/>
              </a:defRPr>
            </a:lvl4pPr>
            <a:lvl5pPr marL="1543050" marR="0" indent="-171450" algn="l" defTabSz="685800" rtl="0" eaLnBrk="1" fontAlgn="auto" latinLnBrk="1" hangingPunct="1">
              <a:lnSpc>
                <a:spcPct val="90000"/>
              </a:lnSpc>
              <a:spcBef>
                <a:spcPts val="375"/>
              </a:spcBef>
              <a:spcAft>
                <a:spcPts val="0"/>
              </a:spcAft>
              <a:buClr>
                <a:schemeClr val="accent3">
                  <a:lumMod val="75000"/>
                </a:schemeClr>
              </a:buClr>
              <a:buSzPct val="60000"/>
              <a:buFont typeface="맑은 고딕" panose="020B0503020000020004" pitchFamily="50" charset="-127"/>
              <a:buChar char="ㅇ"/>
              <a:tabLst/>
              <a:defRPr sz="1100">
                <a:latin typeface="Arial" panose="020B0604020202020204" pitchFamily="34" charset="0"/>
                <a:cs typeface="Arial" panose="020B0604020202020204" pitchFamily="34" charset="0"/>
              </a:defRPr>
            </a:lvl5pPr>
          </a:lstStyle>
          <a:p>
            <a:pPr lvl="0"/>
            <a:endParaRPr lang="en-US" altLang="ko-KR" dirty="0"/>
          </a:p>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altLang="ko-KR" dirty="0"/>
          </a:p>
        </p:txBody>
      </p:sp>
    </p:spTree>
    <p:extLst>
      <p:ext uri="{BB962C8B-B14F-4D97-AF65-F5344CB8AC3E}">
        <p14:creationId xmlns:p14="http://schemas.microsoft.com/office/powerpoint/2010/main" val="378713199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제목(소)+내용">
    <p:spTree>
      <p:nvGrpSpPr>
        <p:cNvPr id="1" name=""/>
        <p:cNvGrpSpPr/>
        <p:nvPr/>
      </p:nvGrpSpPr>
      <p:grpSpPr>
        <a:xfrm>
          <a:off x="0" y="0"/>
          <a:ext cx="0" cy="0"/>
          <a:chOff x="0" y="0"/>
          <a:chExt cx="0" cy="0"/>
        </a:xfrm>
      </p:grpSpPr>
      <p:sp>
        <p:nvSpPr>
          <p:cNvPr id="7" name="Content Placeholder 2"/>
          <p:cNvSpPr>
            <a:spLocks noGrp="1"/>
          </p:cNvSpPr>
          <p:nvPr>
            <p:ph idx="1"/>
          </p:nvPr>
        </p:nvSpPr>
        <p:spPr>
          <a:xfrm>
            <a:off x="675608" y="1007587"/>
            <a:ext cx="7839742" cy="3724403"/>
          </a:xfrm>
        </p:spPr>
        <p:txBody>
          <a:bodyPr vert="horz" lIns="91440" tIns="45720" rIns="91440" bIns="45720" rtlCol="0">
            <a:noAutofit/>
          </a:bodyPr>
          <a:lstStyle>
            <a:lvl1pPr>
              <a:defRPr lang="en-US" sz="1200" baseline="0" dirty="0"/>
            </a:lvl1pPr>
          </a:lstStyle>
          <a:p>
            <a:pPr lvl="0">
              <a:buClr>
                <a:schemeClr val="tx2"/>
              </a:buClr>
            </a:pPr>
            <a:endParaRPr lang="en-US" dirty="0"/>
          </a:p>
        </p:txBody>
      </p:sp>
      <p:sp>
        <p:nvSpPr>
          <p:cNvPr id="8" name="Title 1"/>
          <p:cNvSpPr>
            <a:spLocks noGrp="1"/>
          </p:cNvSpPr>
          <p:nvPr>
            <p:ph type="title"/>
          </p:nvPr>
        </p:nvSpPr>
        <p:spPr>
          <a:xfrm>
            <a:off x="675608" y="411510"/>
            <a:ext cx="7839742" cy="471651"/>
          </a:xfrm>
        </p:spPr>
        <p:txBody>
          <a:bodyPr>
            <a:noAutofit/>
          </a:bodyPr>
          <a:lstStyle>
            <a:lvl1pPr>
              <a:defRPr sz="2800" b="1">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371466487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680356" y="1059583"/>
            <a:ext cx="7834994" cy="3672407"/>
          </a:xfrm>
        </p:spPr>
        <p:txBody>
          <a:bodyPr vert="horz" lIns="91440" tIns="45720" rIns="91440" bIns="45720" rtlCol="0">
            <a:noAutofit/>
          </a:bodyPr>
          <a:lstStyle>
            <a:lvl1pPr>
              <a:defRPr lang="ko-KR" altLang="en-US" sz="1400" dirty="0"/>
            </a:lvl1pPr>
          </a:lstStyle>
          <a:p>
            <a:pPr lvl="0">
              <a:buClr>
                <a:schemeClr val="tx2"/>
              </a:buClr>
            </a:pPr>
            <a:endParaRPr lang="ko-KR" altLang="en-US" dirty="0"/>
          </a:p>
        </p:txBody>
      </p:sp>
      <p:sp>
        <p:nvSpPr>
          <p:cNvPr id="4" name="Title 1"/>
          <p:cNvSpPr>
            <a:spLocks noGrp="1"/>
          </p:cNvSpPr>
          <p:nvPr>
            <p:ph type="title"/>
          </p:nvPr>
        </p:nvSpPr>
        <p:spPr>
          <a:xfrm>
            <a:off x="680356" y="407694"/>
            <a:ext cx="7834994" cy="547476"/>
          </a:xfrm>
        </p:spPr>
        <p:txBody>
          <a:bodyPr>
            <a:noAutofit/>
          </a:bodyPr>
          <a:lstStyle>
            <a:lvl1pPr>
              <a:defRPr sz="3200" b="1" baseline="0">
                <a:solidFill>
                  <a:schemeClr val="tx2">
                    <a:lumMod val="75000"/>
                  </a:schemeClr>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3763065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2.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2.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endParaRPr lang="ko-KR" altLang="en-US" dirty="0"/>
          </a:p>
        </p:txBody>
      </p:sp>
      <p:sp>
        <p:nvSpPr>
          <p:cNvPr id="3" name="텍스트 개체 틀 2"/>
          <p:cNvSpPr>
            <a:spLocks noGrp="1"/>
          </p:cNvSpPr>
          <p:nvPr>
            <p:ph type="body" idx="1"/>
          </p:nvPr>
        </p:nvSpPr>
        <p:spPr>
          <a:xfrm>
            <a:off x="628650" y="1369218"/>
            <a:ext cx="7886700" cy="3506787"/>
          </a:xfrm>
          <a:prstGeom prst="rect">
            <a:avLst/>
          </a:prstGeom>
        </p:spPr>
        <p:txBody>
          <a:bodyPr vert="horz" lIns="91440" tIns="45720" rIns="91440" bIns="45720" rtlCol="0">
            <a:noAutofit/>
          </a:bodyPr>
          <a:lstStyle/>
          <a:p>
            <a:pPr lvl="0"/>
            <a:endParaRPr lang="ko-KR" altLang="en-US" dirty="0"/>
          </a:p>
        </p:txBody>
      </p:sp>
      <p:sp>
        <p:nvSpPr>
          <p:cNvPr id="7" name="TextBox 6"/>
          <p:cNvSpPr txBox="1"/>
          <p:nvPr userDrawn="1"/>
        </p:nvSpPr>
        <p:spPr>
          <a:xfrm>
            <a:off x="8515352" y="4767263"/>
            <a:ext cx="507529" cy="234561"/>
          </a:xfrm>
          <a:prstGeom prst="rect">
            <a:avLst/>
          </a:prstGeom>
          <a:noFill/>
        </p:spPr>
        <p:txBody>
          <a:bodyPr wrap="square" lIns="137105" tIns="68553" rIns="137105" bIns="68553" rtlCol="0">
            <a:spAutoFit/>
          </a:bodyPr>
          <a:lstStyle/>
          <a:p>
            <a:pPr marL="0" marR="0" lvl="0" indent="0" algn="ctr" defTabSz="914400" rtl="0" eaLnBrk="1" fontAlgn="auto" latinLnBrk="0" hangingPunct="1">
              <a:lnSpc>
                <a:spcPct val="50000"/>
              </a:lnSpc>
              <a:spcBef>
                <a:spcPts val="0"/>
              </a:spcBef>
              <a:spcAft>
                <a:spcPts val="0"/>
              </a:spcAft>
              <a:buClrTx/>
              <a:buSzTx/>
              <a:buFontTx/>
              <a:buNone/>
              <a:tabLst/>
              <a:defRPr/>
            </a:pPr>
            <a:fld id="{260E2A6B-A809-4840-BF14-8648BC0BDF87}" type="slidenum">
              <a:rPr kumimoji="0" lang="id-ID" sz="1000" b="0" i="0" u="none" strike="noStrike" kern="0" cap="none" spc="0" normalizeH="0" baseline="0" noProof="0" smtClean="0">
                <a:ln>
                  <a:noFill/>
                </a:ln>
                <a:solidFill>
                  <a:srgbClr val="34495E"/>
                </a:solidFill>
                <a:effectLst/>
                <a:uLnTx/>
                <a:uFillTx/>
                <a:latin typeface="Calibri" panose="020F0502020204030204"/>
                <a:cs typeface="Lato Bold" charset="0"/>
                <a:sym typeface="Arial"/>
              </a:rPr>
              <a:pPr marL="0" marR="0" lvl="0" indent="0" algn="ctr" defTabSz="914400" rtl="0" eaLnBrk="1" fontAlgn="auto" latinLnBrk="0" hangingPunct="1">
                <a:lnSpc>
                  <a:spcPct val="5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rgbClr val="34495E"/>
              </a:solidFill>
              <a:effectLst/>
              <a:uLnTx/>
              <a:uFillTx/>
              <a:latin typeface="Calibri" panose="020F0502020204030204"/>
              <a:cs typeface="Lato Bold" charset="0"/>
              <a:sym typeface="Arial"/>
            </a:endParaRPr>
          </a:p>
        </p:txBody>
      </p:sp>
    </p:spTree>
    <p:extLst>
      <p:ext uri="{BB962C8B-B14F-4D97-AF65-F5344CB8AC3E}">
        <p14:creationId xmlns:p14="http://schemas.microsoft.com/office/powerpoint/2010/main" val="3011564096"/>
      </p:ext>
    </p:extLst>
  </p:cSld>
  <p:clrMap bg1="lt1" tx1="dk1" bg2="lt2" tx2="dk2" accent1="accent1" accent2="accent2" accent3="accent3" accent4="accent4" accent5="accent5" accent6="accent6" hlink="hlink" folHlink="folHlink"/>
  <p:sldLayoutIdLst>
    <p:sldLayoutId id="2147484453" r:id="rId1"/>
    <p:sldLayoutId id="2147484463" r:id="rId2"/>
    <p:sldLayoutId id="2147484470" r:id="rId3"/>
    <p:sldLayoutId id="2147484461" r:id="rId4"/>
    <p:sldLayoutId id="2147484469" r:id="rId5"/>
    <p:sldLayoutId id="2147484455" r:id="rId6"/>
    <p:sldLayoutId id="2147484465" r:id="rId7"/>
    <p:sldLayoutId id="2147484454" r:id="rId8"/>
    <p:sldLayoutId id="2147484442" r:id="rId9"/>
    <p:sldLayoutId id="2147484459" r:id="rId10"/>
    <p:sldLayoutId id="2147484441" r:id="rId11"/>
    <p:sldLayoutId id="2147484397" r:id="rId12"/>
    <p:sldLayoutId id="2147484466" r:id="rId13"/>
    <p:sldLayoutId id="2147484467" r:id="rId14"/>
    <p:sldLayoutId id="2147484471" r:id="rId15"/>
    <p:sldLayoutId id="2147484473" r:id="rId16"/>
    <p:sldLayoutId id="2147484476" r:id="rId17"/>
    <p:sldLayoutId id="2147484477" r:id="rId18"/>
    <p:sldLayoutId id="2147484478" r:id="rId19"/>
  </p:sldLayoutIdLst>
  <p:hf sldNum="0" hdr="0" ftr="0" dt="0"/>
  <p:txStyles>
    <p:titleStyle>
      <a:lvl1pPr algn="l" defTabSz="685800" rtl="0" eaLnBrk="1" latinLnBrk="1" hangingPunct="1">
        <a:lnSpc>
          <a:spcPct val="90000"/>
        </a:lnSpc>
        <a:spcBef>
          <a:spcPct val="0"/>
        </a:spcBef>
        <a:buNone/>
        <a:defRPr sz="3300" b="1" kern="1200">
          <a:solidFill>
            <a:schemeClr val="tx2">
              <a:lumMod val="75000"/>
            </a:schemeClr>
          </a:solidFill>
          <a:latin typeface="Calibri" panose="020F0502020204030204" pitchFamily="34" charset="0"/>
          <a:ea typeface="+mj-ea"/>
          <a:cs typeface="Calibri" panose="020F0502020204030204" pitchFamily="34" charset="0"/>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bg2">
              <a:lumMod val="10000"/>
            </a:schemeClr>
          </a:solidFill>
          <a:latin typeface="Arial" panose="020B0604020202020204" pitchFamily="34" charset="0"/>
          <a:ea typeface="+mn-ea"/>
          <a:cs typeface="Arial" panose="020B0604020202020204" pitchFamily="34" charset="0"/>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bg2">
              <a:lumMod val="10000"/>
            </a:schemeClr>
          </a:solidFill>
          <a:latin typeface="Arial" panose="020B0604020202020204" pitchFamily="34" charset="0"/>
          <a:ea typeface="+mn-ea"/>
          <a:cs typeface="Arial" panose="020B0604020202020204" pitchFamily="34" charset="0"/>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bg2">
              <a:lumMod val="10000"/>
            </a:schemeClr>
          </a:solidFill>
          <a:latin typeface="Arial" panose="020B0604020202020204" pitchFamily="34" charset="0"/>
          <a:ea typeface="+mn-ea"/>
          <a:cs typeface="Arial" panose="020B0604020202020204" pitchFamily="34" charset="0"/>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bg2">
              <a:lumMod val="10000"/>
            </a:schemeClr>
          </a:solidFill>
          <a:latin typeface="Arial" panose="020B0604020202020204" pitchFamily="34" charset="0"/>
          <a:ea typeface="+mn-ea"/>
          <a:cs typeface="Arial" panose="020B0604020202020204" pitchFamily="34" charset="0"/>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33"/>
          <p:cNvSpPr>
            <a:spLocks noChangeArrowheads="1"/>
          </p:cNvSpPr>
          <p:nvPr userDrawn="1"/>
        </p:nvSpPr>
        <p:spPr bwMode="auto">
          <a:xfrm>
            <a:off x="4204124" y="4897707"/>
            <a:ext cx="735755" cy="80791"/>
          </a:xfrm>
          <a:prstGeom prst="rect">
            <a:avLst/>
          </a:prstGeom>
          <a:noFill/>
          <a:ln w="9525">
            <a:noFill/>
            <a:miter lim="800000"/>
            <a:headEnd/>
            <a:tailEnd/>
          </a:ln>
        </p:spPr>
        <p:txBody>
          <a:bodyPr lIns="0" tIns="0" rIns="0" bIns="0" anchor="ctr">
            <a:spAutoFit/>
          </a:bodyPr>
          <a:lstStyle/>
          <a:p>
            <a:pPr marL="0" marR="0" indent="0" algn="ctr" defTabSz="685670" rtl="0" eaLnBrk="1" fontAlgn="base" latinLnBrk="0" hangingPunct="1">
              <a:lnSpc>
                <a:spcPct val="100000"/>
              </a:lnSpc>
              <a:spcBef>
                <a:spcPct val="0"/>
              </a:spcBef>
              <a:spcAft>
                <a:spcPct val="0"/>
              </a:spcAft>
              <a:buClrTx/>
              <a:buSzTx/>
              <a:buFontTx/>
              <a:buNone/>
              <a:tabLst/>
              <a:defRPr/>
            </a:pPr>
            <a:r>
              <a:rPr lang="en-US" altLang="ko-KR" sz="525" spc="0" dirty="0">
                <a:ln>
                  <a:solidFill>
                    <a:schemeClr val="accent1">
                      <a:alpha val="0"/>
                    </a:schemeClr>
                  </a:solidFill>
                </a:ln>
                <a:solidFill>
                  <a:schemeClr val="tx1">
                    <a:lumMod val="85000"/>
                    <a:lumOff val="15000"/>
                  </a:schemeClr>
                </a:solidFill>
                <a:latin typeface="KoPub돋움체 Medium" pitchFamily="18" charset="-127"/>
                <a:ea typeface="KoPub돋움체 Medium" pitchFamily="18" charset="-127"/>
                <a:cs typeface="Arial" pitchFamily="34" charset="0"/>
              </a:rPr>
              <a:t>Ⅰ- </a:t>
            </a:r>
            <a:fld id="{985D6359-8943-468D-BD04-02B47A526BF3}" type="slidenum">
              <a:rPr lang="en-US" altLang="ko-KR" sz="525" spc="0" smtClean="0">
                <a:ln>
                  <a:solidFill>
                    <a:schemeClr val="tx1">
                      <a:alpha val="0"/>
                    </a:schemeClr>
                  </a:solidFill>
                </a:ln>
                <a:solidFill>
                  <a:schemeClr val="tx1">
                    <a:lumMod val="85000"/>
                    <a:lumOff val="15000"/>
                  </a:schemeClr>
                </a:solidFill>
                <a:latin typeface="KoPub돋움체 Medium" pitchFamily="18" charset="-127"/>
                <a:ea typeface="KoPub돋움체 Medium" pitchFamily="18" charset="-127"/>
                <a:cs typeface="Arial" pitchFamily="34" charset="0"/>
              </a:rPr>
              <a:pPr marL="0" marR="0" indent="0" algn="ctr" defTabSz="685670" rtl="0" eaLnBrk="1" fontAlgn="base" latinLnBrk="0" hangingPunct="1">
                <a:lnSpc>
                  <a:spcPct val="100000"/>
                </a:lnSpc>
                <a:spcBef>
                  <a:spcPct val="0"/>
                </a:spcBef>
                <a:spcAft>
                  <a:spcPct val="0"/>
                </a:spcAft>
                <a:buClrTx/>
                <a:buSzTx/>
                <a:buFontTx/>
                <a:buNone/>
                <a:tabLst/>
                <a:defRPr/>
              </a:pPr>
              <a:t>‹#›</a:t>
            </a:fld>
            <a:endParaRPr lang="en-US" altLang="ko-KR" sz="525" spc="0" dirty="0">
              <a:ln>
                <a:solidFill>
                  <a:schemeClr val="accent1">
                    <a:alpha val="0"/>
                  </a:schemeClr>
                </a:solidFill>
              </a:ln>
              <a:solidFill>
                <a:schemeClr val="tx1">
                  <a:lumMod val="85000"/>
                  <a:lumOff val="15000"/>
                </a:schemeClr>
              </a:solidFill>
              <a:latin typeface="KoPub돋움체 Medium" pitchFamily="18" charset="-127"/>
              <a:ea typeface="KoPub돋움체 Medium" pitchFamily="18" charset="-127"/>
              <a:cs typeface="Arial" pitchFamily="34" charset="0"/>
            </a:endParaRPr>
          </a:p>
        </p:txBody>
      </p:sp>
      <p:grpSp>
        <p:nvGrpSpPr>
          <p:cNvPr id="19" name="그룹 18"/>
          <p:cNvGrpSpPr/>
          <p:nvPr userDrawn="1"/>
        </p:nvGrpSpPr>
        <p:grpSpPr>
          <a:xfrm>
            <a:off x="6508179" y="4892422"/>
            <a:ext cx="2158075" cy="91329"/>
            <a:chOff x="7827980" y="7188994"/>
            <a:chExt cx="2523749" cy="134260"/>
          </a:xfrm>
        </p:grpSpPr>
        <p:sp>
          <p:nvSpPr>
            <p:cNvPr id="20" name="Text Box 9"/>
            <p:cNvSpPr txBox="1">
              <a:spLocks noChangeArrowheads="1"/>
            </p:cNvSpPr>
            <p:nvPr userDrawn="1"/>
          </p:nvSpPr>
          <p:spPr bwMode="auto">
            <a:xfrm>
              <a:off x="7827980" y="7221452"/>
              <a:ext cx="2282629" cy="101802"/>
            </a:xfrm>
            <a:prstGeom prst="rect">
              <a:avLst/>
            </a:prstGeom>
            <a:noFill/>
            <a:ln w="9525">
              <a:noFill/>
              <a:miter lim="800000"/>
              <a:headEnd/>
              <a:tailEnd/>
            </a:ln>
          </p:spPr>
          <p:txBody>
            <a:bodyPr tIns="0" bIns="0">
              <a:spAutoFit/>
            </a:bodyPr>
            <a:lstStyle/>
            <a:p>
              <a:pPr marL="64286" indent="-64286" algn="r" defTabSz="718334" rtl="0" fontAlgn="auto" latinLnBrk="0">
                <a:spcBef>
                  <a:spcPts val="0"/>
                </a:spcBef>
                <a:spcAft>
                  <a:spcPts val="0"/>
                </a:spcAft>
                <a:defRPr/>
              </a:pPr>
              <a:r>
                <a:rPr kumimoji="0" lang="en-US" altLang="ko-KR" sz="450" b="0" kern="1200" dirty="0">
                  <a:ln>
                    <a:solidFill>
                      <a:schemeClr val="accent1">
                        <a:alpha val="0"/>
                      </a:schemeClr>
                    </a:solidFill>
                  </a:ln>
                  <a:solidFill>
                    <a:srgbClr val="525252"/>
                  </a:solidFill>
                  <a:latin typeface="KoPub돋움체 Light" panose="02020603020101020101" pitchFamily="18" charset="-127"/>
                  <a:ea typeface="KoPub돋움체 Light" panose="02020603020101020101" pitchFamily="18" charset="-127"/>
                  <a:cs typeface="+mn-cs"/>
                </a:rPr>
                <a:t>Copyright(c) 2020 SK holdings </a:t>
              </a:r>
              <a:r>
                <a:rPr kumimoji="0" lang="en-US" altLang="ko-KR" sz="450" b="0" kern="1200" dirty="0" err="1">
                  <a:ln>
                    <a:solidFill>
                      <a:schemeClr val="accent1">
                        <a:alpha val="0"/>
                      </a:schemeClr>
                    </a:solidFill>
                  </a:ln>
                  <a:solidFill>
                    <a:srgbClr val="525252"/>
                  </a:solidFill>
                  <a:latin typeface="KoPub돋움체 Light" panose="02020603020101020101" pitchFamily="18" charset="-127"/>
                  <a:ea typeface="KoPub돋움체 Light" panose="02020603020101020101" pitchFamily="18" charset="-127"/>
                  <a:cs typeface="+mn-cs"/>
                </a:rPr>
                <a:t>Co.,Ltd.All</a:t>
              </a:r>
              <a:r>
                <a:rPr kumimoji="0" lang="en-US" altLang="ko-KR" sz="450" b="0" kern="1200" dirty="0">
                  <a:ln>
                    <a:solidFill>
                      <a:schemeClr val="accent1">
                        <a:alpha val="0"/>
                      </a:schemeClr>
                    </a:solidFill>
                  </a:ln>
                  <a:solidFill>
                    <a:srgbClr val="525252"/>
                  </a:solidFill>
                  <a:latin typeface="KoPub돋움체 Light" panose="02020603020101020101" pitchFamily="18" charset="-127"/>
                  <a:ea typeface="KoPub돋움체 Light" panose="02020603020101020101" pitchFamily="18" charset="-127"/>
                  <a:cs typeface="+mn-cs"/>
                </a:rPr>
                <a:t> rights reserved</a:t>
              </a:r>
            </a:p>
          </p:txBody>
        </p:sp>
        <p:pic>
          <p:nvPicPr>
            <p:cNvPr id="21" name="Picture 2" descr="E:\모스트비주얼\PD작업\첨부2 합병회사 CI\SK crp Comm K.png"/>
            <p:cNvPicPr>
              <a:picLocks noChangeAspect="1" noChangeArrowheads="1"/>
            </p:cNvPicPr>
            <p:nvPr userDrawn="1"/>
          </p:nvPicPr>
          <p:blipFill>
            <a:blip r:embed="rId7" cstate="print"/>
            <a:srcRect/>
            <a:stretch>
              <a:fillRect/>
            </a:stretch>
          </p:blipFill>
          <p:spPr bwMode="auto">
            <a:xfrm>
              <a:off x="10058461" y="7188994"/>
              <a:ext cx="293268" cy="117238"/>
            </a:xfrm>
            <a:prstGeom prst="rect">
              <a:avLst/>
            </a:prstGeom>
            <a:noFill/>
          </p:spPr>
        </p:pic>
      </p:grpSp>
      <p:sp>
        <p:nvSpPr>
          <p:cNvPr id="22" name="TextBox 12"/>
          <p:cNvSpPr txBox="1"/>
          <p:nvPr userDrawn="1"/>
        </p:nvSpPr>
        <p:spPr>
          <a:xfrm>
            <a:off x="138095" y="4897707"/>
            <a:ext cx="2705713" cy="80791"/>
          </a:xfrm>
          <a:prstGeom prst="rect">
            <a:avLst/>
          </a:prstGeom>
          <a:noFill/>
        </p:spPr>
        <p:txBody>
          <a:bodyPr wrap="square" lIns="0" tIns="0" rIns="0" bIns="0" anchor="ctr">
            <a:spAutoFit/>
            <a:scene3d>
              <a:camera prst="orthographicFront"/>
              <a:lightRig rig="threePt" dir="t"/>
            </a:scene3d>
            <a:sp3d>
              <a:bevelT w="1270"/>
            </a:sp3d>
          </a:bodyPr>
          <a:lstStyle>
            <a:defPPr>
              <a:defRPr lang="ko-KR"/>
            </a:defPPr>
            <a:lvl1pPr marL="0" algn="l" defTabSz="923773" rtl="0" eaLnBrk="1" latinLnBrk="1" hangingPunct="1">
              <a:defRPr sz="1800" kern="1200">
                <a:solidFill>
                  <a:schemeClr val="tx1"/>
                </a:solidFill>
                <a:latin typeface="+mn-lt"/>
                <a:ea typeface="+mn-ea"/>
                <a:cs typeface="+mn-cs"/>
              </a:defRPr>
            </a:lvl1pPr>
            <a:lvl2pPr marL="461886" algn="l" defTabSz="923773" rtl="0" eaLnBrk="1" latinLnBrk="1" hangingPunct="1">
              <a:defRPr sz="1800" kern="1200">
                <a:solidFill>
                  <a:schemeClr val="tx1"/>
                </a:solidFill>
                <a:latin typeface="+mn-lt"/>
                <a:ea typeface="+mn-ea"/>
                <a:cs typeface="+mn-cs"/>
              </a:defRPr>
            </a:lvl2pPr>
            <a:lvl3pPr marL="923773" algn="l" defTabSz="923773" rtl="0" eaLnBrk="1" latinLnBrk="1" hangingPunct="1">
              <a:defRPr sz="1800" kern="1200">
                <a:solidFill>
                  <a:schemeClr val="tx1"/>
                </a:solidFill>
                <a:latin typeface="+mn-lt"/>
                <a:ea typeface="+mn-ea"/>
                <a:cs typeface="+mn-cs"/>
              </a:defRPr>
            </a:lvl3pPr>
            <a:lvl4pPr marL="1385659" algn="l" defTabSz="923773" rtl="0" eaLnBrk="1" latinLnBrk="1" hangingPunct="1">
              <a:defRPr sz="1800" kern="1200">
                <a:solidFill>
                  <a:schemeClr val="tx1"/>
                </a:solidFill>
                <a:latin typeface="+mn-lt"/>
                <a:ea typeface="+mn-ea"/>
                <a:cs typeface="+mn-cs"/>
              </a:defRPr>
            </a:lvl4pPr>
            <a:lvl5pPr marL="1847545" algn="l" defTabSz="923773" rtl="0" eaLnBrk="1" latinLnBrk="1" hangingPunct="1">
              <a:defRPr sz="1800" kern="1200">
                <a:solidFill>
                  <a:schemeClr val="tx1"/>
                </a:solidFill>
                <a:latin typeface="+mn-lt"/>
                <a:ea typeface="+mn-ea"/>
                <a:cs typeface="+mn-cs"/>
              </a:defRPr>
            </a:lvl5pPr>
            <a:lvl6pPr marL="2309431" algn="l" defTabSz="923773" rtl="0" eaLnBrk="1" latinLnBrk="1" hangingPunct="1">
              <a:defRPr sz="1800" kern="1200">
                <a:solidFill>
                  <a:schemeClr val="tx1"/>
                </a:solidFill>
                <a:latin typeface="+mn-lt"/>
                <a:ea typeface="+mn-ea"/>
                <a:cs typeface="+mn-cs"/>
              </a:defRPr>
            </a:lvl6pPr>
            <a:lvl7pPr marL="2771318" algn="l" defTabSz="923773" rtl="0" eaLnBrk="1" latinLnBrk="1" hangingPunct="1">
              <a:defRPr sz="1800" kern="1200">
                <a:solidFill>
                  <a:schemeClr val="tx1"/>
                </a:solidFill>
                <a:latin typeface="+mn-lt"/>
                <a:ea typeface="+mn-ea"/>
                <a:cs typeface="+mn-cs"/>
              </a:defRPr>
            </a:lvl7pPr>
            <a:lvl8pPr marL="3233204" algn="l" defTabSz="923773" rtl="0" eaLnBrk="1" latinLnBrk="1" hangingPunct="1">
              <a:defRPr sz="1800" kern="1200">
                <a:solidFill>
                  <a:schemeClr val="tx1"/>
                </a:solidFill>
                <a:latin typeface="+mn-lt"/>
                <a:ea typeface="+mn-ea"/>
                <a:cs typeface="+mn-cs"/>
              </a:defRPr>
            </a:lvl8pPr>
            <a:lvl9pPr marL="3695090" algn="l" defTabSz="923773" rtl="0" eaLnBrk="1" latinLnBrk="1" hangingPunct="1">
              <a:defRPr sz="1800" kern="1200">
                <a:solidFill>
                  <a:schemeClr val="tx1"/>
                </a:solidFill>
                <a:latin typeface="+mn-lt"/>
                <a:ea typeface="+mn-ea"/>
                <a:cs typeface="+mn-cs"/>
              </a:defRPr>
            </a:lvl9pPr>
          </a:lstStyle>
          <a:p>
            <a:pPr algn="l">
              <a:defRPr/>
            </a:pPr>
            <a:r>
              <a:rPr lang="ko-KR" altLang="en-US" sz="525" dirty="0" smtClean="0">
                <a:solidFill>
                  <a:schemeClr val="tx1">
                    <a:lumMod val="75000"/>
                    <a:lumOff val="25000"/>
                  </a:schemeClr>
                </a:solidFill>
                <a:latin typeface="KoPub돋움체 Medium" pitchFamily="18" charset="-127"/>
                <a:ea typeface="KoPub돋움체 Medium" pitchFamily="18" charset="-127"/>
              </a:rPr>
              <a:t>증권</a:t>
            </a:r>
            <a:r>
              <a:rPr lang="en-US" altLang="ko-KR" sz="525" dirty="0" smtClean="0">
                <a:solidFill>
                  <a:schemeClr val="tx1">
                    <a:lumMod val="75000"/>
                    <a:lumOff val="25000"/>
                  </a:schemeClr>
                </a:solidFill>
                <a:latin typeface="KoPub돋움체 Medium" pitchFamily="18" charset="-127"/>
                <a:ea typeface="KoPub돋움체 Medium" pitchFamily="18" charset="-127"/>
              </a:rPr>
              <a:t>MSA </a:t>
            </a:r>
            <a:r>
              <a:rPr lang="ko-KR" altLang="en-US" sz="525" dirty="0" smtClean="0">
                <a:solidFill>
                  <a:schemeClr val="tx1">
                    <a:lumMod val="75000"/>
                    <a:lumOff val="25000"/>
                  </a:schemeClr>
                </a:solidFill>
                <a:latin typeface="KoPub돋움체 Medium" pitchFamily="18" charset="-127"/>
                <a:ea typeface="KoPub돋움체 Medium" pitchFamily="18" charset="-127"/>
              </a:rPr>
              <a:t>실체화</a:t>
            </a:r>
            <a:endParaRPr lang="ko-KR" altLang="en-US" sz="525" dirty="0">
              <a:solidFill>
                <a:schemeClr val="tx1">
                  <a:lumMod val="75000"/>
                  <a:lumOff val="25000"/>
                </a:schemeClr>
              </a:solidFill>
              <a:latin typeface="KoPub돋움체 Medium" pitchFamily="18" charset="-127"/>
              <a:ea typeface="KoPub돋움체 Medium" pitchFamily="18" charset="-127"/>
            </a:endParaRPr>
          </a:p>
        </p:txBody>
      </p:sp>
    </p:spTree>
    <p:extLst>
      <p:ext uri="{BB962C8B-B14F-4D97-AF65-F5344CB8AC3E}">
        <p14:creationId xmlns:p14="http://schemas.microsoft.com/office/powerpoint/2010/main" val="2992123386"/>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Lst>
  <p:txStyles>
    <p:titleStyle>
      <a:lvl1pPr algn="ctr" defTabSz="684523" rtl="0" eaLnBrk="0" fontAlgn="base" latinLnBrk="1" hangingPunct="0">
        <a:spcBef>
          <a:spcPct val="0"/>
        </a:spcBef>
        <a:spcAft>
          <a:spcPct val="0"/>
        </a:spcAft>
        <a:defRPr sz="3300" kern="1200">
          <a:solidFill>
            <a:schemeClr val="tx1"/>
          </a:solidFill>
          <a:latin typeface="+mj-lt"/>
          <a:ea typeface="+mj-ea"/>
          <a:cs typeface="+mj-cs"/>
        </a:defRPr>
      </a:lvl1pPr>
      <a:lvl2pPr algn="ctr" defTabSz="684523" rtl="0" eaLnBrk="0" fontAlgn="base" latinLnBrk="1" hangingPunct="0">
        <a:spcBef>
          <a:spcPct val="0"/>
        </a:spcBef>
        <a:spcAft>
          <a:spcPct val="0"/>
        </a:spcAft>
        <a:defRPr sz="3300">
          <a:solidFill>
            <a:schemeClr val="tx1"/>
          </a:solidFill>
          <a:latin typeface="KoPub돋움체 Medium" pitchFamily="50" charset="-127"/>
          <a:ea typeface="KoPub돋움체 Medium" pitchFamily="50" charset="-127"/>
        </a:defRPr>
      </a:lvl2pPr>
      <a:lvl3pPr algn="ctr" defTabSz="684523" rtl="0" eaLnBrk="0" fontAlgn="base" latinLnBrk="1" hangingPunct="0">
        <a:spcBef>
          <a:spcPct val="0"/>
        </a:spcBef>
        <a:spcAft>
          <a:spcPct val="0"/>
        </a:spcAft>
        <a:defRPr sz="3300">
          <a:solidFill>
            <a:schemeClr val="tx1"/>
          </a:solidFill>
          <a:latin typeface="KoPub돋움체 Medium" pitchFamily="50" charset="-127"/>
          <a:ea typeface="KoPub돋움체 Medium" pitchFamily="50" charset="-127"/>
        </a:defRPr>
      </a:lvl3pPr>
      <a:lvl4pPr algn="ctr" defTabSz="684523" rtl="0" eaLnBrk="0" fontAlgn="base" latinLnBrk="1" hangingPunct="0">
        <a:spcBef>
          <a:spcPct val="0"/>
        </a:spcBef>
        <a:spcAft>
          <a:spcPct val="0"/>
        </a:spcAft>
        <a:defRPr sz="3300">
          <a:solidFill>
            <a:schemeClr val="tx1"/>
          </a:solidFill>
          <a:latin typeface="KoPub돋움체 Medium" pitchFamily="50" charset="-127"/>
          <a:ea typeface="KoPub돋움체 Medium" pitchFamily="50" charset="-127"/>
        </a:defRPr>
      </a:lvl4pPr>
      <a:lvl5pPr algn="ctr" defTabSz="684523" rtl="0" eaLnBrk="0" fontAlgn="base" latinLnBrk="1" hangingPunct="0">
        <a:spcBef>
          <a:spcPct val="0"/>
        </a:spcBef>
        <a:spcAft>
          <a:spcPct val="0"/>
        </a:spcAft>
        <a:defRPr sz="3300">
          <a:solidFill>
            <a:schemeClr val="tx1"/>
          </a:solidFill>
          <a:latin typeface="KoPub돋움체 Medium" pitchFamily="50" charset="-127"/>
          <a:ea typeface="KoPub돋움체 Medium" pitchFamily="50" charset="-127"/>
        </a:defRPr>
      </a:lvl5pPr>
      <a:lvl6pPr marL="342857" algn="ctr" defTabSz="684523" rtl="0" fontAlgn="base" latinLnBrk="1">
        <a:spcBef>
          <a:spcPct val="0"/>
        </a:spcBef>
        <a:spcAft>
          <a:spcPct val="0"/>
        </a:spcAft>
        <a:defRPr sz="3300">
          <a:solidFill>
            <a:schemeClr val="tx1"/>
          </a:solidFill>
          <a:latin typeface="KoPub돋움체 Medium" pitchFamily="50" charset="-127"/>
          <a:ea typeface="KoPub돋움체 Medium" pitchFamily="50" charset="-127"/>
        </a:defRPr>
      </a:lvl6pPr>
      <a:lvl7pPr marL="685713" algn="ctr" defTabSz="684523" rtl="0" fontAlgn="base" latinLnBrk="1">
        <a:spcBef>
          <a:spcPct val="0"/>
        </a:spcBef>
        <a:spcAft>
          <a:spcPct val="0"/>
        </a:spcAft>
        <a:defRPr sz="3300">
          <a:solidFill>
            <a:schemeClr val="tx1"/>
          </a:solidFill>
          <a:latin typeface="KoPub돋움체 Medium" pitchFamily="50" charset="-127"/>
          <a:ea typeface="KoPub돋움체 Medium" pitchFamily="50" charset="-127"/>
        </a:defRPr>
      </a:lvl7pPr>
      <a:lvl8pPr marL="1028570" algn="ctr" defTabSz="684523" rtl="0" fontAlgn="base" latinLnBrk="1">
        <a:spcBef>
          <a:spcPct val="0"/>
        </a:spcBef>
        <a:spcAft>
          <a:spcPct val="0"/>
        </a:spcAft>
        <a:defRPr sz="3300">
          <a:solidFill>
            <a:schemeClr val="tx1"/>
          </a:solidFill>
          <a:latin typeface="KoPub돋움체 Medium" pitchFamily="50" charset="-127"/>
          <a:ea typeface="KoPub돋움체 Medium" pitchFamily="50" charset="-127"/>
        </a:defRPr>
      </a:lvl8pPr>
      <a:lvl9pPr marL="1371427" algn="ctr" defTabSz="684523" rtl="0" fontAlgn="base" latinLnBrk="1">
        <a:spcBef>
          <a:spcPct val="0"/>
        </a:spcBef>
        <a:spcAft>
          <a:spcPct val="0"/>
        </a:spcAft>
        <a:defRPr sz="3300">
          <a:solidFill>
            <a:schemeClr val="tx1"/>
          </a:solidFill>
          <a:latin typeface="KoPub돋움체 Medium" pitchFamily="50" charset="-127"/>
          <a:ea typeface="KoPub돋움체 Medium" pitchFamily="50" charset="-127"/>
        </a:defRPr>
      </a:lvl9pPr>
    </p:titleStyle>
    <p:bodyStyle>
      <a:lvl1pPr marL="255953" indent="-255953" algn="l" defTabSz="684523" rtl="0" eaLnBrk="0" fontAlgn="base" latinLnBrk="1" hangingPunct="0">
        <a:spcBef>
          <a:spcPct val="20000"/>
        </a:spcBef>
        <a:spcAft>
          <a:spcPct val="0"/>
        </a:spcAft>
        <a:buFont typeface="KoPub돋움체 Medium" pitchFamily="34" charset="0"/>
        <a:buChar char="•"/>
        <a:defRPr sz="2400" kern="1200">
          <a:solidFill>
            <a:schemeClr val="tx1"/>
          </a:solidFill>
          <a:latin typeface="+mn-lt"/>
          <a:ea typeface="+mn-ea"/>
          <a:cs typeface="+mn-cs"/>
        </a:defRPr>
      </a:lvl1pPr>
      <a:lvl2pPr marL="555952" indent="-213095" algn="l" defTabSz="684523" rtl="0" eaLnBrk="0" fontAlgn="base" latinLnBrk="1" hangingPunct="0">
        <a:spcBef>
          <a:spcPct val="20000"/>
        </a:spcBef>
        <a:spcAft>
          <a:spcPct val="0"/>
        </a:spcAft>
        <a:buFont typeface="KoPub돋움체 Medium" pitchFamily="34" charset="0"/>
        <a:buChar char="–"/>
        <a:defRPr sz="2100" kern="1200">
          <a:solidFill>
            <a:schemeClr val="tx1"/>
          </a:solidFill>
          <a:latin typeface="+mn-lt"/>
          <a:ea typeface="+mn-ea"/>
          <a:cs typeface="+mn-cs"/>
        </a:defRPr>
      </a:lvl2pPr>
      <a:lvl3pPr marL="855952" indent="-170238" algn="l" defTabSz="684523" rtl="0" eaLnBrk="0" fontAlgn="base" latinLnBrk="1" hangingPunct="0">
        <a:spcBef>
          <a:spcPct val="20000"/>
        </a:spcBef>
        <a:spcAft>
          <a:spcPct val="0"/>
        </a:spcAft>
        <a:buFont typeface="KoPub돋움체 Medium" pitchFamily="34" charset="0"/>
        <a:buChar char="•"/>
        <a:defRPr sz="1800" kern="1200">
          <a:solidFill>
            <a:schemeClr val="tx1"/>
          </a:solidFill>
          <a:latin typeface="+mn-lt"/>
          <a:ea typeface="+mn-ea"/>
          <a:cs typeface="+mn-cs"/>
        </a:defRPr>
      </a:lvl3pPr>
      <a:lvl4pPr marL="1198808" indent="-170238" algn="l" defTabSz="684523" rtl="0" eaLnBrk="0" fontAlgn="base" latinLnBrk="1" hangingPunct="0">
        <a:spcBef>
          <a:spcPct val="20000"/>
        </a:spcBef>
        <a:spcAft>
          <a:spcPct val="0"/>
        </a:spcAft>
        <a:buFont typeface="KoPub돋움체 Medium" pitchFamily="34" charset="0"/>
        <a:buChar char="–"/>
        <a:defRPr sz="1500" kern="1200">
          <a:solidFill>
            <a:schemeClr val="tx1"/>
          </a:solidFill>
          <a:latin typeface="+mn-lt"/>
          <a:ea typeface="+mn-ea"/>
          <a:cs typeface="+mn-cs"/>
        </a:defRPr>
      </a:lvl4pPr>
      <a:lvl5pPr marL="1541665" indent="-170238" algn="l" defTabSz="684523" rtl="0" eaLnBrk="0" fontAlgn="base" latinLnBrk="1" hangingPunct="0">
        <a:spcBef>
          <a:spcPct val="20000"/>
        </a:spcBef>
        <a:spcAft>
          <a:spcPct val="0"/>
        </a:spcAft>
        <a:buFont typeface="KoPub돋움체 Medium" pitchFamily="34" charset="0"/>
        <a:buChar char="»"/>
        <a:defRPr sz="1500" kern="1200">
          <a:solidFill>
            <a:schemeClr val="tx1"/>
          </a:solidFill>
          <a:latin typeface="+mn-lt"/>
          <a:ea typeface="+mn-ea"/>
          <a:cs typeface="+mn-cs"/>
        </a:defRPr>
      </a:lvl5pPr>
      <a:lvl6pPr marL="1885562" indent="-171416" algn="l" defTabSz="685660" rtl="0" eaLnBrk="1" latinLnBrk="1" hangingPunct="1">
        <a:spcBef>
          <a:spcPct val="20000"/>
        </a:spcBef>
        <a:buFont typeface="KoPub돋움체 Medium" pitchFamily="34" charset="0"/>
        <a:buChar char="•"/>
        <a:defRPr sz="1500" kern="1200">
          <a:solidFill>
            <a:schemeClr val="tx1"/>
          </a:solidFill>
          <a:latin typeface="+mn-lt"/>
          <a:ea typeface="+mn-ea"/>
          <a:cs typeface="+mn-cs"/>
        </a:defRPr>
      </a:lvl6pPr>
      <a:lvl7pPr marL="2228390" indent="-171416" algn="l" defTabSz="685660" rtl="0" eaLnBrk="1" latinLnBrk="1" hangingPunct="1">
        <a:spcBef>
          <a:spcPct val="20000"/>
        </a:spcBef>
        <a:buFont typeface="KoPub돋움체 Medium" pitchFamily="34" charset="0"/>
        <a:buChar char="•"/>
        <a:defRPr sz="1500" kern="1200">
          <a:solidFill>
            <a:schemeClr val="tx1"/>
          </a:solidFill>
          <a:latin typeface="+mn-lt"/>
          <a:ea typeface="+mn-ea"/>
          <a:cs typeface="+mn-cs"/>
        </a:defRPr>
      </a:lvl7pPr>
      <a:lvl8pPr marL="2571221" indent="-171416" algn="l" defTabSz="685660" rtl="0" eaLnBrk="1" latinLnBrk="1" hangingPunct="1">
        <a:spcBef>
          <a:spcPct val="20000"/>
        </a:spcBef>
        <a:buFont typeface="KoPub돋움체 Medium" pitchFamily="34" charset="0"/>
        <a:buChar char="•"/>
        <a:defRPr sz="1500" kern="1200">
          <a:solidFill>
            <a:schemeClr val="tx1"/>
          </a:solidFill>
          <a:latin typeface="+mn-lt"/>
          <a:ea typeface="+mn-ea"/>
          <a:cs typeface="+mn-cs"/>
        </a:defRPr>
      </a:lvl8pPr>
      <a:lvl9pPr marL="2914051" indent="-171416" algn="l" defTabSz="685660" rtl="0" eaLnBrk="1" latinLnBrk="1" hangingPunct="1">
        <a:spcBef>
          <a:spcPct val="20000"/>
        </a:spcBef>
        <a:buFont typeface="KoPub돋움체 Medium" pitchFamily="34" charset="0"/>
        <a:buChar char="•"/>
        <a:defRPr sz="1500" kern="1200">
          <a:solidFill>
            <a:schemeClr val="tx1"/>
          </a:solidFill>
          <a:latin typeface="+mn-lt"/>
          <a:ea typeface="+mn-ea"/>
          <a:cs typeface="+mn-cs"/>
        </a:defRPr>
      </a:lvl9pPr>
    </p:bodyStyle>
    <p:otherStyle>
      <a:defPPr>
        <a:defRPr lang="ko-KR"/>
      </a:defPPr>
      <a:lvl1pPr marL="0" algn="l" defTabSz="685660" rtl="0" eaLnBrk="1" latinLnBrk="1" hangingPunct="1">
        <a:defRPr sz="1350" kern="1200">
          <a:solidFill>
            <a:schemeClr val="tx1"/>
          </a:solidFill>
          <a:latin typeface="+mn-lt"/>
          <a:ea typeface="+mn-ea"/>
          <a:cs typeface="+mn-cs"/>
        </a:defRPr>
      </a:lvl1pPr>
      <a:lvl2pPr marL="342830" algn="l" defTabSz="685660" rtl="0" eaLnBrk="1" latinLnBrk="1" hangingPunct="1">
        <a:defRPr sz="1350" kern="1200">
          <a:solidFill>
            <a:schemeClr val="tx1"/>
          </a:solidFill>
          <a:latin typeface="+mn-lt"/>
          <a:ea typeface="+mn-ea"/>
          <a:cs typeface="+mn-cs"/>
        </a:defRPr>
      </a:lvl2pPr>
      <a:lvl3pPr marL="685660" algn="l" defTabSz="685660" rtl="0" eaLnBrk="1" latinLnBrk="1" hangingPunct="1">
        <a:defRPr sz="1350" kern="1200">
          <a:solidFill>
            <a:schemeClr val="tx1"/>
          </a:solidFill>
          <a:latin typeface="+mn-lt"/>
          <a:ea typeface="+mn-ea"/>
          <a:cs typeface="+mn-cs"/>
        </a:defRPr>
      </a:lvl3pPr>
      <a:lvl4pPr marL="1028489" algn="l" defTabSz="685660" rtl="0" eaLnBrk="1" latinLnBrk="1" hangingPunct="1">
        <a:defRPr sz="1350" kern="1200">
          <a:solidFill>
            <a:schemeClr val="tx1"/>
          </a:solidFill>
          <a:latin typeface="+mn-lt"/>
          <a:ea typeface="+mn-ea"/>
          <a:cs typeface="+mn-cs"/>
        </a:defRPr>
      </a:lvl4pPr>
      <a:lvl5pPr marL="1371317" algn="l" defTabSz="685660" rtl="0" eaLnBrk="1" latinLnBrk="1" hangingPunct="1">
        <a:defRPr sz="1350" kern="1200">
          <a:solidFill>
            <a:schemeClr val="tx1"/>
          </a:solidFill>
          <a:latin typeface="+mn-lt"/>
          <a:ea typeface="+mn-ea"/>
          <a:cs typeface="+mn-cs"/>
        </a:defRPr>
      </a:lvl5pPr>
      <a:lvl6pPr marL="1714146" algn="l" defTabSz="685660" rtl="0" eaLnBrk="1" latinLnBrk="1" hangingPunct="1">
        <a:defRPr sz="1350" kern="1200">
          <a:solidFill>
            <a:schemeClr val="tx1"/>
          </a:solidFill>
          <a:latin typeface="+mn-lt"/>
          <a:ea typeface="+mn-ea"/>
          <a:cs typeface="+mn-cs"/>
        </a:defRPr>
      </a:lvl6pPr>
      <a:lvl7pPr marL="2056977" algn="l" defTabSz="685660" rtl="0" eaLnBrk="1" latinLnBrk="1" hangingPunct="1">
        <a:defRPr sz="1350" kern="1200">
          <a:solidFill>
            <a:schemeClr val="tx1"/>
          </a:solidFill>
          <a:latin typeface="+mn-lt"/>
          <a:ea typeface="+mn-ea"/>
          <a:cs typeface="+mn-cs"/>
        </a:defRPr>
      </a:lvl7pPr>
      <a:lvl8pPr marL="2399807" algn="l" defTabSz="685660" rtl="0" eaLnBrk="1" latinLnBrk="1" hangingPunct="1">
        <a:defRPr sz="1350" kern="1200">
          <a:solidFill>
            <a:schemeClr val="tx1"/>
          </a:solidFill>
          <a:latin typeface="+mn-lt"/>
          <a:ea typeface="+mn-ea"/>
          <a:cs typeface="+mn-cs"/>
        </a:defRPr>
      </a:lvl8pPr>
      <a:lvl9pPr marL="2742635" algn="l" defTabSz="68566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81.jpg"/><Relationship Id="rId7"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17.xml"/><Relationship Id="rId6" Type="http://schemas.openxmlformats.org/officeDocument/2006/relationships/image" Target="../media/image84.jpg"/><Relationship Id="rId5" Type="http://schemas.openxmlformats.org/officeDocument/2006/relationships/image" Target="../media/image83.jpg"/><Relationship Id="rId4" Type="http://schemas.openxmlformats.org/officeDocument/2006/relationships/image" Target="../media/image82.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image" Target="../media/image86.jpe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5.xml"/><Relationship Id="rId1" Type="http://schemas.openxmlformats.org/officeDocument/2006/relationships/slideLayout" Target="../slideLayouts/slideLayout10.xml"/><Relationship Id="rId5" Type="http://schemas.openxmlformats.org/officeDocument/2006/relationships/image" Target="../media/image90.jpg"/><Relationship Id="rId4" Type="http://schemas.openxmlformats.org/officeDocument/2006/relationships/image" Target="../media/image89.jpg"/></Relationships>
</file>

<file path=ppt/slides/_rels/slide10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82.xml"/><Relationship Id="rId1" Type="http://schemas.openxmlformats.org/officeDocument/2006/relationships/slideLayout" Target="../slideLayouts/slideLayout17.xml"/><Relationship Id="rId4" Type="http://schemas.openxmlformats.org/officeDocument/2006/relationships/image" Target="../media/image95.png"/></Relationships>
</file>

<file path=ppt/slides/_rels/slide115.xml.rels><?xml version="1.0" encoding="UTF-8" standalone="yes"?>
<Relationships xmlns="http://schemas.openxmlformats.org/package/2006/relationships"><Relationship Id="rId3" Type="http://schemas.openxmlformats.org/officeDocument/2006/relationships/hyperlink" Target="https://miro.com/" TargetMode="External"/><Relationship Id="rId2" Type="http://schemas.openxmlformats.org/officeDocument/2006/relationships/hyperlink" Target="http://www.msaez.io/" TargetMode="Externa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10.xml"/><Relationship Id="rId4" Type="http://schemas.openxmlformats.org/officeDocument/2006/relationships/hyperlink" Target="https://alistair.cockburn.us/Hexagonal+architecture"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hyperlink" Target="https://www.oreilly.com/library/view/domain-driven-design-distilled/9780134434964/" TargetMode="External"/><Relationship Id="rId7" Type="http://schemas.openxmlformats.org/officeDocument/2006/relationships/hyperlink" Target="https://dataintensive.net/?fbclid=IwAR3OSWkhqRjLI9gBoMpbsk-QGxeLpTYVXIJVCSaw_A5eYrBDc0piKSm4pMM" TargetMode="External"/><Relationship Id="rId2" Type="http://schemas.openxmlformats.org/officeDocument/2006/relationships/hyperlink" Target="https://l.facebook.com/l.php?u=https://www.manning.com/books/microservices-patterns?fbclid=IwAR3ZedLaI8-RuISRBTMpQW817lpACFG6NJg9H5VtJbfMhWFMRO0MfiyIJ_o&amp;h=AT1mEAIstxbW-GR0v-_NREuAoM3zBygz3pyHS9eS-f4-jsP9xpuL0zW24Gu8Gv3gq058mfLhEuxyTAE-nspFK6PytbRuEEH2KInY4FU-JVbfIHff1zAQ3M6qbiSBMq_n1vrrCHWDQq6f5WEdnqAl6bx_" TargetMode="External"/><Relationship Id="rId1" Type="http://schemas.openxmlformats.org/officeDocument/2006/relationships/slideLayout" Target="../slideLayouts/slideLayout6.xml"/><Relationship Id="rId6" Type="http://schemas.openxmlformats.org/officeDocument/2006/relationships/hyperlink" Target="https://www.confluent.io/wp-content/uploads/2016/08/Making_Sense_of_Stream_Processing_Confluent_1.pdf" TargetMode="External"/><Relationship Id="rId5" Type="http://schemas.openxmlformats.org/officeDocument/2006/relationships/hyperlink" Target="http://pepa.holla.cz/wp-cont&#8230;/&#8230;/2016/01/REST-in-Practice.pdf" TargetMode="External"/><Relationship Id="rId4" Type="http://schemas.openxmlformats.org/officeDocument/2006/relationships/hyperlink" Target="https://leanpub.com/introducing_eventstorming"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19.tmp"/></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hyperlink" Target="https://youtu.be/mLIthm96u2Q?t=50" TargetMode="Externa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hyperlink" Target="https://thenewstack.io/10-key-attributes-of-cloud-native-applications/"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hyperlink" Target="https://blog.redelastic.com/corporate-arts-crafts-modelling-reactive-systems-with-event-storming-73c6236f5dd7"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hyperlink" Target="https://blog.redelastic.com/corporate-arts-crafts-modelling-reactive-systems-with-event-storming-73c6236f5dd7"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s://tv.naver.com/v/11212897" TargetMode="Externa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17.xml"/><Relationship Id="rId5" Type="http://schemas.openxmlformats.org/officeDocument/2006/relationships/image" Target="../media/image78.jpg"/><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순서도: 처리 9">
            <a:extLst>
              <a:ext uri="{FF2B5EF4-FFF2-40B4-BE49-F238E27FC236}">
                <a16:creationId xmlns:a16="http://schemas.microsoft.com/office/drawing/2014/main" id="{B42FAD69-3D75-F5CF-D1AD-CDD2E7A022F1}"/>
              </a:ext>
            </a:extLst>
          </p:cNvPr>
          <p:cNvSpPr/>
          <p:nvPr/>
        </p:nvSpPr>
        <p:spPr>
          <a:xfrm>
            <a:off x="611560" y="1635646"/>
            <a:ext cx="1944216" cy="1728192"/>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1" name="원통형 10">
            <a:extLst>
              <a:ext uri="{FF2B5EF4-FFF2-40B4-BE49-F238E27FC236}">
                <a16:creationId xmlns:a16="http://schemas.microsoft.com/office/drawing/2014/main" id="{D1109D23-27FD-3B43-3D90-C39E56D4D16E}"/>
              </a:ext>
            </a:extLst>
          </p:cNvPr>
          <p:cNvSpPr/>
          <p:nvPr/>
        </p:nvSpPr>
        <p:spPr>
          <a:xfrm>
            <a:off x="935596" y="3916694"/>
            <a:ext cx="1296144" cy="59927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2" name="TextBox 11">
            <a:extLst>
              <a:ext uri="{FF2B5EF4-FFF2-40B4-BE49-F238E27FC236}">
                <a16:creationId xmlns:a16="http://schemas.microsoft.com/office/drawing/2014/main" id="{C6D097B8-9EB7-14F8-C95A-1EAD4C5BBB2C}"/>
              </a:ext>
            </a:extLst>
          </p:cNvPr>
          <p:cNvSpPr txBox="1"/>
          <p:nvPr/>
        </p:nvSpPr>
        <p:spPr>
          <a:xfrm>
            <a:off x="893351" y="2973601"/>
            <a:ext cx="1452642"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Monolithic</a:t>
            </a:r>
            <a:r>
              <a:rPr lang="ko-KR" altLang="en-US" sz="1000" dirty="0">
                <a:latin typeface="KoPub돋움체 Medium" pitchFamily="50" charset="-127"/>
                <a:ea typeface="KoPub돋움체 Medium" pitchFamily="50" charset="-127"/>
              </a:rPr>
              <a:t> </a:t>
            </a:r>
            <a:r>
              <a:rPr lang="en-US" altLang="ko-KR" sz="1000" dirty="0">
                <a:latin typeface="KoPub돋움체 Medium" pitchFamily="50" charset="-127"/>
                <a:ea typeface="KoPub돋움체 Medium" pitchFamily="50" charset="-127"/>
              </a:rPr>
              <a:t>Application</a:t>
            </a:r>
            <a:endParaRPr lang="ko-KR" altLang="en-US" sz="1000" dirty="0">
              <a:latin typeface="KoPub돋움체 Medium" pitchFamily="50" charset="-127"/>
              <a:ea typeface="KoPub돋움체 Medium" pitchFamily="50" charset="-127"/>
            </a:endParaRPr>
          </a:p>
        </p:txBody>
      </p:sp>
      <p:sp>
        <p:nvSpPr>
          <p:cNvPr id="13" name="화살표: 갈매기형 수장 12">
            <a:extLst>
              <a:ext uri="{FF2B5EF4-FFF2-40B4-BE49-F238E27FC236}">
                <a16:creationId xmlns:a16="http://schemas.microsoft.com/office/drawing/2014/main" id="{6DC74C69-90CD-6514-CC5D-39FDAB924F50}"/>
              </a:ext>
            </a:extLst>
          </p:cNvPr>
          <p:cNvSpPr/>
          <p:nvPr/>
        </p:nvSpPr>
        <p:spPr>
          <a:xfrm rot="16200000">
            <a:off x="791580" y="1815666"/>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5" name="화살표: 갈매기형 수장 14">
            <a:extLst>
              <a:ext uri="{FF2B5EF4-FFF2-40B4-BE49-F238E27FC236}">
                <a16:creationId xmlns:a16="http://schemas.microsoft.com/office/drawing/2014/main" id="{A58B9446-7603-ACBE-2617-5D9AA68F535A}"/>
              </a:ext>
            </a:extLst>
          </p:cNvPr>
          <p:cNvSpPr/>
          <p:nvPr/>
        </p:nvSpPr>
        <p:spPr>
          <a:xfrm rot="16200000">
            <a:off x="1367644" y="1671650"/>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2">
                  <a:lumMod val="60000"/>
                  <a:lumOff val="40000"/>
                </a:schemeClr>
              </a:solidFill>
              <a:latin typeface="KoPub돋움체 Medium" pitchFamily="50" charset="-127"/>
              <a:ea typeface="KoPub돋움체 Medium" pitchFamily="50" charset="-127"/>
            </a:endParaRPr>
          </a:p>
        </p:txBody>
      </p:sp>
      <p:sp>
        <p:nvSpPr>
          <p:cNvPr id="16" name="화살표: 갈매기형 수장 15">
            <a:extLst>
              <a:ext uri="{FF2B5EF4-FFF2-40B4-BE49-F238E27FC236}">
                <a16:creationId xmlns:a16="http://schemas.microsoft.com/office/drawing/2014/main" id="{54F15D00-C2FE-65CD-993C-6B9690EDF5A3}"/>
              </a:ext>
            </a:extLst>
          </p:cNvPr>
          <p:cNvSpPr/>
          <p:nvPr/>
        </p:nvSpPr>
        <p:spPr>
          <a:xfrm rot="16200000">
            <a:off x="1963118" y="1815666"/>
            <a:ext cx="360040" cy="432048"/>
          </a:xfrm>
          <a:prstGeom prst="chevron">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7" name="화살표: 갈매기형 수장 16">
            <a:extLst>
              <a:ext uri="{FF2B5EF4-FFF2-40B4-BE49-F238E27FC236}">
                <a16:creationId xmlns:a16="http://schemas.microsoft.com/office/drawing/2014/main" id="{C612587D-3917-A3B4-6B12-C38B6DDC1A8A}"/>
              </a:ext>
            </a:extLst>
          </p:cNvPr>
          <p:cNvSpPr/>
          <p:nvPr/>
        </p:nvSpPr>
        <p:spPr>
          <a:xfrm rot="16200000">
            <a:off x="778411" y="2571750"/>
            <a:ext cx="360040" cy="432048"/>
          </a:xfrm>
          <a:prstGeom prst="chevron">
            <a:avLst/>
          </a:prstGeom>
          <a:solidFill>
            <a:srgbClr val="FF00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8" name="화살표: 갈매기형 수장 17">
            <a:extLst>
              <a:ext uri="{FF2B5EF4-FFF2-40B4-BE49-F238E27FC236}">
                <a16:creationId xmlns:a16="http://schemas.microsoft.com/office/drawing/2014/main" id="{B0E7308B-B865-83D8-D677-686E3A7E4A91}"/>
              </a:ext>
            </a:extLst>
          </p:cNvPr>
          <p:cNvSpPr/>
          <p:nvPr/>
        </p:nvSpPr>
        <p:spPr>
          <a:xfrm rot="16200000">
            <a:off x="1354475" y="2391730"/>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9" name="화살표: 갈매기형 수장 18">
            <a:extLst>
              <a:ext uri="{FF2B5EF4-FFF2-40B4-BE49-F238E27FC236}">
                <a16:creationId xmlns:a16="http://schemas.microsoft.com/office/drawing/2014/main" id="{A348CA53-3AB2-64B1-9AB3-561BB7834AAF}"/>
              </a:ext>
            </a:extLst>
          </p:cNvPr>
          <p:cNvSpPr/>
          <p:nvPr/>
        </p:nvSpPr>
        <p:spPr>
          <a:xfrm rot="16200000">
            <a:off x="1949949" y="2571750"/>
            <a:ext cx="360040" cy="432048"/>
          </a:xfrm>
          <a:prstGeom prst="chevron">
            <a:avLst/>
          </a:prstGeom>
          <a:solidFill>
            <a:schemeClr val="accent6">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MSA</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서비스들을 작게 분할하고 상호 의존성을 최소화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(Loosely Coupled)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하여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독립적인 실행단위와 배포단위로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이를 통해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온라인 </a:t>
            </a:r>
            <a:r>
              <a:rPr lang="en-US" altLang="ko-KR"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Scale-out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및 빠른 변경 가능하게 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cxnSp>
        <p:nvCxnSpPr>
          <p:cNvPr id="24" name="직선 연결선 23">
            <a:extLst>
              <a:ext uri="{FF2B5EF4-FFF2-40B4-BE49-F238E27FC236}">
                <a16:creationId xmlns:a16="http://schemas.microsoft.com/office/drawing/2014/main" id="{E7D79C46-CB88-2FE8-DBCD-82FE9251DFC6}"/>
              </a:ext>
            </a:extLst>
          </p:cNvPr>
          <p:cNvCxnSpPr>
            <a:cxnSpLocks/>
            <a:stCxn id="10" idx="2"/>
            <a:endCxn id="11" idx="1"/>
          </p:cNvCxnSpPr>
          <p:nvPr/>
        </p:nvCxnSpPr>
        <p:spPr>
          <a:xfrm>
            <a:off x="1583668" y="3363838"/>
            <a:ext cx="0" cy="5528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순서도: 처리 29">
            <a:extLst>
              <a:ext uri="{FF2B5EF4-FFF2-40B4-BE49-F238E27FC236}">
                <a16:creationId xmlns:a16="http://schemas.microsoft.com/office/drawing/2014/main" id="{690B7D12-AFED-52A3-2159-9605E162886D}"/>
              </a:ext>
            </a:extLst>
          </p:cNvPr>
          <p:cNvSpPr/>
          <p:nvPr/>
        </p:nvSpPr>
        <p:spPr>
          <a:xfrm>
            <a:off x="3995936"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31" name="원통형 30">
            <a:extLst>
              <a:ext uri="{FF2B5EF4-FFF2-40B4-BE49-F238E27FC236}">
                <a16:creationId xmlns:a16="http://schemas.microsoft.com/office/drawing/2014/main" id="{13CD0E64-F675-08F4-53B5-3DD53B959C9D}"/>
              </a:ext>
            </a:extLst>
          </p:cNvPr>
          <p:cNvSpPr/>
          <p:nvPr/>
        </p:nvSpPr>
        <p:spPr>
          <a:xfrm>
            <a:off x="4155465"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32" name="TextBox 31">
            <a:extLst>
              <a:ext uri="{FF2B5EF4-FFF2-40B4-BE49-F238E27FC236}">
                <a16:creationId xmlns:a16="http://schemas.microsoft.com/office/drawing/2014/main" id="{13A9E09B-B8EA-77F1-50CF-FF056AE028CD}"/>
              </a:ext>
            </a:extLst>
          </p:cNvPr>
          <p:cNvSpPr txBox="1"/>
          <p:nvPr/>
        </p:nvSpPr>
        <p:spPr>
          <a:xfrm>
            <a:off x="4131047"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33" name="화살표: 갈매기형 수장 32">
            <a:extLst>
              <a:ext uri="{FF2B5EF4-FFF2-40B4-BE49-F238E27FC236}">
                <a16:creationId xmlns:a16="http://schemas.microsoft.com/office/drawing/2014/main" id="{CA3F9EEC-E131-0A04-EAD1-603CF7756AE3}"/>
              </a:ext>
            </a:extLst>
          </p:cNvPr>
          <p:cNvSpPr/>
          <p:nvPr/>
        </p:nvSpPr>
        <p:spPr>
          <a:xfrm rot="16200000">
            <a:off x="4186202"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39" name="직선 연결선 38">
            <a:extLst>
              <a:ext uri="{FF2B5EF4-FFF2-40B4-BE49-F238E27FC236}">
                <a16:creationId xmlns:a16="http://schemas.microsoft.com/office/drawing/2014/main" id="{BD240ACB-17C2-A243-A8D9-B19EF919D722}"/>
              </a:ext>
            </a:extLst>
          </p:cNvPr>
          <p:cNvCxnSpPr>
            <a:cxnSpLocks/>
            <a:stCxn id="30" idx="2"/>
            <a:endCxn id="31" idx="1"/>
          </p:cNvCxnSpPr>
          <p:nvPr/>
        </p:nvCxnSpPr>
        <p:spPr>
          <a:xfrm flipH="1">
            <a:off x="4363733"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순서도: 처리 42">
            <a:extLst>
              <a:ext uri="{FF2B5EF4-FFF2-40B4-BE49-F238E27FC236}">
                <a16:creationId xmlns:a16="http://schemas.microsoft.com/office/drawing/2014/main" id="{68B7F220-3B05-3C4F-9BE6-B5841E8C6CFE}"/>
              </a:ext>
            </a:extLst>
          </p:cNvPr>
          <p:cNvSpPr/>
          <p:nvPr/>
        </p:nvSpPr>
        <p:spPr>
          <a:xfrm>
            <a:off x="5595625"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44" name="원통형 43">
            <a:extLst>
              <a:ext uri="{FF2B5EF4-FFF2-40B4-BE49-F238E27FC236}">
                <a16:creationId xmlns:a16="http://schemas.microsoft.com/office/drawing/2014/main" id="{A6E84252-60D5-C0E5-53BA-D13244C4FD65}"/>
              </a:ext>
            </a:extLst>
          </p:cNvPr>
          <p:cNvSpPr/>
          <p:nvPr/>
        </p:nvSpPr>
        <p:spPr>
          <a:xfrm>
            <a:off x="5755154"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45" name="TextBox 44">
            <a:extLst>
              <a:ext uri="{FF2B5EF4-FFF2-40B4-BE49-F238E27FC236}">
                <a16:creationId xmlns:a16="http://schemas.microsoft.com/office/drawing/2014/main" id="{06F0CB7F-4157-731E-BF89-62BEC7D28F33}"/>
              </a:ext>
            </a:extLst>
          </p:cNvPr>
          <p:cNvSpPr txBox="1"/>
          <p:nvPr/>
        </p:nvSpPr>
        <p:spPr>
          <a:xfrm>
            <a:off x="5730736"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6" name="화살표: 갈매기형 수장 45">
            <a:extLst>
              <a:ext uri="{FF2B5EF4-FFF2-40B4-BE49-F238E27FC236}">
                <a16:creationId xmlns:a16="http://schemas.microsoft.com/office/drawing/2014/main" id="{370055AE-F93A-DEA0-B539-74F0DEAE17D6}"/>
              </a:ext>
            </a:extLst>
          </p:cNvPr>
          <p:cNvSpPr/>
          <p:nvPr/>
        </p:nvSpPr>
        <p:spPr>
          <a:xfrm rot="16200000">
            <a:off x="5785891"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cxnSp>
        <p:nvCxnSpPr>
          <p:cNvPr id="47" name="직선 연결선 46">
            <a:extLst>
              <a:ext uri="{FF2B5EF4-FFF2-40B4-BE49-F238E27FC236}">
                <a16:creationId xmlns:a16="http://schemas.microsoft.com/office/drawing/2014/main" id="{5908C767-3F2E-34DB-91D4-92BD21FE1372}"/>
              </a:ext>
            </a:extLst>
          </p:cNvPr>
          <p:cNvCxnSpPr>
            <a:cxnSpLocks/>
            <a:stCxn id="43" idx="2"/>
            <a:endCxn id="44" idx="1"/>
          </p:cNvCxnSpPr>
          <p:nvPr/>
        </p:nvCxnSpPr>
        <p:spPr>
          <a:xfrm flipH="1">
            <a:off x="5963422"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순서도: 처리 47">
            <a:extLst>
              <a:ext uri="{FF2B5EF4-FFF2-40B4-BE49-F238E27FC236}">
                <a16:creationId xmlns:a16="http://schemas.microsoft.com/office/drawing/2014/main" id="{55E949EE-6B34-8ABE-5C5B-DD7487C2C485}"/>
              </a:ext>
            </a:extLst>
          </p:cNvPr>
          <p:cNvSpPr/>
          <p:nvPr/>
        </p:nvSpPr>
        <p:spPr>
          <a:xfrm>
            <a:off x="7230055"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49" name="원통형 48">
            <a:extLst>
              <a:ext uri="{FF2B5EF4-FFF2-40B4-BE49-F238E27FC236}">
                <a16:creationId xmlns:a16="http://schemas.microsoft.com/office/drawing/2014/main" id="{3E7D2F15-A651-83CC-D394-D94DB01D3422}"/>
              </a:ext>
            </a:extLst>
          </p:cNvPr>
          <p:cNvSpPr/>
          <p:nvPr/>
        </p:nvSpPr>
        <p:spPr>
          <a:xfrm>
            <a:off x="7389584"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50" name="TextBox 49">
            <a:extLst>
              <a:ext uri="{FF2B5EF4-FFF2-40B4-BE49-F238E27FC236}">
                <a16:creationId xmlns:a16="http://schemas.microsoft.com/office/drawing/2014/main" id="{0AB1ED32-BA97-51CC-E0F3-50CB5B10FDE4}"/>
              </a:ext>
            </a:extLst>
          </p:cNvPr>
          <p:cNvSpPr txBox="1"/>
          <p:nvPr/>
        </p:nvSpPr>
        <p:spPr>
          <a:xfrm>
            <a:off x="7365166"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51" name="화살표: 갈매기형 수장 50">
            <a:extLst>
              <a:ext uri="{FF2B5EF4-FFF2-40B4-BE49-F238E27FC236}">
                <a16:creationId xmlns:a16="http://schemas.microsoft.com/office/drawing/2014/main" id="{C035C915-4885-AABB-0833-85EB0D7A7AF0}"/>
              </a:ext>
            </a:extLst>
          </p:cNvPr>
          <p:cNvSpPr/>
          <p:nvPr/>
        </p:nvSpPr>
        <p:spPr>
          <a:xfrm rot="16200000">
            <a:off x="7420321"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52" name="직선 연결선 51">
            <a:extLst>
              <a:ext uri="{FF2B5EF4-FFF2-40B4-BE49-F238E27FC236}">
                <a16:creationId xmlns:a16="http://schemas.microsoft.com/office/drawing/2014/main" id="{44814B3E-E217-215C-6D0F-6851795A856C}"/>
              </a:ext>
            </a:extLst>
          </p:cNvPr>
          <p:cNvCxnSpPr>
            <a:cxnSpLocks/>
            <a:stCxn id="48" idx="2"/>
            <a:endCxn id="49" idx="1"/>
          </p:cNvCxnSpPr>
          <p:nvPr/>
        </p:nvCxnSpPr>
        <p:spPr>
          <a:xfrm flipH="1">
            <a:off x="7597852"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순서도: 처리 52">
            <a:extLst>
              <a:ext uri="{FF2B5EF4-FFF2-40B4-BE49-F238E27FC236}">
                <a16:creationId xmlns:a16="http://schemas.microsoft.com/office/drawing/2014/main" id="{C5F8238C-30EC-D79F-6B04-218485FBADF0}"/>
              </a:ext>
            </a:extLst>
          </p:cNvPr>
          <p:cNvSpPr/>
          <p:nvPr/>
        </p:nvSpPr>
        <p:spPr>
          <a:xfrm>
            <a:off x="3995936" y="322478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54" name="원통형 53">
            <a:extLst>
              <a:ext uri="{FF2B5EF4-FFF2-40B4-BE49-F238E27FC236}">
                <a16:creationId xmlns:a16="http://schemas.microsoft.com/office/drawing/2014/main" id="{61822DB1-C407-B96A-7370-98846B0AA701}"/>
              </a:ext>
            </a:extLst>
          </p:cNvPr>
          <p:cNvSpPr/>
          <p:nvPr/>
        </p:nvSpPr>
        <p:spPr>
          <a:xfrm>
            <a:off x="4155465" y="4220338"/>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55" name="TextBox 54">
            <a:extLst>
              <a:ext uri="{FF2B5EF4-FFF2-40B4-BE49-F238E27FC236}">
                <a16:creationId xmlns:a16="http://schemas.microsoft.com/office/drawing/2014/main" id="{62BFE4A0-2D73-7015-0CDE-7D08893693F1}"/>
              </a:ext>
            </a:extLst>
          </p:cNvPr>
          <p:cNvSpPr txBox="1"/>
          <p:nvPr/>
        </p:nvSpPr>
        <p:spPr>
          <a:xfrm>
            <a:off x="4131047" y="3656836"/>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56" name="화살표: 갈매기형 수장 55">
            <a:extLst>
              <a:ext uri="{FF2B5EF4-FFF2-40B4-BE49-F238E27FC236}">
                <a16:creationId xmlns:a16="http://schemas.microsoft.com/office/drawing/2014/main" id="{A936512D-F71E-9270-9E90-568B22567ED2}"/>
              </a:ext>
            </a:extLst>
          </p:cNvPr>
          <p:cNvSpPr/>
          <p:nvPr/>
        </p:nvSpPr>
        <p:spPr>
          <a:xfrm rot="16200000">
            <a:off x="4186202" y="3227164"/>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57" name="직선 연결선 56">
            <a:extLst>
              <a:ext uri="{FF2B5EF4-FFF2-40B4-BE49-F238E27FC236}">
                <a16:creationId xmlns:a16="http://schemas.microsoft.com/office/drawing/2014/main" id="{77A73A6E-F7D3-880B-B946-70983DBECB6F}"/>
              </a:ext>
            </a:extLst>
          </p:cNvPr>
          <p:cNvCxnSpPr>
            <a:cxnSpLocks/>
          </p:cNvCxnSpPr>
          <p:nvPr/>
        </p:nvCxnSpPr>
        <p:spPr>
          <a:xfrm flipH="1">
            <a:off x="4311674" y="4016876"/>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순서도: 처리 57">
            <a:extLst>
              <a:ext uri="{FF2B5EF4-FFF2-40B4-BE49-F238E27FC236}">
                <a16:creationId xmlns:a16="http://schemas.microsoft.com/office/drawing/2014/main" id="{BED2006D-3854-1D33-D95A-B20EDD9E3446}"/>
              </a:ext>
            </a:extLst>
          </p:cNvPr>
          <p:cNvSpPr/>
          <p:nvPr/>
        </p:nvSpPr>
        <p:spPr>
          <a:xfrm>
            <a:off x="5595625" y="322478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59" name="원통형 58">
            <a:extLst>
              <a:ext uri="{FF2B5EF4-FFF2-40B4-BE49-F238E27FC236}">
                <a16:creationId xmlns:a16="http://schemas.microsoft.com/office/drawing/2014/main" id="{7A59E8FA-EE27-F139-9C6B-35BF347A1C9E}"/>
              </a:ext>
            </a:extLst>
          </p:cNvPr>
          <p:cNvSpPr/>
          <p:nvPr/>
        </p:nvSpPr>
        <p:spPr>
          <a:xfrm>
            <a:off x="5755154" y="4220338"/>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60" name="TextBox 59">
            <a:extLst>
              <a:ext uri="{FF2B5EF4-FFF2-40B4-BE49-F238E27FC236}">
                <a16:creationId xmlns:a16="http://schemas.microsoft.com/office/drawing/2014/main" id="{2DA5CF6B-FA14-AA6E-7BD2-2EAE38D84FE9}"/>
              </a:ext>
            </a:extLst>
          </p:cNvPr>
          <p:cNvSpPr txBox="1"/>
          <p:nvPr/>
        </p:nvSpPr>
        <p:spPr>
          <a:xfrm>
            <a:off x="5730736" y="3656836"/>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1" name="화살표: 갈매기형 수장 60">
            <a:extLst>
              <a:ext uri="{FF2B5EF4-FFF2-40B4-BE49-F238E27FC236}">
                <a16:creationId xmlns:a16="http://schemas.microsoft.com/office/drawing/2014/main" id="{1C0B715E-E61A-0F99-2611-3AB03562A442}"/>
              </a:ext>
            </a:extLst>
          </p:cNvPr>
          <p:cNvSpPr/>
          <p:nvPr/>
        </p:nvSpPr>
        <p:spPr>
          <a:xfrm rot="16200000">
            <a:off x="5785891" y="3227164"/>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62" name="직선 연결선 61">
            <a:extLst>
              <a:ext uri="{FF2B5EF4-FFF2-40B4-BE49-F238E27FC236}">
                <a16:creationId xmlns:a16="http://schemas.microsoft.com/office/drawing/2014/main" id="{2C310AC3-73D5-3919-2F82-52BC75B35868}"/>
              </a:ext>
            </a:extLst>
          </p:cNvPr>
          <p:cNvCxnSpPr>
            <a:cxnSpLocks/>
            <a:stCxn id="58" idx="2"/>
            <a:endCxn id="59" idx="1"/>
          </p:cNvCxnSpPr>
          <p:nvPr/>
        </p:nvCxnSpPr>
        <p:spPr>
          <a:xfrm flipH="1">
            <a:off x="5963422" y="4016876"/>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순서도: 처리 62">
            <a:extLst>
              <a:ext uri="{FF2B5EF4-FFF2-40B4-BE49-F238E27FC236}">
                <a16:creationId xmlns:a16="http://schemas.microsoft.com/office/drawing/2014/main" id="{29D18043-B5F8-C8E7-DE4A-A15725288E4F}"/>
              </a:ext>
            </a:extLst>
          </p:cNvPr>
          <p:cNvSpPr/>
          <p:nvPr/>
        </p:nvSpPr>
        <p:spPr>
          <a:xfrm>
            <a:off x="7230055" y="322478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64" name="원통형 63">
            <a:extLst>
              <a:ext uri="{FF2B5EF4-FFF2-40B4-BE49-F238E27FC236}">
                <a16:creationId xmlns:a16="http://schemas.microsoft.com/office/drawing/2014/main" id="{DA22BA97-E7C7-AE40-3512-AF4A4B699F66}"/>
              </a:ext>
            </a:extLst>
          </p:cNvPr>
          <p:cNvSpPr/>
          <p:nvPr/>
        </p:nvSpPr>
        <p:spPr>
          <a:xfrm>
            <a:off x="7389584" y="4220338"/>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65" name="TextBox 64">
            <a:extLst>
              <a:ext uri="{FF2B5EF4-FFF2-40B4-BE49-F238E27FC236}">
                <a16:creationId xmlns:a16="http://schemas.microsoft.com/office/drawing/2014/main" id="{978C7B98-DDBC-8901-54FB-B83E37721AF5}"/>
              </a:ext>
            </a:extLst>
          </p:cNvPr>
          <p:cNvSpPr txBox="1"/>
          <p:nvPr/>
        </p:nvSpPr>
        <p:spPr>
          <a:xfrm>
            <a:off x="7365166" y="3656836"/>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6" name="화살표: 갈매기형 수장 65">
            <a:extLst>
              <a:ext uri="{FF2B5EF4-FFF2-40B4-BE49-F238E27FC236}">
                <a16:creationId xmlns:a16="http://schemas.microsoft.com/office/drawing/2014/main" id="{DBBBB719-F765-134D-398B-F13AE6944726}"/>
              </a:ext>
            </a:extLst>
          </p:cNvPr>
          <p:cNvSpPr/>
          <p:nvPr/>
        </p:nvSpPr>
        <p:spPr>
          <a:xfrm rot="16200000">
            <a:off x="7420321" y="3227164"/>
            <a:ext cx="360040" cy="432048"/>
          </a:xfrm>
          <a:prstGeom prst="chevron">
            <a:avLst/>
          </a:prstGeom>
          <a:solidFill>
            <a:schemeClr val="accent6">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67" name="직선 연결선 66">
            <a:extLst>
              <a:ext uri="{FF2B5EF4-FFF2-40B4-BE49-F238E27FC236}">
                <a16:creationId xmlns:a16="http://schemas.microsoft.com/office/drawing/2014/main" id="{1C925E16-EC2F-B6E5-8675-DAB146760B87}"/>
              </a:ext>
            </a:extLst>
          </p:cNvPr>
          <p:cNvCxnSpPr>
            <a:cxnSpLocks/>
            <a:stCxn id="63" idx="2"/>
            <a:endCxn id="64" idx="1"/>
          </p:cNvCxnSpPr>
          <p:nvPr/>
        </p:nvCxnSpPr>
        <p:spPr>
          <a:xfrm flipH="1">
            <a:off x="7597852" y="4016876"/>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순서도: 처리 74">
            <a:extLst>
              <a:ext uri="{FF2B5EF4-FFF2-40B4-BE49-F238E27FC236}">
                <a16:creationId xmlns:a16="http://schemas.microsoft.com/office/drawing/2014/main" id="{B433BF35-11E2-4AF0-1EC0-8CF0DA413F74}"/>
              </a:ext>
            </a:extLst>
          </p:cNvPr>
          <p:cNvSpPr/>
          <p:nvPr/>
        </p:nvSpPr>
        <p:spPr>
          <a:xfrm>
            <a:off x="7177676" y="160201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76" name="TextBox 75">
            <a:extLst>
              <a:ext uri="{FF2B5EF4-FFF2-40B4-BE49-F238E27FC236}">
                <a16:creationId xmlns:a16="http://schemas.microsoft.com/office/drawing/2014/main" id="{C8797DC5-E70A-9588-FCA9-DE06F8B94908}"/>
              </a:ext>
            </a:extLst>
          </p:cNvPr>
          <p:cNvSpPr txBox="1"/>
          <p:nvPr/>
        </p:nvSpPr>
        <p:spPr>
          <a:xfrm>
            <a:off x="7312787" y="2034066"/>
            <a:ext cx="521297" cy="246221"/>
          </a:xfrm>
          <a:prstGeom prst="rect">
            <a:avLst/>
          </a:prstGeom>
          <a:noFill/>
        </p:spPr>
        <p:txBody>
          <a:bodyPr wrap="none" rtlCol="0">
            <a:spAutoFit/>
          </a:bodyPr>
          <a:lstStyle/>
          <a:p>
            <a:r>
              <a:rPr lang="ko-KR" altLang="en-US" sz="1000" dirty="0">
                <a:latin typeface="KoPub돋움체 Medium" pitchFamily="50" charset="-127"/>
                <a:ea typeface="KoPub돋움체 Medium" pitchFamily="50" charset="-127"/>
              </a:rPr>
              <a:t>로그인</a:t>
            </a:r>
          </a:p>
        </p:txBody>
      </p:sp>
      <p:sp>
        <p:nvSpPr>
          <p:cNvPr id="77" name="화살표: 갈매기형 수장 76">
            <a:extLst>
              <a:ext uri="{FF2B5EF4-FFF2-40B4-BE49-F238E27FC236}">
                <a16:creationId xmlns:a16="http://schemas.microsoft.com/office/drawing/2014/main" id="{E7D47E8F-4658-D558-73A0-9A3861947448}"/>
              </a:ext>
            </a:extLst>
          </p:cNvPr>
          <p:cNvSpPr/>
          <p:nvPr/>
        </p:nvSpPr>
        <p:spPr>
          <a:xfrm rot="16200000">
            <a:off x="7367942" y="1604394"/>
            <a:ext cx="360040" cy="432048"/>
          </a:xfrm>
          <a:prstGeom prst="chevron">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80" name="순서도: 처리 79">
            <a:extLst>
              <a:ext uri="{FF2B5EF4-FFF2-40B4-BE49-F238E27FC236}">
                <a16:creationId xmlns:a16="http://schemas.microsoft.com/office/drawing/2014/main" id="{AF53AD88-393F-03D1-97F0-D25828774EBA}"/>
              </a:ext>
            </a:extLst>
          </p:cNvPr>
          <p:cNvSpPr/>
          <p:nvPr/>
        </p:nvSpPr>
        <p:spPr>
          <a:xfrm>
            <a:off x="4096306" y="3243979"/>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81" name="TextBox 80">
            <a:extLst>
              <a:ext uri="{FF2B5EF4-FFF2-40B4-BE49-F238E27FC236}">
                <a16:creationId xmlns:a16="http://schemas.microsoft.com/office/drawing/2014/main" id="{CBE685CE-3A67-2CE2-17E6-0FF65E672A5D}"/>
              </a:ext>
            </a:extLst>
          </p:cNvPr>
          <p:cNvSpPr txBox="1"/>
          <p:nvPr/>
        </p:nvSpPr>
        <p:spPr>
          <a:xfrm>
            <a:off x="4231417" y="3676027"/>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82" name="화살표: 갈매기형 수장 81">
            <a:extLst>
              <a:ext uri="{FF2B5EF4-FFF2-40B4-BE49-F238E27FC236}">
                <a16:creationId xmlns:a16="http://schemas.microsoft.com/office/drawing/2014/main" id="{8E439598-2613-FD15-9102-042F5F6466C9}"/>
              </a:ext>
            </a:extLst>
          </p:cNvPr>
          <p:cNvSpPr/>
          <p:nvPr/>
        </p:nvSpPr>
        <p:spPr>
          <a:xfrm rot="16200000">
            <a:off x="4286572" y="3246355"/>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83" name="순서도: 처리 82">
            <a:extLst>
              <a:ext uri="{FF2B5EF4-FFF2-40B4-BE49-F238E27FC236}">
                <a16:creationId xmlns:a16="http://schemas.microsoft.com/office/drawing/2014/main" id="{D453F909-52FD-1B2E-3FA8-3351DF26B2F1}"/>
              </a:ext>
            </a:extLst>
          </p:cNvPr>
          <p:cNvSpPr/>
          <p:nvPr/>
        </p:nvSpPr>
        <p:spPr>
          <a:xfrm>
            <a:off x="4211960" y="329178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84" name="TextBox 83">
            <a:extLst>
              <a:ext uri="{FF2B5EF4-FFF2-40B4-BE49-F238E27FC236}">
                <a16:creationId xmlns:a16="http://schemas.microsoft.com/office/drawing/2014/main" id="{4C1A98D0-7925-9CDB-8401-A5C04FD0DE5B}"/>
              </a:ext>
            </a:extLst>
          </p:cNvPr>
          <p:cNvSpPr txBox="1"/>
          <p:nvPr/>
        </p:nvSpPr>
        <p:spPr>
          <a:xfrm>
            <a:off x="4347071" y="3723834"/>
            <a:ext cx="521297" cy="246221"/>
          </a:xfrm>
          <a:prstGeom prst="rect">
            <a:avLst/>
          </a:prstGeom>
          <a:noFill/>
        </p:spPr>
        <p:txBody>
          <a:bodyPr wrap="none" rtlCol="0">
            <a:spAutoFit/>
          </a:bodyPr>
          <a:lstStyle/>
          <a:p>
            <a:r>
              <a:rPr lang="ko-KR" altLang="en-US" sz="1000" dirty="0">
                <a:latin typeface="KoPub돋움체 Medium" pitchFamily="50" charset="-127"/>
                <a:ea typeface="KoPub돋움체 Medium" pitchFamily="50" charset="-127"/>
              </a:rPr>
              <a:t>공모주</a:t>
            </a:r>
          </a:p>
        </p:txBody>
      </p:sp>
      <p:sp>
        <p:nvSpPr>
          <p:cNvPr id="85" name="화살표: 갈매기형 수장 84">
            <a:extLst>
              <a:ext uri="{FF2B5EF4-FFF2-40B4-BE49-F238E27FC236}">
                <a16:creationId xmlns:a16="http://schemas.microsoft.com/office/drawing/2014/main" id="{07F7FC4A-95C2-7D98-33BD-35671BE9E203}"/>
              </a:ext>
            </a:extLst>
          </p:cNvPr>
          <p:cNvSpPr/>
          <p:nvPr/>
        </p:nvSpPr>
        <p:spPr>
          <a:xfrm rot="16200000">
            <a:off x="4402226" y="3294162"/>
            <a:ext cx="360040" cy="432048"/>
          </a:xfrm>
          <a:prstGeom prst="chevron">
            <a:avLst/>
          </a:prstGeom>
          <a:solidFill>
            <a:srgbClr val="FF00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Tree>
    <p:extLst>
      <p:ext uri="{BB962C8B-B14F-4D97-AF65-F5344CB8AC3E}">
        <p14:creationId xmlns:p14="http://schemas.microsoft.com/office/powerpoint/2010/main" val="292955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9" name="순서도: 처리 8">
            <a:extLst>
              <a:ext uri="{FF2B5EF4-FFF2-40B4-BE49-F238E27FC236}">
                <a16:creationId xmlns:a16="http://schemas.microsoft.com/office/drawing/2014/main" id="{690B7D12-AFED-52A3-2159-9605E162886D}"/>
              </a:ext>
            </a:extLst>
          </p:cNvPr>
          <p:cNvSpPr/>
          <p:nvPr/>
        </p:nvSpPr>
        <p:spPr>
          <a:xfrm>
            <a:off x="467544"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0" name="TextBox 9">
            <a:extLst>
              <a:ext uri="{FF2B5EF4-FFF2-40B4-BE49-F238E27FC236}">
                <a16:creationId xmlns:a16="http://schemas.microsoft.com/office/drawing/2014/main" id="{13A9E09B-B8EA-77F1-50CF-FF056AE028CD}"/>
              </a:ext>
            </a:extLst>
          </p:cNvPr>
          <p:cNvSpPr txBox="1"/>
          <p:nvPr/>
        </p:nvSpPr>
        <p:spPr>
          <a:xfrm>
            <a:off x="602655"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1" name="화살표: 갈매기형 수장 32">
            <a:extLst>
              <a:ext uri="{FF2B5EF4-FFF2-40B4-BE49-F238E27FC236}">
                <a16:creationId xmlns:a16="http://schemas.microsoft.com/office/drawing/2014/main" id="{CA3F9EEC-E131-0A04-EAD1-603CF7756AE3}"/>
              </a:ext>
            </a:extLst>
          </p:cNvPr>
          <p:cNvSpPr/>
          <p:nvPr/>
        </p:nvSpPr>
        <p:spPr>
          <a:xfrm rot="16200000">
            <a:off x="657810"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2" name="순서도: 처리 11">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3" name="TextBox 12">
            <a:extLst>
              <a:ext uri="{FF2B5EF4-FFF2-40B4-BE49-F238E27FC236}">
                <a16:creationId xmlns:a16="http://schemas.microsoft.com/office/drawing/2014/main" id="{06F0CB7F-4157-731E-BF89-62BEC7D28F33}"/>
              </a:ext>
            </a:extLst>
          </p:cNvPr>
          <p:cNvSpPr txBox="1"/>
          <p:nvPr/>
        </p:nvSpPr>
        <p:spPr>
          <a:xfrm>
            <a:off x="2618879"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4"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sp>
        <p:nvSpPr>
          <p:cNvPr id="15" name="순서도: 처리 14">
            <a:extLst>
              <a:ext uri="{FF2B5EF4-FFF2-40B4-BE49-F238E27FC236}">
                <a16:creationId xmlns:a16="http://schemas.microsoft.com/office/drawing/2014/main" id="{BED2006D-3854-1D33-D95A-B20EDD9E3446}"/>
              </a:ext>
            </a:extLst>
          </p:cNvPr>
          <p:cNvSpPr/>
          <p:nvPr/>
        </p:nvSpPr>
        <p:spPr>
          <a:xfrm>
            <a:off x="1495390"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6" name="TextBox 15">
            <a:extLst>
              <a:ext uri="{FF2B5EF4-FFF2-40B4-BE49-F238E27FC236}">
                <a16:creationId xmlns:a16="http://schemas.microsoft.com/office/drawing/2014/main" id="{2DA5CF6B-FA14-AA6E-7BD2-2EAE38D84FE9}"/>
              </a:ext>
            </a:extLst>
          </p:cNvPr>
          <p:cNvSpPr txBox="1"/>
          <p:nvPr/>
        </p:nvSpPr>
        <p:spPr>
          <a:xfrm>
            <a:off x="1630501"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7"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Tree>
    <p:extLst>
      <p:ext uri="{BB962C8B-B14F-4D97-AF65-F5344CB8AC3E}">
        <p14:creationId xmlns:p14="http://schemas.microsoft.com/office/powerpoint/2010/main" val="12017572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56"/>
          <p:cNvSpPr/>
          <p:nvPr/>
        </p:nvSpPr>
        <p:spPr>
          <a:xfrm>
            <a:off x="0" y="1491630"/>
            <a:ext cx="9144000" cy="324036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a:solidFill>
                <a:srgbClr val="000000"/>
              </a:solidFill>
              <a:latin typeface="Calibri"/>
              <a:ea typeface="Calibri"/>
              <a:cs typeface="Calibri"/>
              <a:sym typeface="Calibri"/>
            </a:endParaRPr>
          </a:p>
        </p:txBody>
      </p:sp>
      <p:sp>
        <p:nvSpPr>
          <p:cNvPr id="1719" name="Google Shape;1719;p56"/>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3200"/>
              <a:buFont typeface="Calibri"/>
              <a:buNone/>
            </a:pPr>
            <a:r>
              <a:rPr lang="en-US"/>
              <a:t>Bounded Context and Ubiquitous Language </a:t>
            </a:r>
            <a:endParaRPr/>
          </a:p>
        </p:txBody>
      </p:sp>
      <p:graphicFrame>
        <p:nvGraphicFramePr>
          <p:cNvPr id="1720" name="Google Shape;1720;p56"/>
          <p:cNvGraphicFramePr/>
          <p:nvPr/>
        </p:nvGraphicFramePr>
        <p:xfrm>
          <a:off x="901609" y="1172065"/>
          <a:ext cx="7168000" cy="3271900"/>
        </p:xfrm>
        <a:graphic>
          <a:graphicData uri="http://schemas.openxmlformats.org/drawingml/2006/table">
            <a:tbl>
              <a:tblPr firstRow="1" bandRow="1">
                <a:noFill/>
              </a:tblPr>
              <a:tblGrid>
                <a:gridCol w="2199425">
                  <a:extLst>
                    <a:ext uri="{9D8B030D-6E8A-4147-A177-3AD203B41FA5}">
                      <a16:colId xmlns:a16="http://schemas.microsoft.com/office/drawing/2014/main" val="20000"/>
                    </a:ext>
                  </a:extLst>
                </a:gridCol>
                <a:gridCol w="2592300">
                  <a:extLst>
                    <a:ext uri="{9D8B030D-6E8A-4147-A177-3AD203B41FA5}">
                      <a16:colId xmlns:a16="http://schemas.microsoft.com/office/drawing/2014/main" val="20001"/>
                    </a:ext>
                  </a:extLst>
                </a:gridCol>
                <a:gridCol w="2376275">
                  <a:extLst>
                    <a:ext uri="{9D8B030D-6E8A-4147-A177-3AD203B41FA5}">
                      <a16:colId xmlns:a16="http://schemas.microsoft.com/office/drawing/2014/main" val="20002"/>
                    </a:ext>
                  </a:extLst>
                </a:gridCol>
              </a:tblGrid>
              <a:tr h="351700">
                <a:tc>
                  <a:txBody>
                    <a:bodyPr/>
                    <a:lstStyle/>
                    <a:p>
                      <a:pPr marL="0" marR="0" lvl="0" indent="0" algn="ctr" rtl="0">
                        <a:lnSpc>
                          <a:spcPct val="100000"/>
                        </a:lnSpc>
                        <a:spcBef>
                          <a:spcPts val="0"/>
                        </a:spcBef>
                        <a:spcAft>
                          <a:spcPts val="0"/>
                        </a:spcAft>
                        <a:buClr>
                          <a:srgbClr val="000000"/>
                        </a:buClr>
                        <a:buSzPts val="1400"/>
                        <a:buFont typeface="Arial"/>
                        <a:buNone/>
                      </a:pPr>
                      <a:endParaRPr sz="1400" b="0" u="none" strike="noStrike" cap="none">
                        <a:latin typeface="Malgun Gothic"/>
                        <a:ea typeface="Malgun Gothic"/>
                        <a:cs typeface="Malgun Gothic"/>
                        <a:sym typeface="Malgun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   SW</a:t>
                      </a:r>
                      <a:endParaRPr sz="1400" b="1"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CONSTRUCTION</a:t>
                      </a:r>
                      <a:endParaRPr sz="1400" b="1"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973400">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Malgun Gothic"/>
                          <a:ea typeface="Malgun Gothic"/>
                          <a:cs typeface="Malgun Gothic"/>
                          <a:sym typeface="Malgun Gothic"/>
                        </a:rPr>
                        <a:t>A Project</a:t>
                      </a:r>
                      <a:endParaRPr sz="1600" b="0" u="none" strike="noStrike" cap="none">
                        <a:latin typeface="Malgun Gothic"/>
                        <a:ea typeface="Malgun Gothic"/>
                        <a:cs typeface="Malgun Gothic"/>
                        <a:sym typeface="Malgun Gothic"/>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extLst>
                  <a:ext uri="{0D108BD9-81ED-4DB2-BD59-A6C34878D82A}">
                    <a16:rowId xmlns:a16="http://schemas.microsoft.com/office/drawing/2014/main" val="10001"/>
                  </a:ext>
                </a:extLst>
              </a:tr>
              <a:tr h="973400">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Malgun Gothic"/>
                          <a:ea typeface="Malgun Gothic"/>
                          <a:cs typeface="Malgun Gothic"/>
                          <a:sym typeface="Malgun Gothic"/>
                        </a:rPr>
                        <a:t>An Architecture</a:t>
                      </a:r>
                      <a:endParaRPr sz="1600" b="0" u="none" strike="noStrike" cap="none">
                        <a:latin typeface="Malgun Gothic"/>
                        <a:ea typeface="Malgun Gothic"/>
                        <a:cs typeface="Malgun Gothic"/>
                        <a:sym typeface="Malgun Gothic"/>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extLst>
                  <a:ext uri="{0D108BD9-81ED-4DB2-BD59-A6C34878D82A}">
                    <a16:rowId xmlns:a16="http://schemas.microsoft.com/office/drawing/2014/main" val="10002"/>
                  </a:ext>
                </a:extLst>
              </a:tr>
              <a:tr h="973400">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Malgun Gothic"/>
                          <a:ea typeface="Malgun Gothic"/>
                          <a:cs typeface="Malgun Gothic"/>
                          <a:sym typeface="Malgun Gothic"/>
                        </a:rPr>
                        <a:t/>
                      </a:r>
                      <a:br>
                        <a:rPr lang="en-US" sz="1600" b="0" u="none" strike="noStrike" cap="none">
                          <a:latin typeface="Malgun Gothic"/>
                          <a:ea typeface="Malgun Gothic"/>
                          <a:cs typeface="Malgun Gothic"/>
                          <a:sym typeface="Malgun Gothic"/>
                        </a:rPr>
                      </a:br>
                      <a:r>
                        <a:rPr lang="en-US" sz="1600" b="0" u="none" strike="noStrike" cap="none">
                          <a:latin typeface="Malgun Gothic"/>
                          <a:ea typeface="Malgun Gothic"/>
                          <a:cs typeface="Malgun Gothic"/>
                          <a:sym typeface="Malgun Gothic"/>
                        </a:rPr>
                        <a:t>A Developer</a:t>
                      </a:r>
                      <a:endParaRPr sz="1600" b="0" u="none" strike="noStrike" cap="none">
                        <a:latin typeface="Malgun Gothic"/>
                        <a:ea typeface="Malgun Gothic"/>
                        <a:cs typeface="Malgun Gothic"/>
                        <a:sym typeface="Malgun Gothic"/>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Malgun Gothic"/>
                        <a:ea typeface="Malgun Gothic"/>
                        <a:cs typeface="Malgun Gothic"/>
                        <a:sym typeface="Malgun Gothic"/>
                      </a:endParaRPr>
                    </a:p>
                  </a:txBody>
                  <a:tcPr marL="91450" marR="91450" marT="45725" marB="45725"/>
                </a:tc>
                <a:extLst>
                  <a:ext uri="{0D108BD9-81ED-4DB2-BD59-A6C34878D82A}">
                    <a16:rowId xmlns:a16="http://schemas.microsoft.com/office/drawing/2014/main" val="10003"/>
                  </a:ext>
                </a:extLst>
              </a:tr>
            </a:tbl>
          </a:graphicData>
        </a:graphic>
      </p:graphicFrame>
      <p:grpSp>
        <p:nvGrpSpPr>
          <p:cNvPr id="1721" name="Google Shape;1721;p56"/>
          <p:cNvGrpSpPr/>
          <p:nvPr/>
        </p:nvGrpSpPr>
        <p:grpSpPr>
          <a:xfrm>
            <a:off x="3558576" y="1704494"/>
            <a:ext cx="4253784" cy="2814632"/>
            <a:chOff x="3558576" y="1704494"/>
            <a:chExt cx="4253784" cy="2814632"/>
          </a:xfrm>
        </p:grpSpPr>
        <p:sp>
          <p:nvSpPr>
            <p:cNvPr id="1722" name="Google Shape;1722;p56"/>
            <p:cNvSpPr/>
            <p:nvPr/>
          </p:nvSpPr>
          <p:spPr>
            <a:xfrm>
              <a:off x="3558576" y="2639224"/>
              <a:ext cx="1874680" cy="8654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723" name="Google Shape;1723;p56"/>
            <p:cNvGrpSpPr/>
            <p:nvPr/>
          </p:nvGrpSpPr>
          <p:grpSpPr>
            <a:xfrm>
              <a:off x="3563888" y="1704494"/>
              <a:ext cx="4248472" cy="2814632"/>
              <a:chOff x="3563888" y="1704494"/>
              <a:chExt cx="4248472" cy="2814632"/>
            </a:xfrm>
          </p:grpSpPr>
          <p:pic>
            <p:nvPicPr>
              <p:cNvPr id="1724" name="Google Shape;1724;p56" descr="mage result for software project team"/>
              <p:cNvPicPr preferRelativeResize="0"/>
              <p:nvPr/>
            </p:nvPicPr>
            <p:blipFill rotWithShape="1">
              <a:blip r:embed="rId3">
                <a:alphaModFix/>
              </a:blip>
              <a:srcRect l="24699" r="14304"/>
              <a:stretch/>
            </p:blipFill>
            <p:spPr>
              <a:xfrm>
                <a:off x="4499992" y="1715944"/>
                <a:ext cx="933264" cy="852657"/>
              </a:xfrm>
              <a:prstGeom prst="rect">
                <a:avLst/>
              </a:prstGeom>
              <a:noFill/>
              <a:ln>
                <a:noFill/>
              </a:ln>
            </p:spPr>
          </p:pic>
          <p:grpSp>
            <p:nvGrpSpPr>
              <p:cNvPr id="1725" name="Google Shape;1725;p56"/>
              <p:cNvGrpSpPr/>
              <p:nvPr/>
            </p:nvGrpSpPr>
            <p:grpSpPr>
              <a:xfrm>
                <a:off x="3563888" y="1704494"/>
                <a:ext cx="4248472" cy="2814632"/>
                <a:chOff x="3563887" y="1704484"/>
                <a:chExt cx="4248472" cy="2814632"/>
              </a:xfrm>
            </p:grpSpPr>
            <p:grpSp>
              <p:nvGrpSpPr>
                <p:cNvPr id="1726" name="Google Shape;1726;p56"/>
                <p:cNvGrpSpPr/>
                <p:nvPr/>
              </p:nvGrpSpPr>
              <p:grpSpPr>
                <a:xfrm>
                  <a:off x="3579203" y="1707656"/>
                  <a:ext cx="4233156" cy="2811460"/>
                  <a:chOff x="3309581" y="1561555"/>
                  <a:chExt cx="4570014" cy="3092605"/>
                </a:xfrm>
              </p:grpSpPr>
              <p:pic>
                <p:nvPicPr>
                  <p:cNvPr id="1727" name="Google Shape;1727;p56" descr="mage result for software project team"/>
                  <p:cNvPicPr preferRelativeResize="0"/>
                  <p:nvPr/>
                </p:nvPicPr>
                <p:blipFill rotWithShape="1">
                  <a:blip r:embed="rId3">
                    <a:alphaModFix/>
                  </a:blip>
                  <a:srcRect l="23982" t="25500" r="8889" b="13643"/>
                  <a:stretch/>
                </p:blipFill>
                <p:spPr>
                  <a:xfrm>
                    <a:off x="3309581" y="3645932"/>
                    <a:ext cx="2004656" cy="1004752"/>
                  </a:xfrm>
                  <a:prstGeom prst="rect">
                    <a:avLst/>
                  </a:prstGeom>
                  <a:noFill/>
                  <a:ln>
                    <a:noFill/>
                  </a:ln>
                </p:spPr>
              </p:pic>
              <p:pic>
                <p:nvPicPr>
                  <p:cNvPr id="1728" name="Google Shape;1728;p56" descr="mage result for construction project"/>
                  <p:cNvPicPr preferRelativeResize="0"/>
                  <p:nvPr/>
                </p:nvPicPr>
                <p:blipFill rotWithShape="1">
                  <a:blip r:embed="rId4">
                    <a:alphaModFix/>
                  </a:blip>
                  <a:srcRect t="29413" b="1191"/>
                  <a:stretch/>
                </p:blipFill>
                <p:spPr>
                  <a:xfrm>
                    <a:off x="5858404" y="1561555"/>
                    <a:ext cx="2021191" cy="934436"/>
                  </a:xfrm>
                  <a:prstGeom prst="rect">
                    <a:avLst/>
                  </a:prstGeom>
                  <a:noFill/>
                  <a:ln>
                    <a:noFill/>
                  </a:ln>
                </p:spPr>
              </p:pic>
              <p:pic>
                <p:nvPicPr>
                  <p:cNvPr id="1729" name="Google Shape;1729;p56" descr="mage result for construction architecture"/>
                  <p:cNvPicPr preferRelativeResize="0"/>
                  <p:nvPr/>
                </p:nvPicPr>
                <p:blipFill rotWithShape="1">
                  <a:blip r:embed="rId5">
                    <a:alphaModFix/>
                  </a:blip>
                  <a:srcRect/>
                  <a:stretch/>
                </p:blipFill>
                <p:spPr>
                  <a:xfrm>
                    <a:off x="5858404" y="2591271"/>
                    <a:ext cx="2021191" cy="947015"/>
                  </a:xfrm>
                  <a:prstGeom prst="rect">
                    <a:avLst/>
                  </a:prstGeom>
                  <a:noFill/>
                  <a:ln>
                    <a:noFill/>
                  </a:ln>
                </p:spPr>
              </p:pic>
              <p:pic>
                <p:nvPicPr>
                  <p:cNvPr id="1730" name="Google Shape;1730;p56" descr="mage result for construction developer"/>
                  <p:cNvPicPr preferRelativeResize="0"/>
                  <p:nvPr/>
                </p:nvPicPr>
                <p:blipFill rotWithShape="1">
                  <a:blip r:embed="rId6">
                    <a:alphaModFix/>
                  </a:blip>
                  <a:srcRect b="27777"/>
                  <a:stretch/>
                </p:blipFill>
                <p:spPr>
                  <a:xfrm>
                    <a:off x="5861083" y="3633564"/>
                    <a:ext cx="2015840" cy="1020596"/>
                  </a:xfrm>
                  <a:prstGeom prst="rect">
                    <a:avLst/>
                  </a:prstGeom>
                  <a:noFill/>
                  <a:ln>
                    <a:noFill/>
                  </a:ln>
                </p:spPr>
              </p:pic>
              <p:pic>
                <p:nvPicPr>
                  <p:cNvPr id="1731" name="Google Shape;1731;p56" descr="mage result for uml"/>
                  <p:cNvPicPr preferRelativeResize="0"/>
                  <p:nvPr/>
                </p:nvPicPr>
                <p:blipFill rotWithShape="1">
                  <a:blip r:embed="rId7">
                    <a:alphaModFix/>
                  </a:blip>
                  <a:srcRect/>
                  <a:stretch/>
                </p:blipFill>
                <p:spPr>
                  <a:xfrm>
                    <a:off x="3526259" y="2591268"/>
                    <a:ext cx="1632501" cy="947016"/>
                  </a:xfrm>
                  <a:prstGeom prst="rect">
                    <a:avLst/>
                  </a:prstGeom>
                  <a:noFill/>
                  <a:ln>
                    <a:noFill/>
                  </a:ln>
                </p:spPr>
              </p:pic>
            </p:grpSp>
            <p:pic>
              <p:nvPicPr>
                <p:cNvPr id="1732" name="Google Shape;1732;p56" descr="mage result for software project team"/>
                <p:cNvPicPr preferRelativeResize="0"/>
                <p:nvPr/>
              </p:nvPicPr>
              <p:blipFill rotWithShape="1">
                <a:blip r:embed="rId3">
                  <a:alphaModFix/>
                </a:blip>
                <a:srcRect l="24699" r="14304"/>
                <a:stretch/>
              </p:blipFill>
              <p:spPr>
                <a:xfrm>
                  <a:off x="3563887" y="1704484"/>
                  <a:ext cx="933264" cy="852657"/>
                </a:xfrm>
                <a:prstGeom prst="rect">
                  <a:avLst/>
                </a:prstGeom>
                <a:noFill/>
                <a:ln>
                  <a:noFill/>
                </a:ln>
              </p:spPr>
            </p:pic>
          </p:grpSp>
        </p:grpSp>
      </p:grpSp>
    </p:spTree>
    <p:extLst>
      <p:ext uri="{BB962C8B-B14F-4D97-AF65-F5344CB8AC3E}">
        <p14:creationId xmlns:p14="http://schemas.microsoft.com/office/powerpoint/2010/main" val="5641049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A1CAC-0E57-AC48-8B8D-E4DB5310CF98}"/>
              </a:ext>
            </a:extLst>
          </p:cNvPr>
          <p:cNvSpPr>
            <a:spLocks noGrp="1"/>
          </p:cNvSpPr>
          <p:nvPr>
            <p:ph type="title"/>
          </p:nvPr>
        </p:nvSpPr>
        <p:spPr/>
        <p:txBody>
          <a:bodyPr/>
          <a:lstStyle/>
          <a:p>
            <a:r>
              <a:rPr kumimoji="1" lang="en-US" altLang="ko-Kore-KR" dirty="0"/>
              <a:t>Cognitive Cost</a:t>
            </a:r>
            <a:endParaRPr kumimoji="1" lang="ko-Kore-KR" altLang="en-US" dirty="0"/>
          </a:p>
        </p:txBody>
      </p:sp>
      <p:cxnSp>
        <p:nvCxnSpPr>
          <p:cNvPr id="5" name="직선 화살표 연결선 4">
            <a:extLst>
              <a:ext uri="{FF2B5EF4-FFF2-40B4-BE49-F238E27FC236}">
                <a16:creationId xmlns:a16="http://schemas.microsoft.com/office/drawing/2014/main" id="{C911271A-DA39-8D45-8A96-610A546059B5}"/>
              </a:ext>
            </a:extLst>
          </p:cNvPr>
          <p:cNvCxnSpPr/>
          <p:nvPr/>
        </p:nvCxnSpPr>
        <p:spPr>
          <a:xfrm flipV="1">
            <a:off x="2015928" y="1796365"/>
            <a:ext cx="0" cy="225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58A3D440-A802-8446-A2DB-D7E74FCD4F48}"/>
              </a:ext>
            </a:extLst>
          </p:cNvPr>
          <p:cNvCxnSpPr>
            <a:cxnSpLocks/>
          </p:cNvCxnSpPr>
          <p:nvPr/>
        </p:nvCxnSpPr>
        <p:spPr>
          <a:xfrm flipV="1">
            <a:off x="2130228" y="4168344"/>
            <a:ext cx="48623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자유형 7">
            <a:extLst>
              <a:ext uri="{FF2B5EF4-FFF2-40B4-BE49-F238E27FC236}">
                <a16:creationId xmlns:a16="http://schemas.microsoft.com/office/drawing/2014/main" id="{3770322A-E6D5-674C-BE3E-6632224F83D8}"/>
              </a:ext>
            </a:extLst>
          </p:cNvPr>
          <p:cNvSpPr/>
          <p:nvPr/>
        </p:nvSpPr>
        <p:spPr>
          <a:xfrm>
            <a:off x="2173723" y="1456500"/>
            <a:ext cx="4667082" cy="2585405"/>
          </a:xfrm>
          <a:custGeom>
            <a:avLst/>
            <a:gdLst>
              <a:gd name="connsiteX0" fmla="*/ 0 w 6222776"/>
              <a:gd name="connsiteY0" fmla="*/ 3447207 h 3447207"/>
              <a:gd name="connsiteX1" fmla="*/ 2152482 w 6222776"/>
              <a:gd name="connsiteY1" fmla="*/ 3252998 h 3447207"/>
              <a:gd name="connsiteX2" fmla="*/ 4644829 w 6222776"/>
              <a:gd name="connsiteY2" fmla="*/ 2281954 h 3447207"/>
              <a:gd name="connsiteX3" fmla="*/ 6222776 w 6222776"/>
              <a:gd name="connsiteY3" fmla="*/ 0 h 3447207"/>
            </a:gdLst>
            <a:ahLst/>
            <a:cxnLst>
              <a:cxn ang="0">
                <a:pos x="connsiteX0" y="connsiteY0"/>
              </a:cxn>
              <a:cxn ang="0">
                <a:pos x="connsiteX1" y="connsiteY1"/>
              </a:cxn>
              <a:cxn ang="0">
                <a:pos x="connsiteX2" y="connsiteY2"/>
              </a:cxn>
              <a:cxn ang="0">
                <a:pos x="connsiteX3" y="connsiteY3"/>
              </a:cxn>
            </a:cxnLst>
            <a:rect l="l" t="t" r="r" b="b"/>
            <a:pathLst>
              <a:path w="6222776" h="3447207">
                <a:moveTo>
                  <a:pt x="0" y="3447207"/>
                </a:moveTo>
                <a:cubicBezTo>
                  <a:pt x="689172" y="3447207"/>
                  <a:pt x="1378344" y="3447207"/>
                  <a:pt x="2152482" y="3252998"/>
                </a:cubicBezTo>
                <a:cubicBezTo>
                  <a:pt x="2926620" y="3058789"/>
                  <a:pt x="3966447" y="2824120"/>
                  <a:pt x="4644829" y="2281954"/>
                </a:cubicBezTo>
                <a:cubicBezTo>
                  <a:pt x="5323211" y="1739788"/>
                  <a:pt x="5915279" y="335819"/>
                  <a:pt x="62227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050"/>
          </a:p>
        </p:txBody>
      </p:sp>
      <p:sp>
        <p:nvSpPr>
          <p:cNvPr id="10" name="TextBox 9">
            <a:extLst>
              <a:ext uri="{FF2B5EF4-FFF2-40B4-BE49-F238E27FC236}">
                <a16:creationId xmlns:a16="http://schemas.microsoft.com/office/drawing/2014/main" id="{DB3C2488-B84A-474C-8B25-63FF2C1F8161}"/>
              </a:ext>
            </a:extLst>
          </p:cNvPr>
          <p:cNvSpPr txBox="1"/>
          <p:nvPr/>
        </p:nvSpPr>
        <p:spPr>
          <a:xfrm>
            <a:off x="6713355" y="4375701"/>
            <a:ext cx="1483098" cy="415498"/>
          </a:xfrm>
          <a:prstGeom prst="rect">
            <a:avLst/>
          </a:prstGeom>
          <a:noFill/>
        </p:spPr>
        <p:txBody>
          <a:bodyPr wrap="none" rtlCol="0">
            <a:spAutoFit/>
          </a:bodyPr>
          <a:lstStyle/>
          <a:p>
            <a:r>
              <a:rPr kumimoji="1" lang="en-US" altLang="ko-Kore-KR" sz="1050" dirty="0"/>
              <a:t>Size of domain model</a:t>
            </a:r>
          </a:p>
          <a:p>
            <a:r>
              <a:rPr kumimoji="1" lang="en-US" altLang="ko-Kore-KR" sz="1050" dirty="0"/>
              <a:t>(problem space)</a:t>
            </a:r>
            <a:endParaRPr kumimoji="1" lang="ko-Kore-KR" altLang="en-US" sz="1050" dirty="0"/>
          </a:p>
        </p:txBody>
      </p:sp>
      <p:sp>
        <p:nvSpPr>
          <p:cNvPr id="11" name="TextBox 10">
            <a:extLst>
              <a:ext uri="{FF2B5EF4-FFF2-40B4-BE49-F238E27FC236}">
                <a16:creationId xmlns:a16="http://schemas.microsoft.com/office/drawing/2014/main" id="{AAED0283-AFE2-EF42-B0C6-FA4235F3DED3}"/>
              </a:ext>
            </a:extLst>
          </p:cNvPr>
          <p:cNvSpPr txBox="1"/>
          <p:nvPr/>
        </p:nvSpPr>
        <p:spPr>
          <a:xfrm>
            <a:off x="1519845" y="1456499"/>
            <a:ext cx="822661" cy="253916"/>
          </a:xfrm>
          <a:prstGeom prst="rect">
            <a:avLst/>
          </a:prstGeom>
          <a:noFill/>
        </p:spPr>
        <p:txBody>
          <a:bodyPr wrap="none" rtlCol="0">
            <a:spAutoFit/>
          </a:bodyPr>
          <a:lstStyle/>
          <a:p>
            <a:r>
              <a:rPr kumimoji="1" lang="en-US" altLang="ko-Kore-KR" sz="1050" dirty="0"/>
              <a:t>complexity</a:t>
            </a:r>
            <a:endParaRPr kumimoji="1" lang="ko-Kore-KR" altLang="en-US" sz="1050" dirty="0"/>
          </a:p>
        </p:txBody>
      </p:sp>
      <p:sp>
        <p:nvSpPr>
          <p:cNvPr id="12" name="직사각형 11">
            <a:extLst>
              <a:ext uri="{FF2B5EF4-FFF2-40B4-BE49-F238E27FC236}">
                <a16:creationId xmlns:a16="http://schemas.microsoft.com/office/drawing/2014/main" id="{DC2BCE90-5130-1B47-9BE1-47B1E304D2FF}"/>
              </a:ext>
            </a:extLst>
          </p:cNvPr>
          <p:cNvSpPr/>
          <p:nvPr/>
        </p:nvSpPr>
        <p:spPr>
          <a:xfrm>
            <a:off x="5432787" y="1578634"/>
            <a:ext cx="1505119" cy="2451887"/>
          </a:xfrm>
          <a:prstGeom prst="rect">
            <a:avLst/>
          </a:prstGeom>
          <a:solidFill>
            <a:schemeClr val="accent2">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050"/>
          </a:p>
        </p:txBody>
      </p:sp>
      <p:sp>
        <p:nvSpPr>
          <p:cNvPr id="13" name="직사각형 12">
            <a:extLst>
              <a:ext uri="{FF2B5EF4-FFF2-40B4-BE49-F238E27FC236}">
                <a16:creationId xmlns:a16="http://schemas.microsoft.com/office/drawing/2014/main" id="{1083E83B-9186-D547-AF70-2FDF6A473371}"/>
              </a:ext>
            </a:extLst>
          </p:cNvPr>
          <p:cNvSpPr/>
          <p:nvPr/>
        </p:nvSpPr>
        <p:spPr>
          <a:xfrm>
            <a:off x="2173723" y="3413760"/>
            <a:ext cx="3101270" cy="616761"/>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050"/>
          </a:p>
        </p:txBody>
      </p:sp>
    </p:spTree>
    <p:extLst>
      <p:ext uri="{BB962C8B-B14F-4D97-AF65-F5344CB8AC3E}">
        <p14:creationId xmlns:p14="http://schemas.microsoft.com/office/powerpoint/2010/main" val="29288208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57"/>
          <p:cNvSpPr/>
          <p:nvPr/>
        </p:nvSpPr>
        <p:spPr>
          <a:xfrm>
            <a:off x="755577" y="1172954"/>
            <a:ext cx="7704856" cy="3482805"/>
          </a:xfrm>
          <a:prstGeom prst="rect">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a:buClr>
                <a:srgbClr val="000000"/>
              </a:buClr>
              <a:buSzPts val="1400"/>
            </a:pPr>
            <a:endParaRPr>
              <a:solidFill>
                <a:schemeClr val="lt1"/>
              </a:solidFill>
            </a:endParaRPr>
          </a:p>
        </p:txBody>
      </p:sp>
      <p:sp>
        <p:nvSpPr>
          <p:cNvPr id="1738" name="Google Shape;1738;p57"/>
          <p:cNvSpPr txBox="1">
            <a:spLocks noGrp="1"/>
          </p:cNvSpPr>
          <p:nvPr>
            <p:ph type="title"/>
          </p:nvPr>
        </p:nvSpPr>
        <p:spPr>
          <a:xfrm>
            <a:off x="680356" y="407694"/>
            <a:ext cx="7834994" cy="547476"/>
          </a:xfrm>
          <a:prstGeom prst="rect">
            <a:avLst/>
          </a:prstGeom>
          <a:noFill/>
          <a:ln>
            <a:noFill/>
          </a:ln>
        </p:spPr>
        <p:txBody>
          <a:bodyPr spcFirstLastPara="1" vert="horz" wrap="square" lIns="91425" tIns="45700" rIns="91425" bIns="45700" rtlCol="0" anchor="ctr" anchorCtr="0">
            <a:noAutofit/>
          </a:bodyPr>
          <a:lstStyle/>
          <a:p>
            <a:r>
              <a:rPr lang="en-US" dirty="0"/>
              <a:t>In Monolith :  Single Model Fits All</a:t>
            </a:r>
            <a:endParaRPr dirty="0"/>
          </a:p>
        </p:txBody>
      </p:sp>
      <p:sp>
        <p:nvSpPr>
          <p:cNvPr id="1739" name="Google Shape;1739;p57"/>
          <p:cNvSpPr/>
          <p:nvPr/>
        </p:nvSpPr>
        <p:spPr>
          <a:xfrm>
            <a:off x="1154894" y="1703988"/>
            <a:ext cx="3273091" cy="2664296"/>
          </a:xfrm>
          <a:prstGeom prst="roundRect">
            <a:avLst>
              <a:gd name="adj" fmla="val 0"/>
            </a:avLst>
          </a:prstGeom>
          <a:solidFill>
            <a:srgbClr val="F2F2F2"/>
          </a:solidFill>
          <a:ln>
            <a:noFill/>
          </a:ln>
        </p:spPr>
        <p:txBody>
          <a:bodyPr spcFirstLastPara="1" wrap="square" lIns="216000" tIns="72000" rIns="144000" bIns="72000" anchor="t" anchorCtr="0">
            <a:noAutofit/>
          </a:bodyPr>
          <a:lstStyle/>
          <a:p>
            <a:pPr lvl="1" algn="ctr">
              <a:buClr>
                <a:schemeClr val="accent1"/>
              </a:buClr>
              <a:buSzPts val="1400"/>
            </a:pPr>
            <a:r>
              <a:rPr lang="en-US" dirty="0">
                <a:solidFill>
                  <a:schemeClr val="accent1"/>
                </a:solidFill>
                <a:latin typeface="Malgun Gothic"/>
                <a:ea typeface="Malgun Gothic"/>
                <a:cs typeface="Malgun Gothic"/>
                <a:sym typeface="Malgun Gothic"/>
              </a:rPr>
              <a:t>Order</a:t>
            </a:r>
            <a:br>
              <a:rPr lang="en-US" dirty="0">
                <a:solidFill>
                  <a:schemeClr val="accent1"/>
                </a:solidFill>
                <a:latin typeface="Malgun Gothic"/>
                <a:ea typeface="Malgun Gothic"/>
                <a:cs typeface="Malgun Gothic"/>
                <a:sym typeface="Malgun Gothic"/>
              </a:rPr>
            </a:br>
            <a:r>
              <a:rPr lang="en-US" dirty="0">
                <a:solidFill>
                  <a:schemeClr val="accent1"/>
                </a:solidFill>
                <a:latin typeface="Malgun Gothic"/>
                <a:ea typeface="Malgun Gothic"/>
                <a:cs typeface="Malgun Gothic"/>
                <a:sym typeface="Malgun Gothic"/>
              </a:rPr>
              <a:t>(core domain)</a:t>
            </a:r>
            <a:endParaRPr dirty="0">
              <a:solidFill>
                <a:schemeClr val="accent1"/>
              </a:solidFill>
              <a:latin typeface="Malgun Gothic"/>
              <a:ea typeface="Malgun Gothic"/>
              <a:cs typeface="Malgun Gothic"/>
              <a:sym typeface="Malgun Gothic"/>
            </a:endParaRPr>
          </a:p>
        </p:txBody>
      </p:sp>
      <p:grpSp>
        <p:nvGrpSpPr>
          <p:cNvPr id="1740" name="Google Shape;1740;p57"/>
          <p:cNvGrpSpPr/>
          <p:nvPr/>
        </p:nvGrpSpPr>
        <p:grpSpPr>
          <a:xfrm>
            <a:off x="1434415" y="2457975"/>
            <a:ext cx="2697975" cy="1682916"/>
            <a:chOff x="1417914" y="2246009"/>
            <a:chExt cx="2697975" cy="2053933"/>
          </a:xfrm>
        </p:grpSpPr>
        <p:sp>
          <p:nvSpPr>
            <p:cNvPr id="1741" name="Google Shape;1741;p57"/>
            <p:cNvSpPr/>
            <p:nvPr/>
          </p:nvSpPr>
          <p:spPr>
            <a:xfrm>
              <a:off x="2192524" y="2246009"/>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Order</a:t>
              </a:r>
            </a:p>
            <a:p>
              <a:pPr marL="214313" indent="-214313">
                <a:buClr>
                  <a:schemeClr val="lt1"/>
                </a:buClr>
                <a:buSzPts val="1200"/>
                <a:buFont typeface="Arial" panose="020B0604020202020204" pitchFamily="34" charset="0"/>
                <a:buChar char="•"/>
              </a:pPr>
              <a:r>
                <a:rPr lang="en-US" altLang="ko-US" sz="825" b="1" dirty="0">
                  <a:solidFill>
                    <a:schemeClr val="lt1"/>
                  </a:solidFill>
                  <a:latin typeface="Malgun Gothic"/>
                  <a:ea typeface="Malgun Gothic"/>
                  <a:cs typeface="Malgun Gothic"/>
                  <a:sym typeface="Malgun Gothic"/>
                </a:rPr>
                <a:t>productid</a:t>
              </a:r>
            </a:p>
            <a:p>
              <a:pPr marL="214313" indent="-214313">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qty</a:t>
              </a:r>
              <a:endParaRPr sz="825" b="1" dirty="0">
                <a:solidFill>
                  <a:schemeClr val="lt1"/>
                </a:solidFill>
                <a:latin typeface="Malgun Gothic"/>
                <a:ea typeface="Malgun Gothic"/>
                <a:cs typeface="Malgun Gothic"/>
                <a:sym typeface="Malgun Gothic"/>
              </a:endParaRPr>
            </a:p>
          </p:txBody>
        </p:sp>
        <p:sp>
          <p:nvSpPr>
            <p:cNvPr id="1742" name="Google Shape;1742;p57"/>
            <p:cNvSpPr/>
            <p:nvPr/>
          </p:nvSpPr>
          <p:spPr>
            <a:xfrm>
              <a:off x="2984612" y="3182113"/>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dirty="0">
                  <a:solidFill>
                    <a:schemeClr val="lt1"/>
                  </a:solidFill>
                  <a:latin typeface="Malgun Gothic"/>
                  <a:ea typeface="Malgun Gothic"/>
                  <a:cs typeface="Malgun Gothic"/>
                  <a:sym typeface="Malgun Gothic"/>
                </a:rPr>
                <a:t>Customer</a:t>
              </a:r>
              <a:endParaRPr sz="1050" b="1" dirty="0">
                <a:solidFill>
                  <a:schemeClr val="lt1"/>
                </a:solidFill>
                <a:latin typeface="Malgun Gothic"/>
                <a:ea typeface="Malgun Gothic"/>
                <a:cs typeface="Malgun Gothic"/>
                <a:sym typeface="Malgun Gothic"/>
              </a:endParaRPr>
            </a:p>
          </p:txBody>
        </p:sp>
        <p:sp>
          <p:nvSpPr>
            <p:cNvPr id="1743" name="Google Shape;1743;p57"/>
            <p:cNvSpPr/>
            <p:nvPr/>
          </p:nvSpPr>
          <p:spPr>
            <a:xfrm>
              <a:off x="1417914" y="3182113"/>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Pay</a:t>
              </a:r>
              <a:endParaRPr sz="1200" b="1" dirty="0">
                <a:solidFill>
                  <a:schemeClr val="lt1"/>
                </a:solidFill>
                <a:latin typeface="Malgun Gothic"/>
                <a:ea typeface="Malgun Gothic"/>
                <a:cs typeface="Malgun Gothic"/>
                <a:sym typeface="Malgun Gothic"/>
              </a:endParaRPr>
            </a:p>
          </p:txBody>
        </p:sp>
      </p:grpSp>
      <p:sp>
        <p:nvSpPr>
          <p:cNvPr id="1744" name="Google Shape;1744;p57"/>
          <p:cNvSpPr/>
          <p:nvPr/>
        </p:nvSpPr>
        <p:spPr>
          <a:xfrm>
            <a:off x="4788025" y="1703988"/>
            <a:ext cx="3273091" cy="2664296"/>
          </a:xfrm>
          <a:prstGeom prst="roundRect">
            <a:avLst>
              <a:gd name="adj" fmla="val 0"/>
            </a:avLst>
          </a:prstGeom>
          <a:solidFill>
            <a:srgbClr val="F2F2F2"/>
          </a:solidFill>
          <a:ln>
            <a:noFill/>
          </a:ln>
        </p:spPr>
        <p:txBody>
          <a:bodyPr spcFirstLastPara="1" wrap="square" lIns="216000" tIns="72000" rIns="144000" bIns="72000" anchor="t" anchorCtr="0">
            <a:noAutofit/>
          </a:bodyPr>
          <a:lstStyle/>
          <a:p>
            <a:pPr algn="ctr">
              <a:buClr>
                <a:schemeClr val="accent1"/>
              </a:buClr>
              <a:buSzPts val="1400"/>
            </a:pPr>
            <a:r>
              <a:rPr lang="en-US" dirty="0">
                <a:solidFill>
                  <a:schemeClr val="accent1"/>
                </a:solidFill>
              </a:rPr>
              <a:t>Delivery</a:t>
            </a:r>
            <a:endParaRPr dirty="0"/>
          </a:p>
          <a:p>
            <a:pPr algn="ctr">
              <a:buClr>
                <a:schemeClr val="accent1"/>
              </a:buClr>
              <a:buSzPts val="1400"/>
            </a:pPr>
            <a:r>
              <a:rPr lang="en-US" dirty="0">
                <a:solidFill>
                  <a:schemeClr val="accent1"/>
                </a:solidFill>
              </a:rPr>
              <a:t>(supporting sub domain)</a:t>
            </a:r>
            <a:endParaRPr dirty="0">
              <a:solidFill>
                <a:schemeClr val="accent1"/>
              </a:solidFill>
            </a:endParaRPr>
          </a:p>
        </p:txBody>
      </p:sp>
      <p:grpSp>
        <p:nvGrpSpPr>
          <p:cNvPr id="1745" name="Google Shape;1745;p57"/>
          <p:cNvGrpSpPr/>
          <p:nvPr/>
        </p:nvGrpSpPr>
        <p:grpSpPr>
          <a:xfrm>
            <a:off x="5087052" y="2429365"/>
            <a:ext cx="2650030" cy="1705140"/>
            <a:chOff x="5160916" y="3141428"/>
            <a:chExt cx="2650030" cy="2081056"/>
          </a:xfrm>
        </p:grpSpPr>
        <p:sp>
          <p:nvSpPr>
            <p:cNvPr id="1746" name="Google Shape;1746;p57"/>
            <p:cNvSpPr/>
            <p:nvPr/>
          </p:nvSpPr>
          <p:spPr>
            <a:xfrm>
              <a:off x="5917030" y="3141428"/>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Order</a:t>
              </a:r>
            </a:p>
            <a:p>
              <a:pPr marL="214313" indent="-214313" algn="ctr">
                <a:buClr>
                  <a:schemeClr val="lt1"/>
                </a:buClr>
                <a:buSzPts val="1200"/>
                <a:buFont typeface="Arial" panose="020B0604020202020204" pitchFamily="34" charset="0"/>
                <a:buChar char="•"/>
              </a:pPr>
              <a:r>
                <a:rPr lang="en-US" altLang="ko-US" sz="825" b="1" dirty="0">
                  <a:solidFill>
                    <a:schemeClr val="lt1"/>
                  </a:solidFill>
                  <a:latin typeface="Malgun Gothic"/>
                  <a:ea typeface="Malgun Gothic"/>
                  <a:cs typeface="Malgun Gothic"/>
                  <a:sym typeface="Malgun Gothic"/>
                </a:rPr>
                <a:t>address</a:t>
              </a:r>
            </a:p>
            <a:p>
              <a:pPr marL="214313" indent="-214313" algn="ctr">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cautions</a:t>
              </a:r>
              <a:endParaRPr sz="1050" b="1" dirty="0">
                <a:solidFill>
                  <a:schemeClr val="lt1"/>
                </a:solidFill>
                <a:latin typeface="Malgun Gothic"/>
                <a:ea typeface="Malgun Gothic"/>
                <a:cs typeface="Malgun Gothic"/>
                <a:sym typeface="Malgun Gothic"/>
              </a:endParaRPr>
            </a:p>
          </p:txBody>
        </p:sp>
        <p:sp>
          <p:nvSpPr>
            <p:cNvPr id="1747" name="Google Shape;1747;p57"/>
            <p:cNvSpPr/>
            <p:nvPr/>
          </p:nvSpPr>
          <p:spPr>
            <a:xfrm>
              <a:off x="6679669" y="4104655"/>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dirty="0">
                  <a:solidFill>
                    <a:schemeClr val="lt1"/>
                  </a:solidFill>
                  <a:latin typeface="Malgun Gothic"/>
                  <a:ea typeface="Malgun Gothic"/>
                  <a:cs typeface="Malgun Gothic"/>
                  <a:sym typeface="Malgun Gothic"/>
                </a:rPr>
                <a:t>Customer</a:t>
              </a:r>
              <a:endParaRPr sz="1050" b="1" dirty="0">
                <a:solidFill>
                  <a:schemeClr val="lt1"/>
                </a:solidFill>
                <a:latin typeface="Malgun Gothic"/>
                <a:ea typeface="Malgun Gothic"/>
                <a:cs typeface="Malgun Gothic"/>
                <a:sym typeface="Malgun Gothic"/>
              </a:endParaRPr>
            </a:p>
          </p:txBody>
        </p:sp>
        <p:sp>
          <p:nvSpPr>
            <p:cNvPr id="1748" name="Google Shape;1748;p57"/>
            <p:cNvSpPr/>
            <p:nvPr/>
          </p:nvSpPr>
          <p:spPr>
            <a:xfrm>
              <a:off x="5160916" y="4104655"/>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Address</a:t>
              </a:r>
              <a:endParaRPr sz="1200" b="1" dirty="0">
                <a:solidFill>
                  <a:schemeClr val="lt1"/>
                </a:solidFill>
                <a:latin typeface="Malgun Gothic"/>
                <a:ea typeface="Malgun Gothic"/>
                <a:cs typeface="Malgun Gothic"/>
                <a:sym typeface="Malgun Gothic"/>
              </a:endParaRPr>
            </a:p>
          </p:txBody>
        </p:sp>
      </p:grpSp>
      <p:sp>
        <p:nvSpPr>
          <p:cNvPr id="1749" name="Google Shape;1749;p57"/>
          <p:cNvSpPr/>
          <p:nvPr/>
        </p:nvSpPr>
        <p:spPr>
          <a:xfrm>
            <a:off x="1166604" y="1291936"/>
            <a:ext cx="6894512" cy="307736"/>
          </a:xfrm>
          <a:prstGeom prst="rect">
            <a:avLst/>
          </a:prstGeom>
          <a:noFill/>
          <a:ln>
            <a:noFill/>
          </a:ln>
        </p:spPr>
        <p:txBody>
          <a:bodyPr spcFirstLastPara="1" wrap="square" lIns="91425" tIns="45700" rIns="91425" bIns="45700" anchor="t" anchorCtr="0">
            <a:spAutoFit/>
          </a:bodyPr>
          <a:lstStyle/>
          <a:p>
            <a:pPr algn="ctr">
              <a:buClr>
                <a:schemeClr val="dk1"/>
              </a:buClr>
              <a:buSzPts val="1400"/>
            </a:pPr>
            <a:r>
              <a:rPr lang="en-US" b="1">
                <a:solidFill>
                  <a:schemeClr val="dk1"/>
                </a:solidFill>
                <a:latin typeface="Calibri"/>
                <a:ea typeface="Calibri"/>
                <a:cs typeface="Calibri"/>
                <a:sym typeface="Calibri"/>
              </a:rPr>
              <a:t>Single Deployment Unit</a:t>
            </a:r>
            <a:r>
              <a:rPr lang="en-US" sz="1100" b="1">
                <a:solidFill>
                  <a:schemeClr val="dk1"/>
                </a:solidFill>
                <a:latin typeface="Calibri"/>
                <a:ea typeface="Calibri"/>
                <a:cs typeface="Calibri"/>
                <a:sym typeface="Calibri"/>
              </a:rPr>
              <a:t>  </a:t>
            </a:r>
            <a:endParaRPr b="1">
              <a:solidFill>
                <a:schemeClr val="dk1"/>
              </a:solidFill>
              <a:latin typeface="Calibri"/>
              <a:ea typeface="Calibri"/>
              <a:cs typeface="Calibri"/>
              <a:sym typeface="Calibri"/>
            </a:endParaRPr>
          </a:p>
        </p:txBody>
      </p:sp>
      <p:sp>
        <p:nvSpPr>
          <p:cNvPr id="15" name="Google Shape;1746;p57">
            <a:extLst>
              <a:ext uri="{FF2B5EF4-FFF2-40B4-BE49-F238E27FC236}">
                <a16:creationId xmlns:a16="http://schemas.microsoft.com/office/drawing/2014/main" id="{560F19A8-552A-CD4C-B57B-16DEE24E195C}"/>
              </a:ext>
            </a:extLst>
          </p:cNvPr>
          <p:cNvSpPr/>
          <p:nvPr/>
        </p:nvSpPr>
        <p:spPr>
          <a:xfrm>
            <a:off x="3838710" y="1800748"/>
            <a:ext cx="1481282" cy="915908"/>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Order</a:t>
            </a:r>
          </a:p>
          <a:p>
            <a:pPr marL="214313" indent="-214313">
              <a:buClr>
                <a:schemeClr val="lt1"/>
              </a:buClr>
              <a:buSzPts val="1200"/>
              <a:buFont typeface="Arial" panose="020B0604020202020204" pitchFamily="34" charset="0"/>
              <a:buChar char="•"/>
            </a:pPr>
            <a:r>
              <a:rPr lang="en-US" altLang="ko-US" sz="750" b="1" dirty="0">
                <a:solidFill>
                  <a:schemeClr val="lt1"/>
                </a:solidFill>
                <a:latin typeface="Malgun Gothic"/>
                <a:ea typeface="Malgun Gothic"/>
                <a:cs typeface="Malgun Gothic"/>
                <a:sym typeface="Malgun Gothic"/>
              </a:rPr>
              <a:t>productid</a:t>
            </a:r>
          </a:p>
          <a:p>
            <a:pPr marL="214313" indent="-214313">
              <a:buClr>
                <a:schemeClr val="lt1"/>
              </a:buClr>
              <a:buSzPts val="1200"/>
              <a:buFont typeface="Arial" panose="020B0604020202020204" pitchFamily="34" charset="0"/>
              <a:buChar char="•"/>
            </a:pPr>
            <a:r>
              <a:rPr lang="en-US" sz="750" b="1" dirty="0">
                <a:solidFill>
                  <a:schemeClr val="lt1"/>
                </a:solidFill>
                <a:latin typeface="Malgun Gothic"/>
                <a:ea typeface="Malgun Gothic"/>
                <a:cs typeface="Malgun Gothic"/>
                <a:sym typeface="Malgun Gothic"/>
              </a:rPr>
              <a:t>qty</a:t>
            </a:r>
          </a:p>
          <a:p>
            <a:pPr marL="214313" indent="-214313">
              <a:buClr>
                <a:schemeClr val="lt1"/>
              </a:buClr>
              <a:buSzPts val="1200"/>
              <a:buFont typeface="Arial" panose="020B0604020202020204" pitchFamily="34" charset="0"/>
              <a:buChar char="•"/>
            </a:pPr>
            <a:r>
              <a:rPr lang="en-US" sz="750" b="1" dirty="0" err="1">
                <a:solidFill>
                  <a:schemeClr val="lt1"/>
                </a:solidFill>
                <a:latin typeface="Malgun Gothic"/>
                <a:ea typeface="Malgun Gothic"/>
                <a:cs typeface="Malgun Gothic"/>
                <a:sym typeface="Malgun Gothic"/>
              </a:rPr>
              <a:t>deliveryAddress</a:t>
            </a:r>
            <a:endParaRPr lang="en-US" sz="750" b="1" dirty="0">
              <a:solidFill>
                <a:schemeClr val="lt1"/>
              </a:solidFill>
              <a:latin typeface="Malgun Gothic"/>
              <a:ea typeface="Malgun Gothic"/>
              <a:cs typeface="Malgun Gothic"/>
              <a:sym typeface="Malgun Gothic"/>
            </a:endParaRPr>
          </a:p>
          <a:p>
            <a:pPr marL="214313" indent="-214313">
              <a:buClr>
                <a:schemeClr val="lt1"/>
              </a:buClr>
              <a:buSzPts val="1200"/>
              <a:buFont typeface="Arial" panose="020B0604020202020204" pitchFamily="34" charset="0"/>
              <a:buChar char="•"/>
            </a:pPr>
            <a:r>
              <a:rPr lang="en-US" sz="750" b="1" dirty="0" err="1">
                <a:solidFill>
                  <a:schemeClr val="lt1"/>
                </a:solidFill>
                <a:latin typeface="Malgun Gothic"/>
                <a:ea typeface="Malgun Gothic"/>
                <a:cs typeface="Malgun Gothic"/>
                <a:sym typeface="Malgun Gothic"/>
              </a:rPr>
              <a:t>deliveryCautions</a:t>
            </a:r>
            <a:endParaRPr sz="750" b="1" dirty="0">
              <a:solidFill>
                <a:schemeClr val="lt1"/>
              </a:solidFill>
              <a:latin typeface="Malgun Gothic"/>
              <a:ea typeface="Malgun Gothic"/>
              <a:cs typeface="Malgun Gothic"/>
              <a:sym typeface="Malgun Gothic"/>
            </a:endParaRPr>
          </a:p>
        </p:txBody>
      </p:sp>
      <p:cxnSp>
        <p:nvCxnSpPr>
          <p:cNvPr id="3" name="직선 화살표 연결선 2">
            <a:extLst>
              <a:ext uri="{FF2B5EF4-FFF2-40B4-BE49-F238E27FC236}">
                <a16:creationId xmlns:a16="http://schemas.microsoft.com/office/drawing/2014/main" id="{39FA7809-E9EC-7D46-B66D-801C9B0298C1}"/>
              </a:ext>
            </a:extLst>
          </p:cNvPr>
          <p:cNvCxnSpPr/>
          <p:nvPr/>
        </p:nvCxnSpPr>
        <p:spPr>
          <a:xfrm flipV="1">
            <a:off x="3366292" y="2457976"/>
            <a:ext cx="682718" cy="395605"/>
          </a:xfrm>
          <a:prstGeom prst="straightConnector1">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E5E8F422-6E8A-2546-B0C9-3C60DEC7EAEC}"/>
              </a:ext>
            </a:extLst>
          </p:cNvPr>
          <p:cNvCxnSpPr>
            <a:cxnSpLocks/>
            <a:stCxn id="1746" idx="2"/>
          </p:cNvCxnSpPr>
          <p:nvPr/>
        </p:nvCxnSpPr>
        <p:spPr>
          <a:xfrm flipH="1" flipV="1">
            <a:off x="5110702" y="2469781"/>
            <a:ext cx="732464" cy="417539"/>
          </a:xfrm>
          <a:prstGeom prst="straightConnector1">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3DBAEF3-E5D9-2042-B0EE-2C8B0F2407BA}"/>
              </a:ext>
            </a:extLst>
          </p:cNvPr>
          <p:cNvSpPr txBox="1"/>
          <p:nvPr/>
        </p:nvSpPr>
        <p:spPr>
          <a:xfrm>
            <a:off x="3370112" y="2602733"/>
            <a:ext cx="1300356" cy="646331"/>
          </a:xfrm>
          <a:prstGeom prst="rect">
            <a:avLst/>
          </a:prstGeom>
          <a:noFill/>
        </p:spPr>
        <p:txBody>
          <a:bodyPr wrap="none" rtlCol="0">
            <a:spAutoFit/>
          </a:bodyPr>
          <a:lstStyle/>
          <a:p>
            <a:r>
              <a:rPr kumimoji="1" lang="en-US" altLang="ko-US" sz="1800" dirty="0"/>
              <a:t>Generalize</a:t>
            </a:r>
          </a:p>
          <a:p>
            <a:r>
              <a:rPr kumimoji="1" lang="en-US" altLang="ko-US" sz="1800" dirty="0"/>
              <a:t>Normalize</a:t>
            </a:r>
            <a:endParaRPr kumimoji="1" lang="ko-US" altLang="en-US" sz="1800" dirty="0"/>
          </a:p>
        </p:txBody>
      </p:sp>
      <p:sp>
        <p:nvSpPr>
          <p:cNvPr id="23" name="TextBox 22">
            <a:extLst>
              <a:ext uri="{FF2B5EF4-FFF2-40B4-BE49-F238E27FC236}">
                <a16:creationId xmlns:a16="http://schemas.microsoft.com/office/drawing/2014/main" id="{8C654DFE-F37A-014D-A502-B6BF40600830}"/>
              </a:ext>
            </a:extLst>
          </p:cNvPr>
          <p:cNvSpPr txBox="1"/>
          <p:nvPr/>
        </p:nvSpPr>
        <p:spPr>
          <a:xfrm>
            <a:off x="4782578" y="2595350"/>
            <a:ext cx="1300356" cy="646331"/>
          </a:xfrm>
          <a:prstGeom prst="rect">
            <a:avLst/>
          </a:prstGeom>
          <a:noFill/>
        </p:spPr>
        <p:txBody>
          <a:bodyPr wrap="none" rtlCol="0">
            <a:spAutoFit/>
          </a:bodyPr>
          <a:lstStyle/>
          <a:p>
            <a:r>
              <a:rPr kumimoji="1" lang="en-US" altLang="ko-US" sz="1800" dirty="0"/>
              <a:t>Generalize</a:t>
            </a:r>
          </a:p>
          <a:p>
            <a:r>
              <a:rPr kumimoji="1" lang="en-US" altLang="ko-US" sz="1800" dirty="0"/>
              <a:t>Normalize</a:t>
            </a:r>
            <a:endParaRPr kumimoji="1" lang="ko-US" altLang="en-US" sz="1800" dirty="0"/>
          </a:p>
        </p:txBody>
      </p:sp>
    </p:spTree>
    <p:extLst>
      <p:ext uri="{BB962C8B-B14F-4D97-AF65-F5344CB8AC3E}">
        <p14:creationId xmlns:p14="http://schemas.microsoft.com/office/powerpoint/2010/main" val="215606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58"/>
          <p:cNvSpPr/>
          <p:nvPr/>
        </p:nvSpPr>
        <p:spPr>
          <a:xfrm>
            <a:off x="4091549" y="2528546"/>
            <a:ext cx="1099458" cy="950506"/>
          </a:xfrm>
          <a:prstGeom prst="rect">
            <a:avLst/>
          </a:prstGeom>
          <a:solidFill>
            <a:schemeClr val="accent6"/>
          </a:solidFill>
          <a:ln>
            <a:noFill/>
          </a:ln>
        </p:spPr>
        <p:txBody>
          <a:bodyPr spcFirstLastPara="1" wrap="square" lIns="91425" tIns="45700" rIns="91425" bIns="45700" anchor="ctr" anchorCtr="0">
            <a:noAutofit/>
          </a:bodyPr>
          <a:lstStyle/>
          <a:p>
            <a:pPr algn="ctr">
              <a:buClr>
                <a:schemeClr val="lt1"/>
              </a:buClr>
              <a:buSzPts val="1200"/>
            </a:pPr>
            <a:r>
              <a:rPr lang="en-US" sz="1200" dirty="0">
                <a:solidFill>
                  <a:schemeClr val="lt1"/>
                </a:solidFill>
                <a:latin typeface="Malgun Gothic"/>
                <a:ea typeface="Malgun Gothic"/>
                <a:cs typeface="Malgun Gothic"/>
                <a:sym typeface="Malgun Gothic"/>
              </a:rPr>
              <a:t>Anti-corruption layer</a:t>
            </a:r>
            <a:endParaRPr sz="1200" dirty="0">
              <a:solidFill>
                <a:schemeClr val="lt1"/>
              </a:solidFill>
              <a:latin typeface="Malgun Gothic"/>
              <a:ea typeface="Malgun Gothic"/>
              <a:cs typeface="Malgun Gothic"/>
              <a:sym typeface="Malgun Gothic"/>
            </a:endParaRPr>
          </a:p>
        </p:txBody>
      </p:sp>
      <p:sp>
        <p:nvSpPr>
          <p:cNvPr id="1755" name="Google Shape;1755;p58"/>
          <p:cNvSpPr txBox="1">
            <a:spLocks noGrp="1"/>
          </p:cNvSpPr>
          <p:nvPr>
            <p:ph type="title"/>
          </p:nvPr>
        </p:nvSpPr>
        <p:spPr>
          <a:xfrm>
            <a:off x="680356" y="407694"/>
            <a:ext cx="7834994" cy="547476"/>
          </a:xfrm>
          <a:prstGeom prst="rect">
            <a:avLst/>
          </a:prstGeom>
          <a:noFill/>
          <a:ln>
            <a:noFill/>
          </a:ln>
        </p:spPr>
        <p:txBody>
          <a:bodyPr spcFirstLastPara="1" vert="horz" wrap="square" lIns="91425" tIns="45700" rIns="91425" bIns="45700" rtlCol="0" anchor="ctr" anchorCtr="0">
            <a:noAutofit/>
          </a:bodyPr>
          <a:lstStyle/>
          <a:p>
            <a:r>
              <a:rPr lang="en-US" dirty="0"/>
              <a:t>In MSA :  Multiple Models</a:t>
            </a:r>
            <a:endParaRPr dirty="0"/>
          </a:p>
        </p:txBody>
      </p:sp>
      <p:sp>
        <p:nvSpPr>
          <p:cNvPr id="1756" name="Google Shape;1756;p58"/>
          <p:cNvSpPr txBox="1"/>
          <p:nvPr/>
        </p:nvSpPr>
        <p:spPr>
          <a:xfrm rot="900000">
            <a:off x="4364423" y="974784"/>
            <a:ext cx="1471878" cy="307736"/>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b="1">
                <a:latin typeface="Calibri"/>
                <a:ea typeface="Calibri"/>
                <a:cs typeface="Calibri"/>
                <a:sym typeface="Calibri"/>
              </a:rPr>
              <a:t>Context Mapping</a:t>
            </a:r>
            <a:endParaRPr b="1">
              <a:latin typeface="Calibri"/>
              <a:ea typeface="Calibri"/>
              <a:cs typeface="Calibri"/>
              <a:sym typeface="Calibri"/>
            </a:endParaRPr>
          </a:p>
        </p:txBody>
      </p:sp>
      <p:cxnSp>
        <p:nvCxnSpPr>
          <p:cNvPr id="1757" name="Google Shape;1757;p58"/>
          <p:cNvCxnSpPr/>
          <p:nvPr/>
        </p:nvCxnSpPr>
        <p:spPr>
          <a:xfrm rot="5400000">
            <a:off x="4172749" y="1627028"/>
            <a:ext cx="1172100" cy="490500"/>
          </a:xfrm>
          <a:prstGeom prst="curvedConnector3">
            <a:avLst>
              <a:gd name="adj1" fmla="val 50006"/>
            </a:avLst>
          </a:prstGeom>
          <a:noFill/>
          <a:ln w="9525" cap="flat" cmpd="sng">
            <a:solidFill>
              <a:schemeClr val="accent3"/>
            </a:solidFill>
            <a:prstDash val="solid"/>
            <a:miter lim="800000"/>
            <a:headEnd type="none" w="sm" len="sm"/>
            <a:tailEnd type="triangle" w="med" len="med"/>
          </a:ln>
        </p:spPr>
      </p:cxnSp>
      <p:sp>
        <p:nvSpPr>
          <p:cNvPr id="1758" name="Google Shape;1758;p58"/>
          <p:cNvSpPr/>
          <p:nvPr/>
        </p:nvSpPr>
        <p:spPr>
          <a:xfrm>
            <a:off x="818459" y="1695043"/>
            <a:ext cx="3273091" cy="2664296"/>
          </a:xfrm>
          <a:prstGeom prst="roundRect">
            <a:avLst>
              <a:gd name="adj" fmla="val 0"/>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lvl="1" algn="ctr">
              <a:buClr>
                <a:schemeClr val="accent1"/>
              </a:buClr>
              <a:buSzPts val="1400"/>
            </a:pPr>
            <a:r>
              <a:rPr lang="en-US" dirty="0">
                <a:solidFill>
                  <a:schemeClr val="accent1"/>
                </a:solidFill>
                <a:latin typeface="Malgun Gothic"/>
                <a:ea typeface="Malgun Gothic"/>
                <a:cs typeface="Malgun Gothic"/>
                <a:sym typeface="Malgun Gothic"/>
              </a:rPr>
              <a:t>Order</a:t>
            </a:r>
            <a:br>
              <a:rPr lang="en-US" dirty="0">
                <a:solidFill>
                  <a:schemeClr val="accent1"/>
                </a:solidFill>
                <a:latin typeface="Malgun Gothic"/>
                <a:ea typeface="Malgun Gothic"/>
                <a:cs typeface="Malgun Gothic"/>
                <a:sym typeface="Malgun Gothic"/>
              </a:rPr>
            </a:br>
            <a:r>
              <a:rPr lang="en-US" dirty="0">
                <a:solidFill>
                  <a:schemeClr val="accent1"/>
                </a:solidFill>
                <a:latin typeface="Malgun Gothic"/>
                <a:ea typeface="Malgun Gothic"/>
                <a:cs typeface="Malgun Gothic"/>
                <a:sym typeface="Malgun Gothic"/>
              </a:rPr>
              <a:t>(core domain)</a:t>
            </a:r>
            <a:endParaRPr dirty="0">
              <a:solidFill>
                <a:schemeClr val="accent1"/>
              </a:solidFill>
              <a:latin typeface="Malgun Gothic"/>
              <a:ea typeface="Malgun Gothic"/>
              <a:cs typeface="Malgun Gothic"/>
              <a:sym typeface="Malgun Gothic"/>
            </a:endParaRPr>
          </a:p>
        </p:txBody>
      </p:sp>
      <p:sp>
        <p:nvSpPr>
          <p:cNvPr id="1759" name="Google Shape;1759;p58"/>
          <p:cNvSpPr/>
          <p:nvPr/>
        </p:nvSpPr>
        <p:spPr>
          <a:xfrm>
            <a:off x="5191008" y="1695043"/>
            <a:ext cx="3273091" cy="2664296"/>
          </a:xfrm>
          <a:prstGeom prst="roundRect">
            <a:avLst>
              <a:gd name="adj" fmla="val 0"/>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lvl="1" algn="ctr">
              <a:buClr>
                <a:schemeClr val="accent1"/>
              </a:buClr>
              <a:buSzPts val="1400"/>
            </a:pPr>
            <a:r>
              <a:rPr lang="en-US" dirty="0">
                <a:solidFill>
                  <a:schemeClr val="accent1"/>
                </a:solidFill>
                <a:latin typeface="Malgun Gothic"/>
                <a:ea typeface="Malgun Gothic"/>
                <a:cs typeface="Malgun Gothic"/>
                <a:sym typeface="Malgun Gothic"/>
              </a:rPr>
              <a:t>Delivery</a:t>
            </a:r>
            <a:endParaRPr dirty="0"/>
          </a:p>
          <a:p>
            <a:pPr lvl="1" algn="ctr">
              <a:buClr>
                <a:schemeClr val="accent1"/>
              </a:buClr>
              <a:buSzPts val="1400"/>
            </a:pPr>
            <a:r>
              <a:rPr lang="en-US" dirty="0">
                <a:solidFill>
                  <a:schemeClr val="accent1"/>
                </a:solidFill>
                <a:latin typeface="Malgun Gothic"/>
                <a:ea typeface="Malgun Gothic"/>
                <a:cs typeface="Malgun Gothic"/>
                <a:sym typeface="Malgun Gothic"/>
              </a:rPr>
              <a:t>(supporting sub domain)</a:t>
            </a:r>
            <a:endParaRPr dirty="0">
              <a:solidFill>
                <a:schemeClr val="accent1"/>
              </a:solidFill>
              <a:latin typeface="Malgun Gothic"/>
              <a:ea typeface="Malgun Gothic"/>
              <a:cs typeface="Malgun Gothic"/>
              <a:sym typeface="Malgun Gothic"/>
            </a:endParaRPr>
          </a:p>
        </p:txBody>
      </p:sp>
      <p:grpSp>
        <p:nvGrpSpPr>
          <p:cNvPr id="1760" name="Google Shape;1760;p58"/>
          <p:cNvGrpSpPr/>
          <p:nvPr/>
        </p:nvGrpSpPr>
        <p:grpSpPr>
          <a:xfrm>
            <a:off x="1100962" y="2454592"/>
            <a:ext cx="2697975" cy="1682916"/>
            <a:chOff x="1417914" y="2246009"/>
            <a:chExt cx="2697975" cy="2053933"/>
          </a:xfrm>
        </p:grpSpPr>
        <p:sp>
          <p:nvSpPr>
            <p:cNvPr id="1761" name="Google Shape;1761;p58"/>
            <p:cNvSpPr/>
            <p:nvPr/>
          </p:nvSpPr>
          <p:spPr>
            <a:xfrm>
              <a:off x="2192524" y="2246009"/>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Order</a:t>
              </a:r>
            </a:p>
            <a:p>
              <a:pPr marL="214313" indent="-214313">
                <a:buClr>
                  <a:schemeClr val="lt1"/>
                </a:buClr>
                <a:buSzPts val="1200"/>
                <a:buFont typeface="Arial" panose="020B0604020202020204" pitchFamily="34" charset="0"/>
                <a:buChar char="•"/>
              </a:pPr>
              <a:r>
                <a:rPr lang="en-US" altLang="ko-US" sz="825" b="1" dirty="0">
                  <a:solidFill>
                    <a:schemeClr val="lt1"/>
                  </a:solidFill>
                  <a:latin typeface="Malgun Gothic"/>
                  <a:ea typeface="Malgun Gothic"/>
                  <a:cs typeface="Malgun Gothic"/>
                  <a:sym typeface="Malgun Gothic"/>
                </a:rPr>
                <a:t>productid</a:t>
              </a:r>
            </a:p>
            <a:p>
              <a:pPr marL="214313" indent="-214313">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qty</a:t>
              </a:r>
              <a:endParaRPr sz="825" b="1" dirty="0">
                <a:solidFill>
                  <a:schemeClr val="lt1"/>
                </a:solidFill>
                <a:latin typeface="Malgun Gothic"/>
                <a:ea typeface="Malgun Gothic"/>
                <a:cs typeface="Malgun Gothic"/>
                <a:sym typeface="Malgun Gothic"/>
              </a:endParaRPr>
            </a:p>
          </p:txBody>
        </p:sp>
        <p:sp>
          <p:nvSpPr>
            <p:cNvPr id="1762" name="Google Shape;1762;p58"/>
            <p:cNvSpPr/>
            <p:nvPr/>
          </p:nvSpPr>
          <p:spPr>
            <a:xfrm>
              <a:off x="2984612" y="3182113"/>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a:solidFill>
                    <a:schemeClr val="lt1"/>
                  </a:solidFill>
                  <a:latin typeface="Malgun Gothic"/>
                  <a:ea typeface="Malgun Gothic"/>
                  <a:cs typeface="Malgun Gothic"/>
                  <a:sym typeface="Malgun Gothic"/>
                </a:rPr>
                <a:t>Customer</a:t>
              </a:r>
              <a:endParaRPr sz="1050" b="1">
                <a:solidFill>
                  <a:schemeClr val="lt1"/>
                </a:solidFill>
                <a:latin typeface="Malgun Gothic"/>
                <a:ea typeface="Malgun Gothic"/>
                <a:cs typeface="Malgun Gothic"/>
                <a:sym typeface="Malgun Gothic"/>
              </a:endParaRPr>
            </a:p>
          </p:txBody>
        </p:sp>
        <p:sp>
          <p:nvSpPr>
            <p:cNvPr id="1763" name="Google Shape;1763;p58"/>
            <p:cNvSpPr/>
            <p:nvPr/>
          </p:nvSpPr>
          <p:spPr>
            <a:xfrm>
              <a:off x="1417914" y="3182113"/>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Pay</a:t>
              </a:r>
              <a:endParaRPr sz="1200" b="1" dirty="0">
                <a:solidFill>
                  <a:schemeClr val="lt1"/>
                </a:solidFill>
                <a:latin typeface="Malgun Gothic"/>
                <a:ea typeface="Malgun Gothic"/>
                <a:cs typeface="Malgun Gothic"/>
                <a:sym typeface="Malgun Gothic"/>
              </a:endParaRPr>
            </a:p>
          </p:txBody>
        </p:sp>
      </p:grpSp>
      <p:grpSp>
        <p:nvGrpSpPr>
          <p:cNvPr id="1764" name="Google Shape;1764;p58"/>
          <p:cNvGrpSpPr/>
          <p:nvPr/>
        </p:nvGrpSpPr>
        <p:grpSpPr>
          <a:xfrm>
            <a:off x="5521455" y="2454592"/>
            <a:ext cx="2650030" cy="1705140"/>
            <a:chOff x="5160916" y="3141428"/>
            <a:chExt cx="2650030" cy="2081056"/>
          </a:xfrm>
        </p:grpSpPr>
        <p:sp>
          <p:nvSpPr>
            <p:cNvPr id="1765" name="Google Shape;1765;p58"/>
            <p:cNvSpPr/>
            <p:nvPr/>
          </p:nvSpPr>
          <p:spPr>
            <a:xfrm>
              <a:off x="5917030" y="3141428"/>
              <a:ext cx="1157267" cy="1117829"/>
            </a:xfrm>
            <a:prstGeom prst="ellipse">
              <a:avLst/>
            </a:prstGeom>
            <a:solidFill>
              <a:schemeClr val="accent3"/>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Delivery</a:t>
              </a:r>
            </a:p>
            <a:p>
              <a:pPr marL="214313" indent="-214313">
                <a:buClr>
                  <a:schemeClr val="lt1"/>
                </a:buClr>
                <a:buSzPts val="1200"/>
                <a:buFont typeface="Arial" panose="020B0604020202020204" pitchFamily="34" charset="0"/>
                <a:buChar char="•"/>
              </a:pPr>
              <a:r>
                <a:rPr lang="en-US" altLang="ko-US" sz="825" b="1" dirty="0" err="1">
                  <a:solidFill>
                    <a:schemeClr val="lt1"/>
                  </a:solidFill>
                  <a:latin typeface="Malgun Gothic"/>
                  <a:ea typeface="Malgun Gothic"/>
                  <a:cs typeface="Malgun Gothic"/>
                  <a:sym typeface="Malgun Gothic"/>
                </a:rPr>
                <a:t>orderId</a:t>
              </a:r>
              <a:endParaRPr lang="en-US" altLang="ko-US" sz="825" b="1" dirty="0">
                <a:solidFill>
                  <a:schemeClr val="lt1"/>
                </a:solidFill>
                <a:latin typeface="Malgun Gothic"/>
                <a:ea typeface="Malgun Gothic"/>
                <a:cs typeface="Malgun Gothic"/>
                <a:sym typeface="Malgun Gothic"/>
              </a:endParaRPr>
            </a:p>
            <a:p>
              <a:pPr marL="214313" indent="-214313">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address</a:t>
              </a:r>
            </a:p>
            <a:p>
              <a:pPr marL="214313" indent="-214313">
                <a:buClr>
                  <a:schemeClr val="lt1"/>
                </a:buClr>
                <a:buSzPts val="1200"/>
                <a:buFont typeface="Arial" panose="020B0604020202020204" pitchFamily="34" charset="0"/>
                <a:buChar char="•"/>
              </a:pPr>
              <a:r>
                <a:rPr lang="en-US" sz="825" b="1" dirty="0">
                  <a:solidFill>
                    <a:schemeClr val="lt1"/>
                  </a:solidFill>
                  <a:latin typeface="Malgun Gothic"/>
                  <a:ea typeface="Malgun Gothic"/>
                  <a:cs typeface="Malgun Gothic"/>
                  <a:sym typeface="Malgun Gothic"/>
                </a:rPr>
                <a:t>cautions</a:t>
              </a:r>
              <a:endParaRPr sz="825" b="1" dirty="0">
                <a:solidFill>
                  <a:schemeClr val="lt1"/>
                </a:solidFill>
                <a:latin typeface="Malgun Gothic"/>
                <a:ea typeface="Malgun Gothic"/>
                <a:cs typeface="Malgun Gothic"/>
                <a:sym typeface="Malgun Gothic"/>
              </a:endParaRPr>
            </a:p>
          </p:txBody>
        </p:sp>
        <p:sp>
          <p:nvSpPr>
            <p:cNvPr id="1766" name="Google Shape;1766;p58"/>
            <p:cNvSpPr/>
            <p:nvPr/>
          </p:nvSpPr>
          <p:spPr>
            <a:xfrm>
              <a:off x="6679669" y="4104655"/>
              <a:ext cx="1131277" cy="1117829"/>
            </a:xfrm>
            <a:prstGeom prst="ellipse">
              <a:avLst/>
            </a:prstGeom>
            <a:solidFill>
              <a:schemeClr val="dk2"/>
            </a:solidFill>
            <a:ln>
              <a:noFill/>
            </a:ln>
          </p:spPr>
          <p:txBody>
            <a:bodyPr spcFirstLastPara="1" wrap="square" lIns="0" tIns="45700" rIns="0" bIns="45700" anchor="ctr" anchorCtr="1">
              <a:noAutofit/>
            </a:bodyPr>
            <a:lstStyle/>
            <a:p>
              <a:pPr algn="ctr">
                <a:buClr>
                  <a:schemeClr val="lt1"/>
                </a:buClr>
                <a:buSzPts val="1100"/>
              </a:pPr>
              <a:r>
                <a:rPr lang="en-US" sz="1100" b="1">
                  <a:solidFill>
                    <a:schemeClr val="lt1"/>
                  </a:solidFill>
                  <a:latin typeface="Malgun Gothic"/>
                  <a:ea typeface="Malgun Gothic"/>
                  <a:cs typeface="Malgun Gothic"/>
                  <a:sym typeface="Malgun Gothic"/>
                </a:rPr>
                <a:t>Customer</a:t>
              </a:r>
              <a:endParaRPr sz="1050" b="1">
                <a:solidFill>
                  <a:schemeClr val="lt1"/>
                </a:solidFill>
                <a:latin typeface="Malgun Gothic"/>
                <a:ea typeface="Malgun Gothic"/>
                <a:cs typeface="Malgun Gothic"/>
                <a:sym typeface="Malgun Gothic"/>
              </a:endParaRPr>
            </a:p>
          </p:txBody>
        </p:sp>
        <p:sp>
          <p:nvSpPr>
            <p:cNvPr id="1767" name="Google Shape;1767;p58"/>
            <p:cNvSpPr/>
            <p:nvPr/>
          </p:nvSpPr>
          <p:spPr>
            <a:xfrm>
              <a:off x="5160916" y="4104655"/>
              <a:ext cx="1168305" cy="1117829"/>
            </a:xfrm>
            <a:prstGeom prst="ellipse">
              <a:avLst/>
            </a:prstGeom>
            <a:solidFill>
              <a:schemeClr val="accent1"/>
            </a:solidFill>
            <a:ln>
              <a:noFill/>
            </a:ln>
          </p:spPr>
          <p:txBody>
            <a:bodyPr spcFirstLastPara="1" wrap="square" lIns="0" tIns="45700" rIns="0" bIns="45700" anchor="ctr" anchorCtr="1">
              <a:noAutofit/>
            </a:bodyPr>
            <a:lstStyle/>
            <a:p>
              <a:pPr algn="ctr">
                <a:buClr>
                  <a:schemeClr val="lt1"/>
                </a:buClr>
                <a:buSzPts val="1200"/>
              </a:pPr>
              <a:r>
                <a:rPr lang="en-US" sz="1200" b="1" dirty="0">
                  <a:solidFill>
                    <a:schemeClr val="lt1"/>
                  </a:solidFill>
                  <a:latin typeface="Malgun Gothic"/>
                  <a:ea typeface="Malgun Gothic"/>
                  <a:cs typeface="Malgun Gothic"/>
                  <a:sym typeface="Malgun Gothic"/>
                </a:rPr>
                <a:t>Address</a:t>
              </a:r>
              <a:endParaRPr sz="1200" b="1" dirty="0">
                <a:solidFill>
                  <a:schemeClr val="lt1"/>
                </a:solidFill>
                <a:latin typeface="Malgun Gothic"/>
                <a:ea typeface="Malgun Gothic"/>
                <a:cs typeface="Malgun Gothic"/>
                <a:sym typeface="Malgun Gothic"/>
              </a:endParaRPr>
            </a:p>
          </p:txBody>
        </p:sp>
      </p:grpSp>
      <p:sp>
        <p:nvSpPr>
          <p:cNvPr id="16" name="TextBox 15">
            <a:extLst>
              <a:ext uri="{FF2B5EF4-FFF2-40B4-BE49-F238E27FC236}">
                <a16:creationId xmlns:a16="http://schemas.microsoft.com/office/drawing/2014/main" id="{F4BF8D5F-DC51-6D40-8B70-B02DB2936C9C}"/>
              </a:ext>
            </a:extLst>
          </p:cNvPr>
          <p:cNvSpPr txBox="1"/>
          <p:nvPr/>
        </p:nvSpPr>
        <p:spPr>
          <a:xfrm>
            <a:off x="750903" y="928034"/>
            <a:ext cx="2751761" cy="646331"/>
          </a:xfrm>
          <a:prstGeom prst="rect">
            <a:avLst/>
          </a:prstGeom>
          <a:noFill/>
        </p:spPr>
        <p:txBody>
          <a:bodyPr wrap="square" rtlCol="0">
            <a:spAutoFit/>
          </a:bodyPr>
          <a:lstStyle/>
          <a:p>
            <a:r>
              <a:rPr kumimoji="1" lang="en-US" altLang="ko-US" sz="1800" dirty="0"/>
              <a:t>Don’t Generalize across different sub domains!</a:t>
            </a:r>
            <a:endParaRPr kumimoji="1" lang="ko-US" altLang="en-US" sz="1800" dirty="0"/>
          </a:p>
        </p:txBody>
      </p:sp>
    </p:spTree>
    <p:extLst>
      <p:ext uri="{BB962C8B-B14F-4D97-AF65-F5344CB8AC3E}">
        <p14:creationId xmlns:p14="http://schemas.microsoft.com/office/powerpoint/2010/main" val="23669806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2F4999-A5C2-6E4F-BB1B-831FA4ABF97A}"/>
              </a:ext>
            </a:extLst>
          </p:cNvPr>
          <p:cNvSpPr>
            <a:spLocks noGrp="1"/>
          </p:cNvSpPr>
          <p:nvPr>
            <p:ph type="title"/>
          </p:nvPr>
        </p:nvSpPr>
        <p:spPr/>
        <p:txBody>
          <a:bodyPr>
            <a:normAutofit/>
          </a:bodyPr>
          <a:lstStyle/>
          <a:p>
            <a:r>
              <a:rPr kumimoji="1" lang="en-US" altLang="ko-Kore-KR" sz="3000" dirty="0"/>
              <a:t>Comparison of Total Communication Cost</a:t>
            </a:r>
            <a:endParaRPr kumimoji="1" lang="ko-Kore-KR" altLang="en-US" sz="3000" dirty="0"/>
          </a:p>
        </p:txBody>
      </p:sp>
      <p:sp>
        <p:nvSpPr>
          <p:cNvPr id="3" name="내용 개체 틀 2">
            <a:extLst>
              <a:ext uri="{FF2B5EF4-FFF2-40B4-BE49-F238E27FC236}">
                <a16:creationId xmlns:a16="http://schemas.microsoft.com/office/drawing/2014/main" id="{6F7F2295-4F9C-DC4E-8706-38289B4CCBB1}"/>
              </a:ext>
            </a:extLst>
          </p:cNvPr>
          <p:cNvSpPr>
            <a:spLocks noGrp="1"/>
          </p:cNvSpPr>
          <p:nvPr>
            <p:ph idx="1"/>
          </p:nvPr>
        </p:nvSpPr>
        <p:spPr>
          <a:xfrm>
            <a:off x="771525" y="1621427"/>
            <a:ext cx="3218584" cy="2977007"/>
          </a:xfrm>
        </p:spPr>
        <p:txBody>
          <a:bodyPr>
            <a:normAutofit/>
          </a:bodyPr>
          <a:lstStyle/>
          <a:p>
            <a:r>
              <a:rPr kumimoji="1" lang="en-US" altLang="ko-Kore-KR" sz="1500" dirty="0"/>
              <a:t>Generalization and Normalization of single language</a:t>
            </a:r>
            <a:endParaRPr kumimoji="1" lang="ko-Kore-KR" altLang="en-US" sz="1500" dirty="0"/>
          </a:p>
        </p:txBody>
      </p:sp>
      <p:sp>
        <p:nvSpPr>
          <p:cNvPr id="4" name="내용 개체 틀 2">
            <a:extLst>
              <a:ext uri="{FF2B5EF4-FFF2-40B4-BE49-F238E27FC236}">
                <a16:creationId xmlns:a16="http://schemas.microsoft.com/office/drawing/2014/main" id="{3C1F0034-FBDA-344F-8D70-3E274A4CCE35}"/>
              </a:ext>
            </a:extLst>
          </p:cNvPr>
          <p:cNvSpPr txBox="1">
            <a:spLocks/>
          </p:cNvSpPr>
          <p:nvPr/>
        </p:nvSpPr>
        <p:spPr>
          <a:xfrm>
            <a:off x="4995138" y="1144778"/>
            <a:ext cx="3218584" cy="2977007"/>
          </a:xfrm>
          <a:prstGeom prst="rect">
            <a:avLst/>
          </a:prstGeom>
        </p:spPr>
        <p:txBody>
          <a:bodyPr lIns="82296" tIns="82296" rIns="82296" bIns="68580"/>
          <a:lstStyle>
            <a:lvl1pPr marL="0" indent="0" algn="l" defTabSz="914400" rtl="0" eaLnBrk="1" latinLnBrk="0" hangingPunct="1">
              <a:lnSpc>
                <a:spcPct val="120000"/>
              </a:lnSpc>
              <a:spcBef>
                <a:spcPts val="1000"/>
              </a:spcBef>
              <a:buFontTx/>
              <a:buNone/>
              <a:defRPr sz="2000" kern="1200" spc="30">
                <a:solidFill>
                  <a:schemeClr val="tx2"/>
                </a:solidFill>
                <a:latin typeface="+mn-lt"/>
                <a:ea typeface="+mn-ea"/>
                <a:cs typeface="+mn-cs"/>
              </a:defRPr>
            </a:lvl1pPr>
            <a:lvl2pPr marL="274320" indent="-228600" algn="l" defTabSz="914400" rtl="0" eaLnBrk="1" latinLnBrk="0" hangingPunct="1">
              <a:lnSpc>
                <a:spcPct val="120000"/>
              </a:lnSpc>
              <a:spcBef>
                <a:spcPts val="500"/>
              </a:spcBef>
              <a:buSzPct val="85000"/>
              <a:buFont typeface="Arial" panose="020B0604020202020204" pitchFamily="34" charset="0"/>
              <a:buChar char="•"/>
              <a:defRPr sz="1800" kern="1200" spc="30">
                <a:solidFill>
                  <a:schemeClr val="tx2"/>
                </a:solidFill>
                <a:latin typeface="+mn-lt"/>
                <a:ea typeface="+mn-ea"/>
                <a:cs typeface="+mn-cs"/>
              </a:defRPr>
            </a:lvl2pPr>
            <a:lvl3pPr marL="274320" indent="0" algn="l" defTabSz="914400" rtl="0" eaLnBrk="1" latinLnBrk="0" hangingPunct="1">
              <a:lnSpc>
                <a:spcPct val="120000"/>
              </a:lnSpc>
              <a:spcBef>
                <a:spcPts val="500"/>
              </a:spcBef>
              <a:buFontTx/>
              <a:buNone/>
              <a:defRPr sz="1600" kern="1200" spc="30">
                <a:solidFill>
                  <a:schemeClr val="tx2"/>
                </a:solidFill>
                <a:latin typeface="+mn-lt"/>
                <a:ea typeface="+mn-ea"/>
                <a:cs typeface="+mn-cs"/>
              </a:defRPr>
            </a:lvl3pPr>
            <a:lvl4pPr marL="548640" indent="-228600" algn="l" defTabSz="914400" rtl="0" eaLnBrk="1" latinLnBrk="0" hangingPunct="1">
              <a:lnSpc>
                <a:spcPct val="120000"/>
              </a:lnSpc>
              <a:spcBef>
                <a:spcPts val="500"/>
              </a:spcBef>
              <a:buFont typeface="Arial" panose="020B0604020202020204" pitchFamily="34" charset="0"/>
              <a:buChar char="•"/>
              <a:defRPr sz="1400" kern="1200" spc="30">
                <a:solidFill>
                  <a:schemeClr val="tx2"/>
                </a:solidFill>
                <a:latin typeface="+mn-lt"/>
                <a:ea typeface="+mn-ea"/>
                <a:cs typeface="+mn-cs"/>
              </a:defRPr>
            </a:lvl4pPr>
            <a:lvl5pPr marL="548640" indent="0" algn="l" defTabSz="914400" rtl="0" eaLnBrk="1" latinLnBrk="0" hangingPunct="1">
              <a:lnSpc>
                <a:spcPct val="120000"/>
              </a:lnSpc>
              <a:spcBef>
                <a:spcPts val="500"/>
              </a:spcBef>
              <a:buFontTx/>
              <a:buNone/>
              <a:defRPr sz="1400" kern="1200" spc="3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buFont typeface="Arial" panose="020B0604020202020204" pitchFamily="34" charset="0"/>
              <a:buChar char="•"/>
            </a:pPr>
            <a:r>
              <a:rPr kumimoji="1" lang="en-US" altLang="ko-Kore-KR" sz="1500" dirty="0"/>
              <a:t>Translators between multiple language</a:t>
            </a:r>
          </a:p>
          <a:p>
            <a:pPr marL="257175" indent="-257175">
              <a:buFont typeface="Arial" panose="020B0604020202020204" pitchFamily="34" charset="0"/>
              <a:buChar char="•"/>
            </a:pPr>
            <a:r>
              <a:rPr kumimoji="1" lang="en-US" altLang="ko-Kore-KR" sz="1500" dirty="0"/>
              <a:t>Anti-corruption between Multiple languages</a:t>
            </a:r>
            <a:endParaRPr kumimoji="1" lang="ko-Kore-KR" altLang="en-US" sz="1500" dirty="0"/>
          </a:p>
        </p:txBody>
      </p:sp>
      <p:pic>
        <p:nvPicPr>
          <p:cNvPr id="2050" name="Picture 2" descr="동시통역사, 늘 새로움을 추구하는 매력적인 직종 - 데일리투머로우">
            <a:extLst>
              <a:ext uri="{FF2B5EF4-FFF2-40B4-BE49-F238E27FC236}">
                <a16:creationId xmlns:a16="http://schemas.microsoft.com/office/drawing/2014/main" id="{F1BA3C01-F247-7E4C-975D-F65A5F985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60" y="2421997"/>
            <a:ext cx="2763658" cy="2310245"/>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BE6C653F-DE7F-084A-9C71-A306B4236A8D}"/>
              </a:ext>
            </a:extLst>
          </p:cNvPr>
          <p:cNvPicPr>
            <a:picLocks noChangeAspect="1"/>
          </p:cNvPicPr>
          <p:nvPr/>
        </p:nvPicPr>
        <p:blipFill>
          <a:blip r:embed="rId3"/>
          <a:stretch>
            <a:fillRect/>
          </a:stretch>
        </p:blipFill>
        <p:spPr>
          <a:xfrm>
            <a:off x="1088060" y="2352675"/>
            <a:ext cx="2915581" cy="2215841"/>
          </a:xfrm>
          <a:prstGeom prst="rect">
            <a:avLst/>
          </a:prstGeom>
        </p:spPr>
      </p:pic>
    </p:spTree>
    <p:extLst>
      <p:ext uri="{BB962C8B-B14F-4D97-AF65-F5344CB8AC3E}">
        <p14:creationId xmlns:p14="http://schemas.microsoft.com/office/powerpoint/2010/main" val="37610261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59"/>
          <p:cNvSpPr/>
          <p:nvPr/>
        </p:nvSpPr>
        <p:spPr>
          <a:xfrm>
            <a:off x="818458" y="1695042"/>
            <a:ext cx="3273091" cy="2664296"/>
          </a:xfrm>
          <a:prstGeom prst="roundRect">
            <a:avLst>
              <a:gd name="adj" fmla="val 0"/>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marL="0" marR="0" lvl="1" indent="0" algn="ctr" rtl="0">
              <a:lnSpc>
                <a:spcPct val="100000"/>
              </a:lnSpc>
              <a:spcBef>
                <a:spcPts val="0"/>
              </a:spcBef>
              <a:spcAft>
                <a:spcPts val="0"/>
              </a:spcAft>
              <a:buClr>
                <a:schemeClr val="accent1"/>
              </a:buClr>
              <a:buSzPts val="1400"/>
              <a:buFont typeface="Malgun Gothic"/>
              <a:buNone/>
            </a:pPr>
            <a:r>
              <a:rPr lang="en-US" sz="1400" b="0" i="0" u="none" strike="noStrike" cap="none">
                <a:solidFill>
                  <a:schemeClr val="accent1"/>
                </a:solidFill>
                <a:latin typeface="Malgun Gothic"/>
                <a:ea typeface="Malgun Gothic"/>
                <a:cs typeface="Malgun Gothic"/>
                <a:sym typeface="Malgun Gothic"/>
              </a:rPr>
              <a:t>Front</a:t>
            </a:r>
            <a:br>
              <a:rPr lang="en-US" sz="1400" b="0" i="0" u="none" strike="noStrike" cap="none">
                <a:solidFill>
                  <a:schemeClr val="accent1"/>
                </a:solidFill>
                <a:latin typeface="Malgun Gothic"/>
                <a:ea typeface="Malgun Gothic"/>
                <a:cs typeface="Malgun Gothic"/>
                <a:sym typeface="Malgun Gothic"/>
              </a:rPr>
            </a:br>
            <a:r>
              <a:rPr lang="en-US" sz="1400" b="0" i="0" u="none" strike="noStrike" cap="none">
                <a:solidFill>
                  <a:schemeClr val="accent1"/>
                </a:solidFill>
                <a:latin typeface="Malgun Gothic"/>
                <a:ea typeface="Malgun Gothic"/>
                <a:cs typeface="Malgun Gothic"/>
                <a:sym typeface="Malgun Gothic"/>
              </a:rPr>
              <a:t>(core)</a:t>
            </a:r>
            <a:endParaRPr sz="1400" b="0" i="0" u="none" strike="noStrike" cap="none">
              <a:solidFill>
                <a:schemeClr val="accent1"/>
              </a:solidFill>
              <a:latin typeface="Malgun Gothic"/>
              <a:ea typeface="Malgun Gothic"/>
              <a:cs typeface="Malgun Gothic"/>
              <a:sym typeface="Malgun Gothic"/>
            </a:endParaRPr>
          </a:p>
        </p:txBody>
      </p:sp>
      <p:sp>
        <p:nvSpPr>
          <p:cNvPr id="1773" name="Google Shape;1773;p59"/>
          <p:cNvSpPr/>
          <p:nvPr/>
        </p:nvSpPr>
        <p:spPr>
          <a:xfrm>
            <a:off x="5191007" y="1695042"/>
            <a:ext cx="3273091" cy="2664296"/>
          </a:xfrm>
          <a:prstGeom prst="roundRect">
            <a:avLst>
              <a:gd name="adj" fmla="val 0"/>
            </a:avLst>
          </a:prstGeom>
          <a:solidFill>
            <a:srgbClr val="F2F2F2"/>
          </a:solidFill>
          <a:ln w="19050" cap="flat" cmpd="sng">
            <a:solidFill>
              <a:srgbClr val="A5A5A5"/>
            </a:solidFill>
            <a:prstDash val="solid"/>
            <a:miter lim="800000"/>
            <a:headEnd type="none" w="sm" len="sm"/>
            <a:tailEnd type="none" w="sm" len="sm"/>
          </a:ln>
        </p:spPr>
        <p:txBody>
          <a:bodyPr spcFirstLastPara="1" wrap="square" lIns="216000" tIns="72000" rIns="144000" bIns="72000" anchor="t" anchorCtr="0">
            <a:noAutofit/>
          </a:bodyPr>
          <a:lstStyle/>
          <a:p>
            <a:pPr marL="0" marR="0" lvl="1" indent="0" algn="ctr" rtl="0">
              <a:lnSpc>
                <a:spcPct val="100000"/>
              </a:lnSpc>
              <a:spcBef>
                <a:spcPts val="0"/>
              </a:spcBef>
              <a:spcAft>
                <a:spcPts val="0"/>
              </a:spcAft>
              <a:buClr>
                <a:schemeClr val="accent1"/>
              </a:buClr>
              <a:buSzPts val="1400"/>
              <a:buFont typeface="Malgun Gothic"/>
              <a:buNone/>
            </a:pPr>
            <a:r>
              <a:rPr lang="en-US" sz="1400" b="0" i="0" u="none" strike="noStrike" cap="none">
                <a:solidFill>
                  <a:schemeClr val="accent1"/>
                </a:solidFill>
                <a:latin typeface="Malgun Gothic"/>
                <a:ea typeface="Malgun Gothic"/>
                <a:cs typeface="Malgun Gothic"/>
                <a:sym typeface="Malgun Gothic"/>
              </a:rPr>
              <a:t>Store</a:t>
            </a:r>
            <a:endParaRPr sz="1400" b="0" i="0" u="none" strike="noStrike" cap="none">
              <a:solidFill>
                <a:srgbClr val="000000"/>
              </a:solidFill>
              <a:latin typeface="Arial"/>
              <a:ea typeface="Arial"/>
              <a:cs typeface="Arial"/>
              <a:sym typeface="Arial"/>
            </a:endParaRPr>
          </a:p>
          <a:p>
            <a:pPr marL="0" marR="0" lvl="1" indent="0" algn="ctr" rtl="0">
              <a:lnSpc>
                <a:spcPct val="100000"/>
              </a:lnSpc>
              <a:spcBef>
                <a:spcPts val="0"/>
              </a:spcBef>
              <a:spcAft>
                <a:spcPts val="0"/>
              </a:spcAft>
              <a:buClr>
                <a:schemeClr val="accent1"/>
              </a:buClr>
              <a:buSzPts val="1400"/>
              <a:buFont typeface="Malgun Gothic"/>
              <a:buNone/>
            </a:pPr>
            <a:r>
              <a:rPr lang="en-US" sz="1400" b="0" i="0" u="none" strike="noStrike" cap="none">
                <a:solidFill>
                  <a:schemeClr val="accent1"/>
                </a:solidFill>
                <a:latin typeface="Malgun Gothic"/>
                <a:ea typeface="Malgun Gothic"/>
                <a:cs typeface="Malgun Gothic"/>
                <a:sym typeface="Malgun Gothic"/>
              </a:rPr>
              <a:t>(supporting)</a:t>
            </a:r>
            <a:endParaRPr sz="1400" b="0" i="0" u="none" strike="noStrike" cap="none">
              <a:solidFill>
                <a:schemeClr val="accent1"/>
              </a:solidFill>
              <a:latin typeface="Malgun Gothic"/>
              <a:ea typeface="Malgun Gothic"/>
              <a:cs typeface="Malgun Gothic"/>
              <a:sym typeface="Malgun Gothic"/>
            </a:endParaRPr>
          </a:p>
        </p:txBody>
      </p:sp>
      <p:grpSp>
        <p:nvGrpSpPr>
          <p:cNvPr id="1774" name="Google Shape;1774;p59"/>
          <p:cNvGrpSpPr/>
          <p:nvPr/>
        </p:nvGrpSpPr>
        <p:grpSpPr>
          <a:xfrm>
            <a:off x="1100961" y="2454592"/>
            <a:ext cx="2697975" cy="1682916"/>
            <a:chOff x="1417914" y="2246009"/>
            <a:chExt cx="2697975" cy="2053933"/>
          </a:xfrm>
        </p:grpSpPr>
        <p:sp>
          <p:nvSpPr>
            <p:cNvPr id="1775" name="Google Shape;1775;p59"/>
            <p:cNvSpPr/>
            <p:nvPr/>
          </p:nvSpPr>
          <p:spPr>
            <a:xfrm>
              <a:off x="2192524" y="2246009"/>
              <a:ext cx="1157267" cy="1117829"/>
            </a:xfrm>
            <a:prstGeom prst="ellipse">
              <a:avLst/>
            </a:prstGeom>
            <a:solidFill>
              <a:schemeClr val="accent3"/>
            </a:solidFill>
            <a:ln>
              <a:noFill/>
            </a:ln>
          </p:spPr>
          <p:txBody>
            <a:bodyPr spcFirstLastPara="1" wrap="square" lIns="0" tIns="45700" rIns="0" bIns="45700" anchor="ctr" anchorCtr="1">
              <a:noAutofit/>
            </a:bodyPr>
            <a:lstStyle/>
            <a:p>
              <a:pPr marL="0" marR="0" lvl="0" indent="0" algn="ctr" rtl="0">
                <a:lnSpc>
                  <a:spcPct val="100000"/>
                </a:lnSpc>
                <a:spcBef>
                  <a:spcPts val="0"/>
                </a:spcBef>
                <a:spcAft>
                  <a:spcPts val="0"/>
                </a:spcAft>
                <a:buClr>
                  <a:schemeClr val="lt1"/>
                </a:buClr>
                <a:buSzPts val="1200"/>
                <a:buFont typeface="Malgun Gothic"/>
                <a:buNone/>
              </a:pPr>
              <a:r>
                <a:rPr lang="en-US" sz="1200" b="1" i="0" u="none" strike="noStrike" cap="none">
                  <a:solidFill>
                    <a:schemeClr val="lt1"/>
                  </a:solidFill>
                  <a:latin typeface="Malgun Gothic"/>
                  <a:ea typeface="Malgun Gothic"/>
                  <a:cs typeface="Malgun Gothic"/>
                  <a:sym typeface="Malgun Gothic"/>
                </a:rPr>
                <a:t>Order</a:t>
              </a:r>
              <a:endParaRPr sz="1200" b="1" i="0" u="none" strike="noStrike" cap="none">
                <a:solidFill>
                  <a:schemeClr val="lt1"/>
                </a:solidFill>
                <a:latin typeface="Malgun Gothic"/>
                <a:ea typeface="Malgun Gothic"/>
                <a:cs typeface="Malgun Gothic"/>
                <a:sym typeface="Malgun Gothic"/>
              </a:endParaRPr>
            </a:p>
          </p:txBody>
        </p:sp>
        <p:sp>
          <p:nvSpPr>
            <p:cNvPr id="1776" name="Google Shape;1776;p59"/>
            <p:cNvSpPr/>
            <p:nvPr/>
          </p:nvSpPr>
          <p:spPr>
            <a:xfrm>
              <a:off x="2984612" y="3182113"/>
              <a:ext cx="1131277" cy="1117829"/>
            </a:xfrm>
            <a:prstGeom prst="ellipse">
              <a:avLst/>
            </a:prstGeom>
            <a:solidFill>
              <a:schemeClr val="dk2"/>
            </a:solidFill>
            <a:ln>
              <a:noFill/>
            </a:ln>
          </p:spPr>
          <p:txBody>
            <a:bodyPr spcFirstLastPara="1" wrap="square" lIns="0" tIns="45700" rIns="0" bIns="45700" anchor="ctr" anchorCtr="1">
              <a:noAutofit/>
            </a:bodyPr>
            <a:lstStyle/>
            <a:p>
              <a:pPr marL="0" marR="0" lvl="0" indent="0" algn="ctr" rtl="0">
                <a:lnSpc>
                  <a:spcPct val="100000"/>
                </a:lnSpc>
                <a:spcBef>
                  <a:spcPts val="0"/>
                </a:spcBef>
                <a:spcAft>
                  <a:spcPts val="0"/>
                </a:spcAft>
                <a:buClr>
                  <a:schemeClr val="lt1"/>
                </a:buClr>
                <a:buSzPts val="1100"/>
                <a:buFont typeface="Malgun Gothic"/>
                <a:buNone/>
              </a:pPr>
              <a:r>
                <a:rPr lang="en-US" sz="1100" b="1" i="0" u="none" strike="noStrike" cap="none">
                  <a:solidFill>
                    <a:schemeClr val="lt1"/>
                  </a:solidFill>
                  <a:latin typeface="Malgun Gothic"/>
                  <a:ea typeface="Malgun Gothic"/>
                  <a:cs typeface="Malgun Gothic"/>
                  <a:sym typeface="Malgun Gothic"/>
                </a:rPr>
                <a:t>Customer</a:t>
              </a:r>
              <a:endParaRPr sz="1050" b="1" i="0" u="none" strike="noStrike" cap="none">
                <a:solidFill>
                  <a:schemeClr val="lt1"/>
                </a:solidFill>
                <a:latin typeface="Malgun Gothic"/>
                <a:ea typeface="Malgun Gothic"/>
                <a:cs typeface="Malgun Gothic"/>
                <a:sym typeface="Malgun Gothic"/>
              </a:endParaRPr>
            </a:p>
          </p:txBody>
        </p:sp>
        <p:sp>
          <p:nvSpPr>
            <p:cNvPr id="1777" name="Google Shape;1777;p59"/>
            <p:cNvSpPr/>
            <p:nvPr/>
          </p:nvSpPr>
          <p:spPr>
            <a:xfrm>
              <a:off x="1417914" y="3182113"/>
              <a:ext cx="1168305" cy="1117829"/>
            </a:xfrm>
            <a:prstGeom prst="ellipse">
              <a:avLst/>
            </a:prstGeom>
            <a:solidFill>
              <a:schemeClr val="accent1"/>
            </a:solidFill>
            <a:ln>
              <a:noFill/>
            </a:ln>
          </p:spPr>
          <p:txBody>
            <a:bodyPr spcFirstLastPara="1" wrap="square" lIns="0" tIns="45700" rIns="0" bIns="45700" anchor="ctr" anchorCtr="1">
              <a:noAutofit/>
            </a:bodyPr>
            <a:lstStyle/>
            <a:p>
              <a:pPr marL="0" marR="0" lvl="0" indent="0" algn="ctr" rtl="0">
                <a:lnSpc>
                  <a:spcPct val="100000"/>
                </a:lnSpc>
                <a:spcBef>
                  <a:spcPts val="0"/>
                </a:spcBef>
                <a:spcAft>
                  <a:spcPts val="0"/>
                </a:spcAft>
                <a:buClr>
                  <a:schemeClr val="lt1"/>
                </a:buClr>
                <a:buSzPts val="1200"/>
                <a:buFont typeface="Malgun Gothic"/>
                <a:buNone/>
              </a:pPr>
              <a:r>
                <a:rPr lang="en-US" sz="1200" b="1" i="0" u="none" strike="noStrike" cap="none">
                  <a:solidFill>
                    <a:schemeClr val="lt1"/>
                  </a:solidFill>
                  <a:latin typeface="Malgun Gothic"/>
                  <a:ea typeface="Malgun Gothic"/>
                  <a:cs typeface="Malgun Gothic"/>
                  <a:sym typeface="Malgun Gothic"/>
                </a:rPr>
                <a:t>Pay</a:t>
              </a:r>
              <a:endParaRPr sz="1200" b="1" i="0" u="none" strike="noStrike" cap="none">
                <a:solidFill>
                  <a:schemeClr val="lt1"/>
                </a:solidFill>
                <a:latin typeface="Malgun Gothic"/>
                <a:ea typeface="Malgun Gothic"/>
                <a:cs typeface="Malgun Gothic"/>
                <a:sym typeface="Malgun Gothic"/>
              </a:endParaRPr>
            </a:p>
          </p:txBody>
        </p:sp>
      </p:grpSp>
      <p:grpSp>
        <p:nvGrpSpPr>
          <p:cNvPr id="1778" name="Google Shape;1778;p59"/>
          <p:cNvGrpSpPr/>
          <p:nvPr/>
        </p:nvGrpSpPr>
        <p:grpSpPr>
          <a:xfrm>
            <a:off x="5521455" y="2454592"/>
            <a:ext cx="2650030" cy="1705140"/>
            <a:chOff x="5160916" y="3141428"/>
            <a:chExt cx="2650030" cy="2081056"/>
          </a:xfrm>
        </p:grpSpPr>
        <p:sp>
          <p:nvSpPr>
            <p:cNvPr id="1779" name="Google Shape;1779;p59"/>
            <p:cNvSpPr/>
            <p:nvPr/>
          </p:nvSpPr>
          <p:spPr>
            <a:xfrm>
              <a:off x="5917030" y="3141428"/>
              <a:ext cx="1157267" cy="1117829"/>
            </a:xfrm>
            <a:prstGeom prst="ellipse">
              <a:avLst/>
            </a:prstGeom>
            <a:solidFill>
              <a:schemeClr val="accent3"/>
            </a:solidFill>
            <a:ln>
              <a:noFill/>
            </a:ln>
          </p:spPr>
          <p:txBody>
            <a:bodyPr spcFirstLastPara="1" wrap="square" lIns="0" tIns="45700" rIns="0" bIns="45700" anchor="ctr" anchorCtr="1">
              <a:noAutofit/>
            </a:bodyPr>
            <a:lstStyle/>
            <a:p>
              <a:pPr marL="0" marR="0" lvl="0" indent="0" algn="ctr" rtl="0">
                <a:lnSpc>
                  <a:spcPct val="100000"/>
                </a:lnSpc>
                <a:spcBef>
                  <a:spcPts val="0"/>
                </a:spcBef>
                <a:spcAft>
                  <a:spcPts val="0"/>
                </a:spcAft>
                <a:buClr>
                  <a:schemeClr val="lt1"/>
                </a:buClr>
                <a:buSzPts val="1200"/>
                <a:buFont typeface="Malgun Gothic"/>
                <a:buNone/>
              </a:pPr>
              <a:r>
                <a:rPr lang="en-US" sz="1200" b="1" i="0" u="none" strike="noStrike" cap="none">
                  <a:solidFill>
                    <a:schemeClr val="lt1"/>
                  </a:solidFill>
                  <a:latin typeface="Malgun Gothic"/>
                  <a:ea typeface="Malgun Gothic"/>
                  <a:cs typeface="Malgun Gothic"/>
                  <a:sym typeface="Malgun Gothic"/>
                </a:rPr>
                <a:t>Order</a:t>
              </a:r>
              <a:endParaRPr sz="1200" b="1" i="0" u="none" strike="noStrike" cap="none">
                <a:solidFill>
                  <a:schemeClr val="lt1"/>
                </a:solidFill>
                <a:latin typeface="Malgun Gothic"/>
                <a:ea typeface="Malgun Gothic"/>
                <a:cs typeface="Malgun Gothic"/>
                <a:sym typeface="Malgun Gothic"/>
              </a:endParaRPr>
            </a:p>
          </p:txBody>
        </p:sp>
        <p:sp>
          <p:nvSpPr>
            <p:cNvPr id="1780" name="Google Shape;1780;p59"/>
            <p:cNvSpPr/>
            <p:nvPr/>
          </p:nvSpPr>
          <p:spPr>
            <a:xfrm>
              <a:off x="6679669" y="4104655"/>
              <a:ext cx="1131277" cy="1117829"/>
            </a:xfrm>
            <a:prstGeom prst="ellipse">
              <a:avLst/>
            </a:prstGeom>
            <a:solidFill>
              <a:schemeClr val="dk2"/>
            </a:solidFill>
            <a:ln>
              <a:noFill/>
            </a:ln>
          </p:spPr>
          <p:txBody>
            <a:bodyPr spcFirstLastPara="1" wrap="square" lIns="0" tIns="45700" rIns="0" bIns="45700" anchor="ctr" anchorCtr="1">
              <a:noAutofit/>
            </a:bodyPr>
            <a:lstStyle/>
            <a:p>
              <a:pPr marL="0" marR="0" lvl="0" indent="0" algn="ctr" rtl="0">
                <a:lnSpc>
                  <a:spcPct val="100000"/>
                </a:lnSpc>
                <a:spcBef>
                  <a:spcPts val="0"/>
                </a:spcBef>
                <a:spcAft>
                  <a:spcPts val="0"/>
                </a:spcAft>
                <a:buClr>
                  <a:schemeClr val="lt1"/>
                </a:buClr>
                <a:buSzPts val="1100"/>
                <a:buFont typeface="Malgun Gothic"/>
                <a:buNone/>
              </a:pPr>
              <a:r>
                <a:rPr lang="en-US" sz="1100" b="1" i="0" u="none" strike="noStrike" cap="none">
                  <a:solidFill>
                    <a:schemeClr val="lt1"/>
                  </a:solidFill>
                  <a:latin typeface="Malgun Gothic"/>
                  <a:ea typeface="Malgun Gothic"/>
                  <a:cs typeface="Malgun Gothic"/>
                  <a:sym typeface="Malgun Gothic"/>
                </a:rPr>
                <a:t>Customer</a:t>
              </a:r>
              <a:endParaRPr sz="1050" b="1" i="0" u="none" strike="noStrike" cap="none">
                <a:solidFill>
                  <a:schemeClr val="lt1"/>
                </a:solidFill>
                <a:latin typeface="Malgun Gothic"/>
                <a:ea typeface="Malgun Gothic"/>
                <a:cs typeface="Malgun Gothic"/>
                <a:sym typeface="Malgun Gothic"/>
              </a:endParaRPr>
            </a:p>
          </p:txBody>
        </p:sp>
        <p:sp>
          <p:nvSpPr>
            <p:cNvPr id="1781" name="Google Shape;1781;p59"/>
            <p:cNvSpPr/>
            <p:nvPr/>
          </p:nvSpPr>
          <p:spPr>
            <a:xfrm>
              <a:off x="5160916" y="4104655"/>
              <a:ext cx="1168305" cy="1117829"/>
            </a:xfrm>
            <a:prstGeom prst="ellipse">
              <a:avLst/>
            </a:prstGeom>
            <a:solidFill>
              <a:schemeClr val="accent1"/>
            </a:solidFill>
            <a:ln>
              <a:noFill/>
            </a:ln>
          </p:spPr>
          <p:txBody>
            <a:bodyPr spcFirstLastPara="1" wrap="square" lIns="0" tIns="45700" rIns="0" bIns="45700" anchor="ctr" anchorCtr="1">
              <a:noAutofit/>
            </a:bodyPr>
            <a:lstStyle/>
            <a:p>
              <a:pPr marL="0" marR="0" lvl="0" indent="0" algn="ctr" rtl="0">
                <a:lnSpc>
                  <a:spcPct val="100000"/>
                </a:lnSpc>
                <a:spcBef>
                  <a:spcPts val="0"/>
                </a:spcBef>
                <a:spcAft>
                  <a:spcPts val="0"/>
                </a:spcAft>
                <a:buClr>
                  <a:schemeClr val="lt1"/>
                </a:buClr>
                <a:buSzPts val="1200"/>
                <a:buFont typeface="Malgun Gothic"/>
                <a:buNone/>
              </a:pPr>
              <a:r>
                <a:rPr lang="en-US" sz="1200" b="1" i="0" u="none" strike="noStrike" cap="none">
                  <a:solidFill>
                    <a:schemeClr val="lt1"/>
                  </a:solidFill>
                  <a:latin typeface="Malgun Gothic"/>
                  <a:ea typeface="Malgun Gothic"/>
                  <a:cs typeface="Malgun Gothic"/>
                  <a:sym typeface="Malgun Gothic"/>
                </a:rPr>
                <a:t>Cook</a:t>
              </a:r>
              <a:endParaRPr sz="1200" b="1" i="0" u="none" strike="noStrike" cap="none">
                <a:solidFill>
                  <a:schemeClr val="lt1"/>
                </a:solidFill>
                <a:latin typeface="Malgun Gothic"/>
                <a:ea typeface="Malgun Gothic"/>
                <a:cs typeface="Malgun Gothic"/>
                <a:sym typeface="Malgun Gothic"/>
              </a:endParaRPr>
            </a:p>
          </p:txBody>
        </p:sp>
      </p:grpSp>
      <p:sp>
        <p:nvSpPr>
          <p:cNvPr id="1782" name="Google Shape;1782;p59"/>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3200"/>
              <a:buFont typeface="Calibri"/>
              <a:buNone/>
            </a:pPr>
            <a:r>
              <a:rPr lang="en-US"/>
              <a:t>In Microservices :</a:t>
            </a:r>
            <a:endParaRPr/>
          </a:p>
        </p:txBody>
      </p:sp>
      <p:sp>
        <p:nvSpPr>
          <p:cNvPr id="1783" name="Google Shape;1783;p59"/>
          <p:cNvSpPr txBox="1"/>
          <p:nvPr/>
        </p:nvSpPr>
        <p:spPr>
          <a:xfrm rot="900000">
            <a:off x="4422957" y="1057422"/>
            <a:ext cx="8515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An Event</a:t>
            </a:r>
            <a:endParaRPr sz="1400" b="1" i="0" u="none" strike="noStrike" cap="none">
              <a:solidFill>
                <a:srgbClr val="000000"/>
              </a:solidFill>
              <a:latin typeface="Calibri"/>
              <a:ea typeface="Calibri"/>
              <a:cs typeface="Calibri"/>
              <a:sym typeface="Calibri"/>
            </a:endParaRPr>
          </a:p>
        </p:txBody>
      </p:sp>
      <p:cxnSp>
        <p:nvCxnSpPr>
          <p:cNvPr id="1784" name="Google Shape;1784;p59"/>
          <p:cNvCxnSpPr/>
          <p:nvPr/>
        </p:nvCxnSpPr>
        <p:spPr>
          <a:xfrm rot="5400000">
            <a:off x="4177986" y="1547913"/>
            <a:ext cx="767100" cy="494700"/>
          </a:xfrm>
          <a:prstGeom prst="curvedConnector3">
            <a:avLst>
              <a:gd name="adj1" fmla="val 49998"/>
            </a:avLst>
          </a:prstGeom>
          <a:noFill/>
          <a:ln w="9525" cap="flat" cmpd="sng">
            <a:solidFill>
              <a:schemeClr val="accent3"/>
            </a:solidFill>
            <a:prstDash val="solid"/>
            <a:miter lim="800000"/>
            <a:headEnd type="none" w="sm" len="sm"/>
            <a:tailEnd type="triangle" w="med" len="med"/>
          </a:ln>
        </p:spPr>
      </p:cxnSp>
      <p:sp>
        <p:nvSpPr>
          <p:cNvPr id="1785" name="Google Shape;1785;p59"/>
          <p:cNvSpPr txBox="1"/>
          <p:nvPr/>
        </p:nvSpPr>
        <p:spPr>
          <a:xfrm rot="900000">
            <a:off x="3985336" y="4598126"/>
            <a:ext cx="7761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A Policy</a:t>
            </a:r>
            <a:endParaRPr sz="1400" b="1" i="0" u="none" strike="noStrike" cap="none">
              <a:solidFill>
                <a:srgbClr val="000000"/>
              </a:solidFill>
              <a:latin typeface="Calibri"/>
              <a:ea typeface="Calibri"/>
              <a:cs typeface="Calibri"/>
              <a:sym typeface="Calibri"/>
            </a:endParaRPr>
          </a:p>
        </p:txBody>
      </p:sp>
      <p:cxnSp>
        <p:nvCxnSpPr>
          <p:cNvPr id="1786" name="Google Shape;1786;p59"/>
          <p:cNvCxnSpPr/>
          <p:nvPr/>
        </p:nvCxnSpPr>
        <p:spPr>
          <a:xfrm rot="-5400000">
            <a:off x="4145741" y="3761259"/>
            <a:ext cx="1096800" cy="554400"/>
          </a:xfrm>
          <a:prstGeom prst="curvedConnector3">
            <a:avLst>
              <a:gd name="adj1" fmla="val 50001"/>
            </a:avLst>
          </a:prstGeom>
          <a:noFill/>
          <a:ln w="9525" cap="flat" cmpd="sng">
            <a:solidFill>
              <a:schemeClr val="accent3"/>
            </a:solidFill>
            <a:prstDash val="solid"/>
            <a:miter lim="800000"/>
            <a:headEnd type="none" w="sm" len="sm"/>
            <a:tailEnd type="triangle" w="med" len="med"/>
          </a:ln>
        </p:spPr>
      </p:cxnSp>
      <p:sp>
        <p:nvSpPr>
          <p:cNvPr id="1787" name="Google Shape;1787;p59"/>
          <p:cNvSpPr/>
          <p:nvPr/>
        </p:nvSpPr>
        <p:spPr>
          <a:xfrm>
            <a:off x="3242442" y="2227060"/>
            <a:ext cx="1578277" cy="457906"/>
          </a:xfrm>
          <a:prstGeom prst="roundRect">
            <a:avLst>
              <a:gd name="adj" fmla="val 5104"/>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Malgun Gothic"/>
              <a:buNone/>
            </a:pPr>
            <a:r>
              <a:rPr lang="en-US" sz="1100" b="0" i="0" u="none" strike="noStrike" cap="none">
                <a:solidFill>
                  <a:schemeClr val="lt1"/>
                </a:solidFill>
                <a:latin typeface="Malgun Gothic"/>
                <a:ea typeface="Malgun Gothic"/>
                <a:cs typeface="Malgun Gothic"/>
                <a:sym typeface="Malgun Gothic"/>
              </a:rPr>
              <a:t>OrderPlaced</a:t>
            </a:r>
            <a:endParaRPr sz="1100" b="0" i="0" u="none" strike="noStrike" cap="none">
              <a:solidFill>
                <a:schemeClr val="lt1"/>
              </a:solidFill>
              <a:latin typeface="Malgun Gothic"/>
              <a:ea typeface="Malgun Gothic"/>
              <a:cs typeface="Malgun Gothic"/>
              <a:sym typeface="Malgun Gothic"/>
            </a:endParaRPr>
          </a:p>
        </p:txBody>
      </p:sp>
      <p:sp>
        <p:nvSpPr>
          <p:cNvPr id="1788" name="Google Shape;1788;p59"/>
          <p:cNvSpPr/>
          <p:nvPr/>
        </p:nvSpPr>
        <p:spPr>
          <a:xfrm>
            <a:off x="4398964" y="2911087"/>
            <a:ext cx="1736105" cy="554067"/>
          </a:xfrm>
          <a:prstGeom prst="roundRect">
            <a:avLst>
              <a:gd name="adj" fmla="val 5104"/>
            </a:avLst>
          </a:prstGeom>
          <a:solidFill>
            <a:srgbClr val="A6A1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Malgun Gothic"/>
              <a:buNone/>
            </a:pPr>
            <a:r>
              <a:rPr lang="en-US" sz="1100" b="0" i="0" u="none" strike="noStrike" cap="none">
                <a:solidFill>
                  <a:schemeClr val="lt1"/>
                </a:solidFill>
                <a:latin typeface="Malgun Gothic"/>
                <a:ea typeface="Malgun Gothic"/>
                <a:cs typeface="Malgun Gothic"/>
                <a:sym typeface="Malgun Gothic"/>
              </a:rPr>
              <a:t>Accept order</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565187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8"/>
          <p:cNvSpPr/>
          <p:nvPr/>
        </p:nvSpPr>
        <p:spPr>
          <a:xfrm>
            <a:off x="0" y="1275606"/>
            <a:ext cx="9144000" cy="3475950"/>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a:solidFill>
                <a:srgbClr val="000000"/>
              </a:solidFill>
              <a:latin typeface="Calibri"/>
              <a:ea typeface="Calibri"/>
              <a:cs typeface="Calibri"/>
              <a:sym typeface="Calibri"/>
            </a:endParaRPr>
          </a:p>
        </p:txBody>
      </p:sp>
      <p:pic>
        <p:nvPicPr>
          <p:cNvPr id="870" name="Google Shape;870;p8" descr="mage result for ê¸ê´´"/>
          <p:cNvPicPr preferRelativeResize="0"/>
          <p:nvPr/>
        </p:nvPicPr>
        <p:blipFill rotWithShape="1">
          <a:blip r:embed="rId3">
            <a:alphaModFix/>
          </a:blip>
          <a:srcRect l="4170" t="15086" r="4247" b="10170"/>
          <a:stretch/>
        </p:blipFill>
        <p:spPr>
          <a:xfrm>
            <a:off x="971600" y="2643758"/>
            <a:ext cx="1296586" cy="714981"/>
          </a:xfrm>
          <a:prstGeom prst="rect">
            <a:avLst/>
          </a:prstGeom>
          <a:noFill/>
          <a:ln>
            <a:noFill/>
          </a:ln>
        </p:spPr>
      </p:pic>
      <p:sp>
        <p:nvSpPr>
          <p:cNvPr id="871" name="Google Shape;871;p8"/>
          <p:cNvSpPr txBox="1">
            <a:spLocks noGrp="1"/>
          </p:cNvSpPr>
          <p:nvPr>
            <p:ph type="title"/>
          </p:nvPr>
        </p:nvSpPr>
        <p:spPr>
          <a:xfrm>
            <a:off x="611560" y="273738"/>
            <a:ext cx="7986918" cy="4289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sz="2800"/>
              <a:t>마이크로 서비스간의 서열과 역학관계</a:t>
            </a:r>
            <a:endParaRPr sz="2800"/>
          </a:p>
        </p:txBody>
      </p:sp>
      <p:pic>
        <p:nvPicPr>
          <p:cNvPr id="872" name="Google Shape;872;p8" descr="elated image"/>
          <p:cNvPicPr preferRelativeResize="0"/>
          <p:nvPr/>
        </p:nvPicPr>
        <p:blipFill rotWithShape="1">
          <a:blip r:embed="rId4">
            <a:alphaModFix/>
          </a:blip>
          <a:srcRect l="12336" t="13309" r="12455" b="29907"/>
          <a:stretch/>
        </p:blipFill>
        <p:spPr>
          <a:xfrm>
            <a:off x="1057434" y="1491630"/>
            <a:ext cx="1196483" cy="738664"/>
          </a:xfrm>
          <a:prstGeom prst="rect">
            <a:avLst/>
          </a:prstGeom>
          <a:noFill/>
          <a:ln>
            <a:noFill/>
          </a:ln>
        </p:spPr>
      </p:pic>
      <p:sp>
        <p:nvSpPr>
          <p:cNvPr id="873" name="Google Shape;873;p8"/>
          <p:cNvSpPr txBox="1"/>
          <p:nvPr/>
        </p:nvSpPr>
        <p:spPr>
          <a:xfrm>
            <a:off x="2843539" y="1530379"/>
            <a:ext cx="5760909" cy="8155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1순위 : Core Domain</a:t>
            </a:r>
            <a:endParaRPr dirty="0"/>
          </a:p>
          <a:p>
            <a:pPr marL="269875" marR="0" lvl="0" indent="-182563" algn="l" rtl="0">
              <a:lnSpc>
                <a:spcPct val="150000"/>
              </a:lnSpc>
              <a:spcBef>
                <a:spcPts val="0"/>
              </a:spcBef>
              <a:spcAft>
                <a:spcPts val="0"/>
              </a:spcAft>
              <a:buClr>
                <a:srgbClr val="000000"/>
              </a:buClr>
              <a:buSzPts val="1200"/>
              <a:buFont typeface="Arial"/>
              <a:buChar char="•"/>
            </a:pPr>
            <a:r>
              <a:rPr lang="en-US" sz="1200" b="0" i="0" u="none" strike="noStrike" cap="none" dirty="0" err="1">
                <a:solidFill>
                  <a:srgbClr val="000000"/>
                </a:solidFill>
                <a:latin typeface="Arial"/>
                <a:ea typeface="Arial"/>
                <a:cs typeface="Arial"/>
                <a:sym typeface="Arial"/>
              </a:rPr>
              <a:t>버릴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없는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기능이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제공되지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않으면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회사가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망하는</a:t>
            </a:r>
            <a:endParaRPr sz="1200" b="0" i="0" u="none" strike="noStrike" cap="none" dirty="0">
              <a:solidFill>
                <a:srgbClr val="000000"/>
              </a:solidFill>
              <a:latin typeface="Arial"/>
              <a:ea typeface="Arial"/>
              <a:cs typeface="Arial"/>
              <a:sym typeface="Arial"/>
            </a:endParaRPr>
          </a:p>
          <a:p>
            <a:pPr marL="180975" marR="0" lvl="0" indent="-180975" algn="l" rtl="0">
              <a:lnSpc>
                <a:spcPct val="15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   </a:t>
            </a:r>
            <a:r>
              <a:rPr lang="en-US" sz="1000" b="0" i="0" u="none" strike="noStrike" cap="none" dirty="0" err="1">
                <a:solidFill>
                  <a:srgbClr val="000000"/>
                </a:solidFill>
                <a:latin typeface="Arial"/>
                <a:ea typeface="Arial"/>
                <a:cs typeface="Arial"/>
                <a:sym typeface="Arial"/>
              </a:rPr>
              <a:t>예</a:t>
            </a:r>
            <a:r>
              <a:rPr lang="en-US" sz="1000" b="0" i="0" u="none" strike="noStrike" cap="none" dirty="0">
                <a:solidFill>
                  <a:srgbClr val="000000"/>
                </a:solidFill>
                <a:latin typeface="Arial"/>
                <a:ea typeface="Arial"/>
                <a:cs typeface="Arial"/>
                <a:sym typeface="Arial"/>
              </a:rPr>
              <a:t>) </a:t>
            </a:r>
            <a:r>
              <a:rPr lang="en-US" sz="1000" b="0" i="0" u="none" strike="noStrike" cap="none" dirty="0" err="1">
                <a:solidFill>
                  <a:srgbClr val="000000"/>
                </a:solidFill>
                <a:latin typeface="Arial"/>
                <a:ea typeface="Arial"/>
                <a:cs typeface="Arial"/>
                <a:sym typeface="Arial"/>
              </a:rPr>
              <a:t>쇼핑몰</a:t>
            </a:r>
            <a:r>
              <a:rPr lang="en-US" sz="1000" b="0" i="0" u="none" strike="noStrike" cap="none" dirty="0">
                <a:solidFill>
                  <a:srgbClr val="000000"/>
                </a:solidFill>
                <a:latin typeface="Arial"/>
                <a:ea typeface="Arial"/>
                <a:cs typeface="Arial"/>
                <a:sym typeface="Arial"/>
              </a:rPr>
              <a:t> </a:t>
            </a:r>
            <a:r>
              <a:rPr lang="en-US" sz="1000" b="0" i="0" u="none" strike="noStrike" cap="none" dirty="0" err="1">
                <a:solidFill>
                  <a:srgbClr val="000000"/>
                </a:solidFill>
                <a:latin typeface="Arial"/>
                <a:ea typeface="Arial"/>
                <a:cs typeface="Arial"/>
                <a:sym typeface="Arial"/>
              </a:rPr>
              <a:t>시스템에서</a:t>
            </a:r>
            <a:r>
              <a:rPr lang="en-US" sz="1000" b="0" i="0" u="none" strike="noStrike" cap="none" dirty="0">
                <a:solidFill>
                  <a:srgbClr val="000000"/>
                </a:solidFill>
                <a:latin typeface="Arial"/>
                <a:ea typeface="Arial"/>
                <a:cs typeface="Arial"/>
                <a:sym typeface="Arial"/>
              </a:rPr>
              <a:t> </a:t>
            </a:r>
            <a:r>
              <a:rPr lang="en-US" sz="1000" b="0" i="0" u="none" strike="noStrike" cap="none" dirty="0" err="1">
                <a:solidFill>
                  <a:srgbClr val="000000"/>
                </a:solidFill>
                <a:latin typeface="Arial"/>
                <a:ea typeface="Arial"/>
                <a:cs typeface="Arial"/>
                <a:sym typeface="Arial"/>
              </a:rPr>
              <a:t>주문</a:t>
            </a:r>
            <a:r>
              <a:rPr lang="en-US" sz="1000" b="0" i="0" u="none" strike="noStrike" cap="none" dirty="0">
                <a:solidFill>
                  <a:srgbClr val="000000"/>
                </a:solidFill>
                <a:latin typeface="Arial"/>
                <a:ea typeface="Arial"/>
                <a:cs typeface="Arial"/>
                <a:sym typeface="Arial"/>
              </a:rPr>
              <a:t>, </a:t>
            </a:r>
            <a:r>
              <a:rPr lang="en-US" sz="1000" b="0" i="0" u="none" strike="noStrike" cap="none" dirty="0" err="1">
                <a:solidFill>
                  <a:srgbClr val="000000"/>
                </a:solidFill>
                <a:latin typeface="Arial"/>
                <a:ea typeface="Arial"/>
                <a:cs typeface="Arial"/>
                <a:sym typeface="Arial"/>
              </a:rPr>
              <a:t>카탈로그</a:t>
            </a:r>
            <a:r>
              <a:rPr lang="en-US" sz="1000" b="0" i="0" u="none" strike="noStrike" cap="none" dirty="0">
                <a:solidFill>
                  <a:srgbClr val="000000"/>
                </a:solidFill>
                <a:latin typeface="Arial"/>
                <a:ea typeface="Arial"/>
                <a:cs typeface="Arial"/>
                <a:sym typeface="Arial"/>
              </a:rPr>
              <a:t> </a:t>
            </a:r>
            <a:r>
              <a:rPr lang="en-US" sz="1000" b="0" i="0" u="none" strike="noStrike" cap="none" dirty="0" err="1">
                <a:solidFill>
                  <a:srgbClr val="000000"/>
                </a:solidFill>
                <a:latin typeface="Arial"/>
                <a:ea typeface="Arial"/>
                <a:cs typeface="Arial"/>
                <a:sym typeface="Arial"/>
              </a:rPr>
              <a:t>서비스</a:t>
            </a:r>
            <a:r>
              <a:rPr lang="en-US" sz="1000" b="0" i="0" u="none" strike="noStrike" cap="none" dirty="0">
                <a:solidFill>
                  <a:srgbClr val="000000"/>
                </a:solidFill>
                <a:latin typeface="Arial"/>
                <a:ea typeface="Arial"/>
                <a:cs typeface="Arial"/>
                <a:sym typeface="Arial"/>
              </a:rPr>
              <a:t> </a:t>
            </a:r>
            <a:r>
              <a:rPr lang="en-US" sz="1000" b="0" i="0" u="none" strike="noStrike" cap="none" dirty="0" err="1">
                <a:solidFill>
                  <a:srgbClr val="000000"/>
                </a:solidFill>
                <a:latin typeface="Arial"/>
                <a:ea typeface="Arial"/>
                <a:cs typeface="Arial"/>
                <a:sym typeface="Arial"/>
              </a:rPr>
              <a:t>등</a:t>
            </a:r>
            <a:r>
              <a:rPr lang="en-US" sz="1000" b="0" i="0" u="none" strike="noStrike" cap="none" dirty="0">
                <a:solidFill>
                  <a:srgbClr val="000000"/>
                </a:solidFill>
                <a:latin typeface="Arial"/>
                <a:ea typeface="Arial"/>
                <a:cs typeface="Arial"/>
                <a:sym typeface="Arial"/>
              </a:rPr>
              <a:t> </a:t>
            </a:r>
            <a:endParaRPr dirty="0"/>
          </a:p>
        </p:txBody>
      </p:sp>
      <p:sp>
        <p:nvSpPr>
          <p:cNvPr id="874" name="Google Shape;874;p8"/>
          <p:cNvSpPr txBox="1"/>
          <p:nvPr/>
        </p:nvSpPr>
        <p:spPr>
          <a:xfrm>
            <a:off x="2843539" y="2514146"/>
            <a:ext cx="5976933" cy="11079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2순위 : Supporting Domain</a:t>
            </a:r>
            <a:endParaRPr/>
          </a:p>
          <a:p>
            <a:pPr marL="269875" marR="0" lvl="0" indent="-182563"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기업의 핵심 경쟁력이 아닌, 직접 운영해도 좋지만 상황에 따라 아웃소싱 가능한</a:t>
            </a:r>
            <a:endParaRPr sz="1200" b="0" i="0" u="none" strike="noStrike" cap="none">
              <a:solidFill>
                <a:srgbClr val="000000"/>
              </a:solidFill>
              <a:latin typeface="Arial"/>
              <a:ea typeface="Arial"/>
              <a:cs typeface="Arial"/>
              <a:sym typeface="Arial"/>
            </a:endParaRPr>
          </a:p>
          <a:p>
            <a:pPr marL="269875" marR="0" lvl="0" indent="-182563" algn="l" rtl="0">
              <a:lnSpc>
                <a:spcPct val="15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시스템 리소스가 모자라면 외부서비스를 빌려쓰는 것을 고려할만한</a:t>
            </a:r>
            <a:endParaRPr sz="12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   예) 재고관리, 배송, 회원관리 서비스 등</a:t>
            </a:r>
            <a:endParaRPr/>
          </a:p>
        </p:txBody>
      </p:sp>
      <p:sp>
        <p:nvSpPr>
          <p:cNvPr id="875" name="Google Shape;875;p8"/>
          <p:cNvSpPr txBox="1"/>
          <p:nvPr/>
        </p:nvSpPr>
        <p:spPr>
          <a:xfrm>
            <a:off x="2843539" y="3795419"/>
            <a:ext cx="5760909" cy="8386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3순위 : General Domain</a:t>
            </a:r>
            <a:endParaRPr/>
          </a:p>
          <a:p>
            <a:pPr marL="269875" marR="0" lvl="0" indent="-182563" algn="l" rtl="0">
              <a:lnSpc>
                <a:spcPct val="15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SaaS 등을 사용하는게 더 저렴한, 기업 경쟁력과는 완전 무관한</a:t>
            </a:r>
            <a:endParaRPr sz="12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a:t>
            </a:r>
            <a:r>
              <a:rPr lang="en-US" sz="1000" b="0" i="0" u="none" strike="noStrike" cap="none">
                <a:solidFill>
                  <a:srgbClr val="000000"/>
                </a:solidFill>
                <a:latin typeface="Arial"/>
                <a:ea typeface="Arial"/>
                <a:cs typeface="Arial"/>
                <a:sym typeface="Arial"/>
              </a:rPr>
              <a:t>예) 결재, 빌링 서비스 등</a:t>
            </a:r>
            <a:endParaRPr/>
          </a:p>
        </p:txBody>
      </p:sp>
      <p:pic>
        <p:nvPicPr>
          <p:cNvPr id="876" name="Google Shape;876;p8" descr="mage result for ì íì´í"/>
          <p:cNvPicPr preferRelativeResize="0"/>
          <p:nvPr/>
        </p:nvPicPr>
        <p:blipFill rotWithShape="1">
          <a:blip r:embed="rId5">
            <a:alphaModFix/>
          </a:blip>
          <a:srcRect l="2672" t="12110" r="1401"/>
          <a:stretch/>
        </p:blipFill>
        <p:spPr>
          <a:xfrm>
            <a:off x="971600" y="3754578"/>
            <a:ext cx="1368151" cy="836656"/>
          </a:xfrm>
          <a:prstGeom prst="rect">
            <a:avLst/>
          </a:prstGeom>
          <a:noFill/>
          <a:ln>
            <a:noFill/>
          </a:ln>
        </p:spPr>
      </p:pic>
      <p:sp>
        <p:nvSpPr>
          <p:cNvPr id="877" name="Google Shape;877;p8"/>
          <p:cNvSpPr txBox="1"/>
          <p:nvPr/>
        </p:nvSpPr>
        <p:spPr>
          <a:xfrm>
            <a:off x="586772" y="926514"/>
            <a:ext cx="797045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6"/>
              </a:buClr>
              <a:buSzPts val="1600"/>
              <a:buFont typeface="Malgun Gothic"/>
              <a:buNone/>
            </a:pPr>
            <a:r>
              <a:rPr lang="en-US" sz="1600" b="0" i="0" u="none" strike="noStrike" cap="none">
                <a:solidFill>
                  <a:schemeClr val="accent6"/>
                </a:solidFill>
                <a:latin typeface="Malgun Gothic"/>
                <a:ea typeface="Malgun Gothic"/>
                <a:cs typeface="Malgun Gothic"/>
                <a:sym typeface="Malgun Gothic"/>
              </a:rPr>
              <a:t>“ 무엇을 우선적으로 챙길 것인가? ”</a:t>
            </a:r>
            <a:endParaRPr/>
          </a:p>
        </p:txBody>
      </p:sp>
    </p:spTree>
    <p:extLst>
      <p:ext uri="{BB962C8B-B14F-4D97-AF65-F5344CB8AC3E}">
        <p14:creationId xmlns:p14="http://schemas.microsoft.com/office/powerpoint/2010/main" val="2650659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AEEE38-9D0A-0441-A9F4-DF64604DCAA2}"/>
              </a:ext>
            </a:extLst>
          </p:cNvPr>
          <p:cNvSpPr>
            <a:spLocks noGrp="1"/>
          </p:cNvSpPr>
          <p:nvPr>
            <p:ph type="title"/>
          </p:nvPr>
        </p:nvSpPr>
        <p:spPr/>
        <p:txBody>
          <a:bodyPr/>
          <a:lstStyle/>
          <a:p>
            <a:r>
              <a:rPr kumimoji="1" lang="en-US" altLang="ko-Kore-KR" dirty="0"/>
              <a:t>Diff. between Subdomain Types</a:t>
            </a:r>
            <a:endParaRPr kumimoji="1" lang="ko-Kore-KR" altLang="en-US" dirty="0"/>
          </a:p>
        </p:txBody>
      </p:sp>
      <p:pic>
        <p:nvPicPr>
          <p:cNvPr id="1026" name="Picture 2">
            <a:extLst>
              <a:ext uri="{FF2B5EF4-FFF2-40B4-BE49-F238E27FC236}">
                <a16:creationId xmlns:a16="http://schemas.microsoft.com/office/drawing/2014/main" id="{137DD436-5737-5543-B2CA-2C4192AB7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03598"/>
            <a:ext cx="3839518" cy="31654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4">
            <a:extLst>
              <a:ext uri="{FF2B5EF4-FFF2-40B4-BE49-F238E27FC236}">
                <a16:creationId xmlns:a16="http://schemas.microsoft.com/office/drawing/2014/main" id="{F580A92C-4EC1-3E49-8934-59D1698C6A55}"/>
              </a:ext>
            </a:extLst>
          </p:cNvPr>
          <p:cNvGraphicFramePr>
            <a:graphicFrameLocks noGrp="1"/>
          </p:cNvGraphicFramePr>
          <p:nvPr>
            <p:extLst>
              <p:ext uri="{D42A27DB-BD31-4B8C-83A1-F6EECF244321}">
                <p14:modId xmlns:p14="http://schemas.microsoft.com/office/powerpoint/2010/main" val="2144567830"/>
              </p:ext>
            </p:extLst>
          </p:nvPr>
        </p:nvGraphicFramePr>
        <p:xfrm>
          <a:off x="4129769" y="1779662"/>
          <a:ext cx="4483350" cy="1483360"/>
        </p:xfrm>
        <a:graphic>
          <a:graphicData uri="http://schemas.openxmlformats.org/drawingml/2006/table">
            <a:tbl>
              <a:tblPr firstRow="1" bandRow="1">
                <a:tableStyleId>{D2F45FEE-C7A9-450E-8499-31EBD5A4BD26}</a:tableStyleId>
              </a:tblPr>
              <a:tblGrid>
                <a:gridCol w="747225">
                  <a:extLst>
                    <a:ext uri="{9D8B030D-6E8A-4147-A177-3AD203B41FA5}">
                      <a16:colId xmlns:a16="http://schemas.microsoft.com/office/drawing/2014/main" val="1176609955"/>
                    </a:ext>
                  </a:extLst>
                </a:gridCol>
                <a:gridCol w="747225">
                  <a:extLst>
                    <a:ext uri="{9D8B030D-6E8A-4147-A177-3AD203B41FA5}">
                      <a16:colId xmlns:a16="http://schemas.microsoft.com/office/drawing/2014/main" val="650549174"/>
                    </a:ext>
                  </a:extLst>
                </a:gridCol>
                <a:gridCol w="747225">
                  <a:extLst>
                    <a:ext uri="{9D8B030D-6E8A-4147-A177-3AD203B41FA5}">
                      <a16:colId xmlns:a16="http://schemas.microsoft.com/office/drawing/2014/main" val="4241051905"/>
                    </a:ext>
                  </a:extLst>
                </a:gridCol>
                <a:gridCol w="747225">
                  <a:extLst>
                    <a:ext uri="{9D8B030D-6E8A-4147-A177-3AD203B41FA5}">
                      <a16:colId xmlns:a16="http://schemas.microsoft.com/office/drawing/2014/main" val="3708690696"/>
                    </a:ext>
                  </a:extLst>
                </a:gridCol>
                <a:gridCol w="747225">
                  <a:extLst>
                    <a:ext uri="{9D8B030D-6E8A-4147-A177-3AD203B41FA5}">
                      <a16:colId xmlns:a16="http://schemas.microsoft.com/office/drawing/2014/main" val="2758876541"/>
                    </a:ext>
                  </a:extLst>
                </a:gridCol>
                <a:gridCol w="747225">
                  <a:extLst>
                    <a:ext uri="{9D8B030D-6E8A-4147-A177-3AD203B41FA5}">
                      <a16:colId xmlns:a16="http://schemas.microsoft.com/office/drawing/2014/main" val="2980160754"/>
                    </a:ext>
                  </a:extLst>
                </a:gridCol>
              </a:tblGrid>
              <a:tr h="370840">
                <a:tc>
                  <a:txBody>
                    <a:bodyPr/>
                    <a:lstStyle/>
                    <a:p>
                      <a:r>
                        <a:rPr lang="ko-KR" altLang="en-US" sz="800" dirty="0"/>
                        <a:t>서브도메인유형</a:t>
                      </a:r>
                      <a:endParaRPr lang="ko-Kore-KR" altLang="en-US" sz="800" dirty="0"/>
                    </a:p>
                  </a:txBody>
                  <a:tcPr/>
                </a:tc>
                <a:tc>
                  <a:txBody>
                    <a:bodyPr/>
                    <a:lstStyle/>
                    <a:p>
                      <a:r>
                        <a:rPr lang="ko-KR" altLang="en-US" sz="800" dirty="0"/>
                        <a:t>경쟁적 우위</a:t>
                      </a:r>
                      <a:endParaRPr lang="ko-Kore-KR" altLang="en-US" sz="800" dirty="0"/>
                    </a:p>
                  </a:txBody>
                  <a:tcPr/>
                </a:tc>
                <a:tc>
                  <a:txBody>
                    <a:bodyPr/>
                    <a:lstStyle/>
                    <a:p>
                      <a:r>
                        <a:rPr lang="ko-Kore-KR" altLang="en-US" sz="800" dirty="0"/>
                        <a:t>복잡도</a:t>
                      </a:r>
                    </a:p>
                  </a:txBody>
                  <a:tcPr/>
                </a:tc>
                <a:tc>
                  <a:txBody>
                    <a:bodyPr/>
                    <a:lstStyle/>
                    <a:p>
                      <a:r>
                        <a:rPr lang="ko-Kore-KR" altLang="en-US" sz="800" dirty="0"/>
                        <a:t>변화성</a:t>
                      </a:r>
                    </a:p>
                  </a:txBody>
                  <a:tcPr/>
                </a:tc>
                <a:tc>
                  <a:txBody>
                    <a:bodyPr/>
                    <a:lstStyle/>
                    <a:p>
                      <a:r>
                        <a:rPr lang="ko-Kore-KR" altLang="en-US" sz="800" dirty="0"/>
                        <a:t>구현</a:t>
                      </a:r>
                    </a:p>
                  </a:txBody>
                  <a:tcPr/>
                </a:tc>
                <a:tc>
                  <a:txBody>
                    <a:bodyPr/>
                    <a:lstStyle/>
                    <a:p>
                      <a:r>
                        <a:rPr lang="ko-Kore-KR" altLang="en-US" sz="800" dirty="0"/>
                        <a:t>문제</a:t>
                      </a:r>
                    </a:p>
                  </a:txBody>
                  <a:tcPr/>
                </a:tc>
                <a:extLst>
                  <a:ext uri="{0D108BD9-81ED-4DB2-BD59-A6C34878D82A}">
                    <a16:rowId xmlns:a16="http://schemas.microsoft.com/office/drawing/2014/main" val="1094210183"/>
                  </a:ext>
                </a:extLst>
              </a:tr>
              <a:tr h="370840">
                <a:tc>
                  <a:txBody>
                    <a:bodyPr/>
                    <a:lstStyle/>
                    <a:p>
                      <a:r>
                        <a:rPr lang="en-US" altLang="ko-Kore-KR" sz="800" dirty="0"/>
                        <a:t>Core</a:t>
                      </a:r>
                      <a:endParaRPr lang="ko-Kore-KR" altLang="en-US" sz="800" dirty="0"/>
                    </a:p>
                  </a:txBody>
                  <a:tcPr/>
                </a:tc>
                <a:tc>
                  <a:txBody>
                    <a:bodyPr/>
                    <a:lstStyle/>
                    <a:p>
                      <a:r>
                        <a:rPr lang="en-US" altLang="ko-Kore-KR" sz="800" dirty="0"/>
                        <a:t>Yes</a:t>
                      </a:r>
                      <a:endParaRPr lang="ko-Kore-KR" altLang="en-US" sz="800" dirty="0"/>
                    </a:p>
                  </a:txBody>
                  <a:tcPr/>
                </a:tc>
                <a:tc>
                  <a:txBody>
                    <a:bodyPr/>
                    <a:lstStyle/>
                    <a:p>
                      <a:r>
                        <a:rPr lang="en-US" altLang="ko-Kore-KR" sz="800" dirty="0"/>
                        <a:t>High</a:t>
                      </a:r>
                      <a:endParaRPr lang="ko-Kore-KR" altLang="en-US" sz="800" dirty="0"/>
                    </a:p>
                  </a:txBody>
                  <a:tcPr/>
                </a:tc>
                <a:tc>
                  <a:txBody>
                    <a:bodyPr/>
                    <a:lstStyle/>
                    <a:p>
                      <a:r>
                        <a:rPr lang="en-US" altLang="ko-Kore-KR" sz="800" dirty="0"/>
                        <a:t>High</a:t>
                      </a:r>
                      <a:endParaRPr lang="ko-Kore-KR" altLang="en-US" sz="800" dirty="0"/>
                    </a:p>
                  </a:txBody>
                  <a:tcPr/>
                </a:tc>
                <a:tc>
                  <a:txBody>
                    <a:bodyPr/>
                    <a:lstStyle/>
                    <a:p>
                      <a:r>
                        <a:rPr lang="en-US" altLang="ko-Kore-KR" sz="800" dirty="0"/>
                        <a:t>In-house</a:t>
                      </a:r>
                      <a:endParaRPr lang="ko-Kore-KR" altLang="en-US" sz="800" dirty="0"/>
                    </a:p>
                  </a:txBody>
                  <a:tcPr/>
                </a:tc>
                <a:tc>
                  <a:txBody>
                    <a:bodyPr/>
                    <a:lstStyle/>
                    <a:p>
                      <a:r>
                        <a:rPr lang="ko-Kore-KR" altLang="en-US" sz="800" dirty="0"/>
                        <a:t>재미있는</a:t>
                      </a:r>
                    </a:p>
                  </a:txBody>
                  <a:tcPr/>
                </a:tc>
                <a:extLst>
                  <a:ext uri="{0D108BD9-81ED-4DB2-BD59-A6C34878D82A}">
                    <a16:rowId xmlns:a16="http://schemas.microsoft.com/office/drawing/2014/main" val="1057930283"/>
                  </a:ext>
                </a:extLst>
              </a:tr>
              <a:tr h="370840">
                <a:tc>
                  <a:txBody>
                    <a:bodyPr/>
                    <a:lstStyle/>
                    <a:p>
                      <a:r>
                        <a:rPr lang="en-US" altLang="ko-Kore-KR" sz="800" dirty="0"/>
                        <a:t>Generic</a:t>
                      </a:r>
                      <a:endParaRPr lang="ko-Kore-KR" altLang="en-US" sz="800" dirty="0"/>
                    </a:p>
                  </a:txBody>
                  <a:tcPr/>
                </a:tc>
                <a:tc>
                  <a:txBody>
                    <a:bodyPr/>
                    <a:lstStyle/>
                    <a:p>
                      <a:r>
                        <a:rPr lang="en-US" altLang="ko-Kore-KR" sz="800" dirty="0"/>
                        <a:t>No</a:t>
                      </a:r>
                      <a:endParaRPr lang="ko-Kore-KR" altLang="en-US" sz="800" dirty="0"/>
                    </a:p>
                  </a:txBody>
                  <a:tcPr/>
                </a:tc>
                <a:tc>
                  <a:txBody>
                    <a:bodyPr/>
                    <a:lstStyle/>
                    <a:p>
                      <a:r>
                        <a:rPr lang="en-US" altLang="ko-Kore-KR" sz="800" dirty="0"/>
                        <a:t>High</a:t>
                      </a:r>
                      <a:endParaRPr lang="ko-Kore-KR" altLang="en-US" sz="800" dirty="0"/>
                    </a:p>
                  </a:txBody>
                  <a:tcPr/>
                </a:tc>
                <a:tc>
                  <a:txBody>
                    <a:bodyPr/>
                    <a:lstStyle/>
                    <a:p>
                      <a:r>
                        <a:rPr lang="en-US" altLang="ko-Kore-KR" sz="800" dirty="0"/>
                        <a:t>Low</a:t>
                      </a:r>
                      <a:endParaRPr lang="ko-Kore-KR" altLang="en-US" sz="800" dirty="0"/>
                    </a:p>
                  </a:txBody>
                  <a:tcPr/>
                </a:tc>
                <a:tc>
                  <a:txBody>
                    <a:bodyPr/>
                    <a:lstStyle/>
                    <a:p>
                      <a:r>
                        <a:rPr lang="ko-Kore-KR" altLang="en-US" sz="800" dirty="0"/>
                        <a:t>구매</a:t>
                      </a:r>
                      <a:r>
                        <a:rPr lang="en-US" altLang="ko-Kore-KR" sz="800" dirty="0"/>
                        <a:t>/</a:t>
                      </a:r>
                      <a:r>
                        <a:rPr lang="ko-KR" altLang="en-US" sz="800" dirty="0"/>
                        <a:t>적용</a:t>
                      </a:r>
                      <a:endParaRPr lang="ko-Kore-KR" altLang="en-US" sz="800" dirty="0"/>
                    </a:p>
                  </a:txBody>
                  <a:tcPr/>
                </a:tc>
                <a:tc>
                  <a:txBody>
                    <a:bodyPr/>
                    <a:lstStyle/>
                    <a:p>
                      <a:r>
                        <a:rPr lang="ko-Kore-KR" altLang="en-US" sz="800" dirty="0"/>
                        <a:t>해결된</a:t>
                      </a:r>
                    </a:p>
                  </a:txBody>
                  <a:tcPr/>
                </a:tc>
                <a:extLst>
                  <a:ext uri="{0D108BD9-81ED-4DB2-BD59-A6C34878D82A}">
                    <a16:rowId xmlns:a16="http://schemas.microsoft.com/office/drawing/2014/main" val="3931288847"/>
                  </a:ext>
                </a:extLst>
              </a:tr>
              <a:tr h="370840">
                <a:tc>
                  <a:txBody>
                    <a:bodyPr/>
                    <a:lstStyle/>
                    <a:p>
                      <a:r>
                        <a:rPr lang="en-US" altLang="ko-Kore-KR" sz="800" dirty="0"/>
                        <a:t>Supporting</a:t>
                      </a:r>
                      <a:endParaRPr lang="ko-Kore-KR" altLang="en-US" sz="800" dirty="0"/>
                    </a:p>
                  </a:txBody>
                  <a:tcPr/>
                </a:tc>
                <a:tc>
                  <a:txBody>
                    <a:bodyPr/>
                    <a:lstStyle/>
                    <a:p>
                      <a:r>
                        <a:rPr lang="en-US" altLang="ko-Kore-KR" sz="800" dirty="0"/>
                        <a:t>No</a:t>
                      </a:r>
                      <a:endParaRPr lang="ko-Kore-KR" altLang="en-US" sz="800" dirty="0"/>
                    </a:p>
                  </a:txBody>
                  <a:tcPr/>
                </a:tc>
                <a:tc>
                  <a:txBody>
                    <a:bodyPr/>
                    <a:lstStyle/>
                    <a:p>
                      <a:r>
                        <a:rPr lang="en-US" altLang="ko-Kore-KR" sz="800" dirty="0"/>
                        <a:t>Low</a:t>
                      </a:r>
                      <a:endParaRPr lang="ko-Kore-KR" altLang="en-US" sz="800" dirty="0"/>
                    </a:p>
                  </a:txBody>
                  <a:tcPr/>
                </a:tc>
                <a:tc>
                  <a:txBody>
                    <a:bodyPr/>
                    <a:lstStyle/>
                    <a:p>
                      <a:r>
                        <a:rPr lang="en-US" altLang="ko-Kore-KR" sz="800" dirty="0"/>
                        <a:t>Low</a:t>
                      </a:r>
                      <a:endParaRPr lang="ko-Kore-KR" altLang="en-US" sz="800" dirty="0"/>
                    </a:p>
                  </a:txBody>
                  <a:tcPr/>
                </a:tc>
                <a:tc>
                  <a:txBody>
                    <a:bodyPr/>
                    <a:lstStyle/>
                    <a:p>
                      <a:r>
                        <a:rPr lang="en-US" altLang="ko-Kore-KR" sz="800" dirty="0"/>
                        <a:t>In-house/</a:t>
                      </a:r>
                      <a:r>
                        <a:rPr lang="ko-KR" altLang="en-US" sz="800" dirty="0"/>
                        <a:t>아웃소싱</a:t>
                      </a:r>
                      <a:endParaRPr lang="ko-Kore-KR" altLang="en-US" sz="800" dirty="0"/>
                    </a:p>
                  </a:txBody>
                  <a:tcPr/>
                </a:tc>
                <a:tc>
                  <a:txBody>
                    <a:bodyPr/>
                    <a:lstStyle/>
                    <a:p>
                      <a:r>
                        <a:rPr lang="ko-Kore-KR" altLang="en-US" sz="800" dirty="0"/>
                        <a:t>뻔한</a:t>
                      </a:r>
                    </a:p>
                  </a:txBody>
                  <a:tcPr/>
                </a:tc>
                <a:extLst>
                  <a:ext uri="{0D108BD9-81ED-4DB2-BD59-A6C34878D82A}">
                    <a16:rowId xmlns:a16="http://schemas.microsoft.com/office/drawing/2014/main" val="3788276361"/>
                  </a:ext>
                </a:extLst>
              </a:tr>
            </a:tbl>
          </a:graphicData>
        </a:graphic>
      </p:graphicFrame>
    </p:spTree>
    <p:extLst>
      <p:ext uri="{BB962C8B-B14F-4D97-AF65-F5344CB8AC3E}">
        <p14:creationId xmlns:p14="http://schemas.microsoft.com/office/powerpoint/2010/main" val="1147136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7"/>
          <p:cNvSpPr txBox="1">
            <a:spLocks noGrp="1"/>
          </p:cNvSpPr>
          <p:nvPr>
            <p:ph type="title"/>
          </p:nvPr>
        </p:nvSpPr>
        <p:spPr>
          <a:xfrm>
            <a:off x="611560" y="273738"/>
            <a:ext cx="7986918" cy="4289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sz="2800"/>
              <a:t>Ref : Relation types between services</a:t>
            </a:r>
            <a:endParaRPr/>
          </a:p>
        </p:txBody>
      </p:sp>
      <p:sp>
        <p:nvSpPr>
          <p:cNvPr id="883" name="Google Shape;883;p7"/>
          <p:cNvSpPr txBox="1">
            <a:spLocks noGrp="1"/>
          </p:cNvSpPr>
          <p:nvPr>
            <p:ph type="body" idx="1"/>
          </p:nvPr>
        </p:nvSpPr>
        <p:spPr>
          <a:xfrm>
            <a:off x="683568" y="771550"/>
            <a:ext cx="4680520" cy="3870491"/>
          </a:xfrm>
          <a:prstGeom prst="rect">
            <a:avLst/>
          </a:prstGeom>
          <a:noFill/>
          <a:ln>
            <a:noFill/>
          </a:ln>
        </p:spPr>
        <p:txBody>
          <a:bodyPr spcFirstLastPara="1" wrap="square" lIns="91425" tIns="45700" rIns="91425" bIns="45700" anchor="t" anchorCtr="0">
            <a:noAutofit/>
          </a:bodyPr>
          <a:lstStyle/>
          <a:p>
            <a:pPr marL="171450" lvl="0" indent="-104775" algn="l" rtl="0">
              <a:lnSpc>
                <a:spcPct val="100000"/>
              </a:lnSpc>
              <a:spcBef>
                <a:spcPts val="0"/>
              </a:spcBef>
              <a:spcAft>
                <a:spcPts val="0"/>
              </a:spcAft>
              <a:buClr>
                <a:srgbClr val="6B7F80"/>
              </a:buClr>
              <a:buSzPts val="1050"/>
              <a:buNone/>
            </a:pPr>
            <a:endParaRPr sz="1050"/>
          </a:p>
          <a:p>
            <a:pPr marL="171450" lvl="0" indent="-104775" algn="l" rtl="0">
              <a:lnSpc>
                <a:spcPct val="100000"/>
              </a:lnSpc>
              <a:spcBef>
                <a:spcPts val="750"/>
              </a:spcBef>
              <a:spcAft>
                <a:spcPts val="0"/>
              </a:spcAft>
              <a:buClr>
                <a:srgbClr val="6B7F80"/>
              </a:buClr>
              <a:buSzPts val="1050"/>
              <a:buNone/>
            </a:pPr>
            <a:endParaRPr sz="1050"/>
          </a:p>
          <a:p>
            <a:pPr marL="171450" lvl="0" indent="-171450" algn="l" rtl="0">
              <a:lnSpc>
                <a:spcPct val="100000"/>
              </a:lnSpc>
              <a:spcBef>
                <a:spcPts val="750"/>
              </a:spcBef>
              <a:spcAft>
                <a:spcPts val="0"/>
              </a:spcAft>
              <a:buClr>
                <a:srgbClr val="6B7F80"/>
              </a:buClr>
              <a:buSzPts val="1200"/>
              <a:buChar char="•"/>
            </a:pPr>
            <a:r>
              <a:rPr lang="en-US" sz="1200"/>
              <a:t>Shared Kernel</a:t>
            </a:r>
            <a:endParaRPr/>
          </a:p>
          <a:p>
            <a:pPr marL="514350" lvl="1" indent="-171450" algn="l" rtl="0">
              <a:lnSpc>
                <a:spcPct val="100000"/>
              </a:lnSpc>
              <a:spcBef>
                <a:spcPts val="375"/>
              </a:spcBef>
              <a:spcAft>
                <a:spcPts val="0"/>
              </a:spcAft>
              <a:buClr>
                <a:srgbClr val="6B7F80"/>
              </a:buClr>
              <a:buSzPts val="540"/>
              <a:buFont typeface="Malgun Gothic"/>
              <a:buChar char="ㅇ"/>
            </a:pPr>
            <a:r>
              <a:rPr lang="en-US" sz="900"/>
              <a:t>Designate a subset of the domain model that the two teams agree to share. </a:t>
            </a:r>
            <a:endParaRPr/>
          </a:p>
          <a:p>
            <a:pPr marL="171450" lvl="0" indent="-171450" algn="l" rtl="0">
              <a:lnSpc>
                <a:spcPct val="100000"/>
              </a:lnSpc>
              <a:spcBef>
                <a:spcPts val="750"/>
              </a:spcBef>
              <a:spcAft>
                <a:spcPts val="0"/>
              </a:spcAft>
              <a:buClr>
                <a:srgbClr val="6B7F80"/>
              </a:buClr>
              <a:buSzPts val="1200"/>
              <a:buChar char="•"/>
            </a:pPr>
            <a:r>
              <a:rPr lang="en-US" sz="1200"/>
              <a:t>Customer/Supplier</a:t>
            </a:r>
            <a:endParaRPr/>
          </a:p>
          <a:p>
            <a:pPr marL="514350" lvl="1" indent="-171450" algn="l" rtl="0">
              <a:lnSpc>
                <a:spcPct val="100000"/>
              </a:lnSpc>
              <a:spcBef>
                <a:spcPts val="375"/>
              </a:spcBef>
              <a:spcAft>
                <a:spcPts val="0"/>
              </a:spcAft>
              <a:buClr>
                <a:srgbClr val="6B7F80"/>
              </a:buClr>
              <a:buSzPts val="540"/>
              <a:buFont typeface="Malgun Gothic"/>
              <a:buChar char="ㅇ"/>
            </a:pPr>
            <a:r>
              <a:rPr lang="en-US" sz="900"/>
              <a:t>Make the downstream team play the customer role to the upstream team. </a:t>
            </a:r>
            <a:endParaRPr/>
          </a:p>
          <a:p>
            <a:pPr marL="171450" lvl="0" indent="-171450" algn="l" rtl="0">
              <a:lnSpc>
                <a:spcPct val="100000"/>
              </a:lnSpc>
              <a:spcBef>
                <a:spcPts val="750"/>
              </a:spcBef>
              <a:spcAft>
                <a:spcPts val="0"/>
              </a:spcAft>
              <a:buClr>
                <a:srgbClr val="6B7F80"/>
              </a:buClr>
              <a:buSzPts val="1200"/>
              <a:buChar char="•"/>
            </a:pPr>
            <a:r>
              <a:rPr lang="en-US" sz="1200"/>
              <a:t>Conformist</a:t>
            </a:r>
            <a:endParaRPr/>
          </a:p>
          <a:p>
            <a:pPr marL="514350" lvl="1" indent="-171450" algn="l" rtl="0">
              <a:lnSpc>
                <a:spcPct val="100000"/>
              </a:lnSpc>
              <a:spcBef>
                <a:spcPts val="375"/>
              </a:spcBef>
              <a:spcAft>
                <a:spcPts val="0"/>
              </a:spcAft>
              <a:buClr>
                <a:srgbClr val="6B7F80"/>
              </a:buClr>
              <a:buSzPts val="540"/>
              <a:buFont typeface="Malgun Gothic"/>
              <a:buChar char="ㅇ"/>
            </a:pPr>
            <a:r>
              <a:rPr lang="en-US" sz="900"/>
              <a:t>Eliminate the complexity of translation between bounded contexts by slavishly adhering to the model of the upstream team.</a:t>
            </a:r>
            <a:endParaRPr/>
          </a:p>
          <a:p>
            <a:pPr marL="171450" lvl="0" indent="-171450" algn="l" rtl="0">
              <a:lnSpc>
                <a:spcPct val="100000"/>
              </a:lnSpc>
              <a:spcBef>
                <a:spcPts val="750"/>
              </a:spcBef>
              <a:spcAft>
                <a:spcPts val="0"/>
              </a:spcAft>
              <a:buClr>
                <a:srgbClr val="6B7F80"/>
              </a:buClr>
              <a:buSzPts val="1200"/>
              <a:buChar char="•"/>
            </a:pPr>
            <a:r>
              <a:rPr lang="en-US" sz="1200"/>
              <a:t>Separate Ways</a:t>
            </a:r>
            <a:endParaRPr/>
          </a:p>
          <a:p>
            <a:pPr marL="514350" lvl="1" indent="-171450" algn="l" rtl="0">
              <a:lnSpc>
                <a:spcPct val="100000"/>
              </a:lnSpc>
              <a:spcBef>
                <a:spcPts val="375"/>
              </a:spcBef>
              <a:spcAft>
                <a:spcPts val="0"/>
              </a:spcAft>
              <a:buClr>
                <a:srgbClr val="6B7F80"/>
              </a:buClr>
              <a:buSzPts val="540"/>
              <a:buFont typeface="Malgun Gothic"/>
              <a:buChar char="ㅇ"/>
            </a:pPr>
            <a:r>
              <a:rPr lang="en-US" sz="900"/>
              <a:t>Declare a bounded context to have no connection to the others at all. The features can still be organized in middleware or the UI layer.</a:t>
            </a:r>
            <a:endParaRPr/>
          </a:p>
          <a:p>
            <a:pPr marL="171450" lvl="0" indent="-171450" algn="l" rtl="0">
              <a:lnSpc>
                <a:spcPct val="100000"/>
              </a:lnSpc>
              <a:spcBef>
                <a:spcPts val="750"/>
              </a:spcBef>
              <a:spcAft>
                <a:spcPts val="0"/>
              </a:spcAft>
              <a:buClr>
                <a:srgbClr val="6B7F80"/>
              </a:buClr>
              <a:buSzPts val="1200"/>
              <a:buChar char="•"/>
            </a:pPr>
            <a:r>
              <a:rPr lang="en-US" sz="1200"/>
              <a:t>Open Host Service</a:t>
            </a:r>
            <a:endParaRPr/>
          </a:p>
          <a:p>
            <a:pPr marL="514350" lvl="1" indent="-171450" algn="l" rtl="0">
              <a:lnSpc>
                <a:spcPct val="100000"/>
              </a:lnSpc>
              <a:spcBef>
                <a:spcPts val="375"/>
              </a:spcBef>
              <a:spcAft>
                <a:spcPts val="0"/>
              </a:spcAft>
              <a:buClr>
                <a:srgbClr val="6B7F80"/>
              </a:buClr>
              <a:buSzPts val="540"/>
              <a:buFont typeface="Malgun Gothic"/>
              <a:buChar char="ㅇ"/>
            </a:pPr>
            <a:r>
              <a:rPr lang="en-US" sz="900"/>
              <a:t>Open the protocol so that all who need to integrate with you can use it. Other teams are forced to learn the particular dialect used by the host team. In some situations, using a well-known published language as the interchange model can reduce coupling and ease understanding.</a:t>
            </a:r>
            <a:endParaRPr/>
          </a:p>
          <a:p>
            <a:pPr marL="514350" lvl="1" indent="-137159" algn="l" rtl="0">
              <a:lnSpc>
                <a:spcPct val="100000"/>
              </a:lnSpc>
              <a:spcBef>
                <a:spcPts val="375"/>
              </a:spcBef>
              <a:spcAft>
                <a:spcPts val="0"/>
              </a:spcAft>
              <a:buClr>
                <a:srgbClr val="6B7F80"/>
              </a:buClr>
              <a:buSzPts val="540"/>
              <a:buFont typeface="Malgun Gothic"/>
              <a:buNone/>
            </a:pPr>
            <a:endParaRPr sz="900"/>
          </a:p>
        </p:txBody>
      </p:sp>
      <p:sp>
        <p:nvSpPr>
          <p:cNvPr id="884" name="Google Shape;884;p7"/>
          <p:cNvSpPr/>
          <p:nvPr/>
        </p:nvSpPr>
        <p:spPr>
          <a:xfrm>
            <a:off x="611560" y="4717182"/>
            <a:ext cx="468052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58289"/>
              </a:buClr>
              <a:buSzPts val="900"/>
              <a:buFont typeface="Arial"/>
              <a:buNone/>
            </a:pPr>
            <a:r>
              <a:rPr lang="en-US" sz="900" b="0" i="0" u="none" strike="noStrike" cap="none">
                <a:solidFill>
                  <a:srgbClr val="658289"/>
                </a:solidFill>
                <a:latin typeface="Arial"/>
                <a:ea typeface="Arial"/>
                <a:cs typeface="Arial"/>
                <a:sym typeface="Arial"/>
              </a:rPr>
              <a:t>Eric Evans, Domain-Driven Design, 2003.</a:t>
            </a:r>
            <a:endParaRPr/>
          </a:p>
        </p:txBody>
      </p:sp>
      <p:pic>
        <p:nvPicPr>
          <p:cNvPr id="885" name="Google Shape;885;p7" descr="https://cdn.simplesite.com/i/73/aa/283163831558318707/i283163839606454451._szw1280h1280_.jpg"/>
          <p:cNvPicPr preferRelativeResize="0"/>
          <p:nvPr/>
        </p:nvPicPr>
        <p:blipFill rotWithShape="1">
          <a:blip r:embed="rId3">
            <a:alphaModFix/>
          </a:blip>
          <a:srcRect/>
          <a:stretch/>
        </p:blipFill>
        <p:spPr>
          <a:xfrm>
            <a:off x="5704711" y="987574"/>
            <a:ext cx="2839925" cy="3888432"/>
          </a:xfrm>
          <a:prstGeom prst="rect">
            <a:avLst/>
          </a:prstGeom>
          <a:noFill/>
          <a:ln>
            <a:noFill/>
          </a:ln>
        </p:spPr>
      </p:pic>
    </p:spTree>
    <p:extLst>
      <p:ext uri="{BB962C8B-B14F-4D97-AF65-F5344CB8AC3E}">
        <p14:creationId xmlns:p14="http://schemas.microsoft.com/office/powerpoint/2010/main" val="3339092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
          <p:cNvSpPr txBox="1">
            <a:spLocks noGrp="1"/>
          </p:cNvSpPr>
          <p:nvPr>
            <p:ph type="title"/>
          </p:nvPr>
        </p:nvSpPr>
        <p:spPr>
          <a:xfrm>
            <a:off x="611560" y="273738"/>
            <a:ext cx="7986918" cy="4289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sz="2800"/>
              <a:t>마이크로 서비스간의 서열과 역학관계</a:t>
            </a:r>
            <a:endParaRPr sz="2800"/>
          </a:p>
        </p:txBody>
      </p:sp>
      <p:sp>
        <p:nvSpPr>
          <p:cNvPr id="891" name="Google Shape;891;p9"/>
          <p:cNvSpPr txBox="1"/>
          <p:nvPr/>
        </p:nvSpPr>
        <p:spPr>
          <a:xfrm>
            <a:off x="586772" y="926514"/>
            <a:ext cx="797045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6"/>
              </a:buClr>
              <a:buSzPts val="1600"/>
              <a:buFont typeface="Malgun Gothic"/>
              <a:buNone/>
            </a:pPr>
            <a:r>
              <a:rPr lang="en-US" sz="1600" b="0" i="0" u="none" strike="noStrike" cap="none">
                <a:solidFill>
                  <a:schemeClr val="accent6"/>
                </a:solidFill>
                <a:latin typeface="Malgun Gothic"/>
                <a:ea typeface="Malgun Gothic"/>
                <a:cs typeface="Malgun Gothic"/>
                <a:sym typeface="Malgun Gothic"/>
              </a:rPr>
              <a:t>“ 어느 마이크로 서비스의 인터페이스를 더 중요하게 관리할 것인가? ”</a:t>
            </a:r>
            <a:endParaRPr sz="1600" b="0" i="0" u="none" strike="noStrike" cap="none">
              <a:solidFill>
                <a:schemeClr val="accent6"/>
              </a:solidFill>
              <a:latin typeface="Malgun Gothic"/>
              <a:ea typeface="Malgun Gothic"/>
              <a:cs typeface="Malgun Gothic"/>
              <a:sym typeface="Malgun Gothic"/>
            </a:endParaRPr>
          </a:p>
        </p:txBody>
      </p:sp>
      <p:sp>
        <p:nvSpPr>
          <p:cNvPr id="892" name="Google Shape;892;p9"/>
          <p:cNvSpPr/>
          <p:nvPr/>
        </p:nvSpPr>
        <p:spPr>
          <a:xfrm>
            <a:off x="0" y="1275606"/>
            <a:ext cx="9144000" cy="2928995"/>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a:solidFill>
                <a:srgbClr val="000000"/>
              </a:solidFill>
              <a:latin typeface="Calibri"/>
              <a:ea typeface="Calibri"/>
              <a:cs typeface="Calibri"/>
              <a:sym typeface="Calibri"/>
            </a:endParaRPr>
          </a:p>
        </p:txBody>
      </p:sp>
      <p:sp>
        <p:nvSpPr>
          <p:cNvPr id="893" name="Google Shape;893;p9"/>
          <p:cNvSpPr txBox="1"/>
          <p:nvPr/>
        </p:nvSpPr>
        <p:spPr>
          <a:xfrm>
            <a:off x="852173" y="4316522"/>
            <a:ext cx="7439653"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73646"/>
              </a:buClr>
              <a:buSzPts val="1050"/>
              <a:buFont typeface="Malgun Gothic"/>
              <a:buNone/>
            </a:pPr>
            <a:r>
              <a:rPr lang="en-US" sz="1050" b="1" i="0" u="none" strike="noStrike" cap="none" dirty="0">
                <a:solidFill>
                  <a:srgbClr val="273646"/>
                </a:solidFill>
                <a:latin typeface="Malgun Gothic"/>
                <a:ea typeface="Malgun Gothic"/>
                <a:cs typeface="Malgun Gothic"/>
                <a:sym typeface="Malgun Gothic"/>
              </a:rPr>
              <a:t>Core Domain </a:t>
            </a:r>
            <a:r>
              <a:rPr lang="en-US" sz="1050" b="1" i="0" u="none" strike="noStrike" cap="none" dirty="0" err="1">
                <a:solidFill>
                  <a:srgbClr val="273646"/>
                </a:solidFill>
                <a:latin typeface="Malgun Gothic"/>
                <a:ea typeface="Malgun Gothic"/>
                <a:cs typeface="Malgun Gothic"/>
                <a:sym typeface="Malgun Gothic"/>
              </a:rPr>
              <a:t>간</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높은</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서열끼리</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에는</a:t>
            </a:r>
            <a:r>
              <a:rPr lang="en-US" sz="1050" b="1" i="0" u="none" strike="noStrike" cap="none" dirty="0">
                <a:solidFill>
                  <a:srgbClr val="273646"/>
                </a:solidFill>
                <a:latin typeface="Malgun Gothic"/>
                <a:ea typeface="Malgun Gothic"/>
                <a:cs typeface="Malgun Gothic"/>
                <a:sym typeface="Malgun Gothic"/>
              </a:rPr>
              <a:t> Shared-kernel </a:t>
            </a:r>
            <a:r>
              <a:rPr lang="en-US" sz="1050" b="1" i="0" u="none" strike="noStrike" cap="none" dirty="0" err="1">
                <a:solidFill>
                  <a:srgbClr val="273646"/>
                </a:solidFill>
                <a:latin typeface="Malgun Gothic"/>
                <a:ea typeface="Malgun Gothic"/>
                <a:cs typeface="Malgun Gothic"/>
                <a:sym typeface="Malgun Gothic"/>
              </a:rPr>
              <a:t>도</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허용가능하다</a:t>
            </a:r>
            <a:r>
              <a:rPr lang="en-US" sz="1050" b="1" i="0" u="none" strike="noStrike" cap="none" dirty="0">
                <a:solidFill>
                  <a:srgbClr val="273646"/>
                </a:solidFill>
                <a:latin typeface="Malgun Gothic"/>
                <a:ea typeface="Malgun Gothic"/>
                <a:cs typeface="Malgun Gothic"/>
                <a:sym typeface="Malgun Gothic"/>
              </a:rPr>
              <a:t>.</a:t>
            </a:r>
            <a:endParaRPr dirty="0"/>
          </a:p>
          <a:p>
            <a:pPr marL="0" marR="0" lvl="0" indent="0" algn="ctr" rtl="0">
              <a:lnSpc>
                <a:spcPct val="100000"/>
              </a:lnSpc>
              <a:spcBef>
                <a:spcPts val="0"/>
              </a:spcBef>
              <a:spcAft>
                <a:spcPts val="0"/>
              </a:spcAft>
              <a:buClr>
                <a:srgbClr val="273646"/>
              </a:buClr>
              <a:buSzPts val="1050"/>
              <a:buFont typeface="Malgun Gothic"/>
              <a:buNone/>
            </a:pPr>
            <a:r>
              <a:rPr lang="en-US" sz="1050" b="1" i="0" u="none" strike="noStrike" cap="none" dirty="0" err="1">
                <a:solidFill>
                  <a:srgbClr val="273646"/>
                </a:solidFill>
                <a:latin typeface="Malgun Gothic"/>
                <a:ea typeface="Malgun Gothic"/>
                <a:cs typeface="Malgun Gothic"/>
                <a:sym typeface="Malgun Gothic"/>
              </a:rPr>
              <a:t>하지만</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중요도가</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낮은</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서비스를</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위해</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높은</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서열의</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서비스가</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인터페이스를</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맞추는</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경우는</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없을</a:t>
            </a:r>
            <a:r>
              <a:rPr lang="en-US" sz="1050" b="1" i="0" u="none" strike="noStrike" cap="none" dirty="0">
                <a:solidFill>
                  <a:srgbClr val="273646"/>
                </a:solidFill>
                <a:latin typeface="Malgun Gothic"/>
                <a:ea typeface="Malgun Gothic"/>
                <a:cs typeface="Malgun Gothic"/>
                <a:sym typeface="Malgun Gothic"/>
              </a:rPr>
              <a:t> </a:t>
            </a:r>
            <a:r>
              <a:rPr lang="en-US" sz="1050" b="1" i="0" u="none" strike="noStrike" cap="none" dirty="0" err="1">
                <a:solidFill>
                  <a:srgbClr val="273646"/>
                </a:solidFill>
                <a:latin typeface="Malgun Gothic"/>
                <a:ea typeface="Malgun Gothic"/>
                <a:cs typeface="Malgun Gothic"/>
                <a:sym typeface="Malgun Gothic"/>
              </a:rPr>
              <a:t>것이다</a:t>
            </a:r>
            <a:r>
              <a:rPr lang="en-US" sz="1050" b="1" i="0" u="none" strike="noStrike" cap="none" dirty="0">
                <a:solidFill>
                  <a:srgbClr val="273646"/>
                </a:solidFill>
                <a:latin typeface="Malgun Gothic"/>
                <a:ea typeface="Malgun Gothic"/>
                <a:cs typeface="Malgun Gothic"/>
                <a:sym typeface="Malgun Gothic"/>
              </a:rPr>
              <a:t>.</a:t>
            </a:r>
            <a:endParaRPr dirty="0"/>
          </a:p>
        </p:txBody>
      </p:sp>
      <p:cxnSp>
        <p:nvCxnSpPr>
          <p:cNvPr id="894" name="Google Shape;894;p9"/>
          <p:cNvCxnSpPr>
            <a:cxnSpLocks/>
            <a:stCxn id="895" idx="5"/>
            <a:endCxn id="896" idx="2"/>
          </p:cNvCxnSpPr>
          <p:nvPr/>
        </p:nvCxnSpPr>
        <p:spPr>
          <a:xfrm>
            <a:off x="5279089" y="2483102"/>
            <a:ext cx="676200" cy="514500"/>
          </a:xfrm>
          <a:prstGeom prst="straightConnector1">
            <a:avLst/>
          </a:prstGeom>
          <a:noFill/>
          <a:ln w="9525" cap="flat" cmpd="sng">
            <a:solidFill>
              <a:schemeClr val="dk1"/>
            </a:solidFill>
            <a:prstDash val="solid"/>
            <a:miter lim="800000"/>
            <a:headEnd type="none" w="sm" len="sm"/>
            <a:tailEnd type="triangle" w="med" len="med"/>
          </a:ln>
        </p:spPr>
      </p:cxnSp>
      <p:sp>
        <p:nvSpPr>
          <p:cNvPr id="895" name="Google Shape;895;p9"/>
          <p:cNvSpPr/>
          <p:nvPr/>
        </p:nvSpPr>
        <p:spPr>
          <a:xfrm rot="5400000">
            <a:off x="3855195" y="1410745"/>
            <a:ext cx="1441640" cy="140614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7" name="Google Shape;897;p9"/>
          <p:cNvSpPr txBox="1"/>
          <p:nvPr/>
        </p:nvSpPr>
        <p:spPr>
          <a:xfrm>
            <a:off x="4124609" y="1853291"/>
            <a:ext cx="90281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dirty="0" err="1">
                <a:solidFill>
                  <a:schemeClr val="lt1"/>
                </a:solidFill>
              </a:rPr>
              <a:t>상품</a:t>
            </a:r>
            <a:r>
              <a:rPr lang="en-US" sz="1400" b="0" i="0" u="none" strike="noStrike" cap="none" dirty="0">
                <a:solidFill>
                  <a:schemeClr val="lt1"/>
                </a:solidFill>
                <a:latin typeface="Arial"/>
                <a:ea typeface="Arial"/>
                <a:cs typeface="Arial"/>
                <a:sym typeface="Arial"/>
              </a:rPr>
              <a:t/>
            </a:r>
            <a:br>
              <a:rPr lang="en-US" sz="1400" b="0" i="0" u="none" strike="noStrike" cap="none" dirty="0">
                <a:solidFill>
                  <a:schemeClr val="lt1"/>
                </a:solidFill>
                <a:latin typeface="Arial"/>
                <a:ea typeface="Arial"/>
                <a:cs typeface="Arial"/>
                <a:sym typeface="Arial"/>
              </a:rPr>
            </a:br>
            <a:r>
              <a:rPr lang="en-US" sz="1400" b="0" i="0" u="none" strike="noStrike" cap="none" dirty="0">
                <a:solidFill>
                  <a:schemeClr val="lt1"/>
                </a:solidFill>
                <a:latin typeface="Arial"/>
                <a:ea typeface="Arial"/>
                <a:cs typeface="Arial"/>
                <a:sym typeface="Arial"/>
              </a:rPr>
              <a:t>(core)</a:t>
            </a:r>
            <a:endParaRPr sz="1400" b="0" i="0" u="none" strike="noStrike" cap="none" dirty="0">
              <a:solidFill>
                <a:schemeClr val="lt1"/>
              </a:solidFill>
              <a:latin typeface="Arial"/>
              <a:ea typeface="Arial"/>
              <a:cs typeface="Arial"/>
              <a:sym typeface="Arial"/>
            </a:endParaRPr>
          </a:p>
        </p:txBody>
      </p:sp>
      <p:sp>
        <p:nvSpPr>
          <p:cNvPr id="898" name="Google Shape;898;p9"/>
          <p:cNvSpPr/>
          <p:nvPr/>
        </p:nvSpPr>
        <p:spPr>
          <a:xfrm rot="5400000">
            <a:off x="1186534" y="1410746"/>
            <a:ext cx="1441640" cy="140614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9" name="Google Shape;899;p9"/>
          <p:cNvSpPr txBox="1"/>
          <p:nvPr/>
        </p:nvSpPr>
        <p:spPr>
          <a:xfrm>
            <a:off x="1581786" y="1851524"/>
            <a:ext cx="65114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(core)</a:t>
            </a:r>
            <a:endParaRPr sz="1400" b="0" i="0" u="none" strike="noStrike" cap="none">
              <a:solidFill>
                <a:schemeClr val="lt1"/>
              </a:solidFill>
              <a:latin typeface="Arial"/>
              <a:ea typeface="Arial"/>
              <a:cs typeface="Arial"/>
              <a:sym typeface="Arial"/>
            </a:endParaRPr>
          </a:p>
        </p:txBody>
      </p:sp>
      <p:cxnSp>
        <p:nvCxnSpPr>
          <p:cNvPr id="900" name="Google Shape;900;p9"/>
          <p:cNvCxnSpPr>
            <a:cxnSpLocks/>
          </p:cNvCxnSpPr>
          <p:nvPr/>
        </p:nvCxnSpPr>
        <p:spPr>
          <a:xfrm>
            <a:off x="2610429" y="2155693"/>
            <a:ext cx="1262512" cy="0"/>
          </a:xfrm>
          <a:prstGeom prst="straightConnector1">
            <a:avLst/>
          </a:prstGeom>
          <a:noFill/>
          <a:ln w="9525" cap="flat" cmpd="sng">
            <a:solidFill>
              <a:schemeClr val="dk1"/>
            </a:solidFill>
            <a:prstDash val="solid"/>
            <a:miter lim="800000"/>
            <a:headEnd type="triangle" w="med" len="med"/>
            <a:tailEnd type="triangle" w="med" len="med"/>
          </a:ln>
        </p:spPr>
      </p:cxnSp>
      <p:sp>
        <p:nvSpPr>
          <p:cNvPr id="901" name="Google Shape;901;p9"/>
          <p:cNvSpPr/>
          <p:nvPr/>
        </p:nvSpPr>
        <p:spPr>
          <a:xfrm rot="5400000">
            <a:off x="6744982" y="1410746"/>
            <a:ext cx="1441642" cy="1406148"/>
          </a:xfrm>
          <a:prstGeom prst="hexagon">
            <a:avLst>
              <a:gd name="adj" fmla="val 25000"/>
              <a:gd name="vf" fmla="val 115470"/>
            </a:avLst>
          </a:prstGeom>
          <a:solidFill>
            <a:srgbClr val="8BAB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02" name="Google Shape;902;p9"/>
          <p:cNvSpPr txBox="1"/>
          <p:nvPr/>
        </p:nvSpPr>
        <p:spPr>
          <a:xfrm>
            <a:off x="6881340" y="1851524"/>
            <a:ext cx="116891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상품추천</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(Supporting)</a:t>
            </a:r>
            <a:endParaRPr sz="1400" b="0" i="0" u="none" strike="noStrike" cap="none">
              <a:solidFill>
                <a:schemeClr val="lt1"/>
              </a:solidFill>
              <a:latin typeface="Arial"/>
              <a:ea typeface="Arial"/>
              <a:cs typeface="Arial"/>
              <a:sym typeface="Arial"/>
            </a:endParaRPr>
          </a:p>
        </p:txBody>
      </p:sp>
      <p:sp>
        <p:nvSpPr>
          <p:cNvPr id="896" name="Google Shape;896;p9"/>
          <p:cNvSpPr/>
          <p:nvPr/>
        </p:nvSpPr>
        <p:spPr>
          <a:xfrm rot="5400000">
            <a:off x="5937650" y="2663866"/>
            <a:ext cx="1441640" cy="1406149"/>
          </a:xfrm>
          <a:prstGeom prst="hexagon">
            <a:avLst>
              <a:gd name="adj" fmla="val 25000"/>
              <a:gd name="vf" fmla="val 115470"/>
            </a:avLst>
          </a:prstGeom>
          <a:solidFill>
            <a:srgbClr val="FF33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3" name="Google Shape;903;p9"/>
          <p:cNvSpPr txBox="1"/>
          <p:nvPr/>
        </p:nvSpPr>
        <p:spPr>
          <a:xfrm>
            <a:off x="6087640" y="3009825"/>
            <a:ext cx="1141659"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dirty="0" err="1">
                <a:solidFill>
                  <a:schemeClr val="lt1"/>
                </a:solidFill>
                <a:latin typeface="Arial"/>
                <a:ea typeface="Arial"/>
                <a:cs typeface="Arial"/>
                <a:sym typeface="Arial"/>
              </a:rPr>
              <a:t>배송</a:t>
            </a:r>
            <a:r>
              <a:rPr lang="en-US" sz="1400" b="0" i="0" u="none" strike="noStrike" cap="none" dirty="0">
                <a:solidFill>
                  <a:schemeClr val="lt1"/>
                </a:solidFill>
                <a:latin typeface="Arial"/>
                <a:ea typeface="Arial"/>
                <a:cs typeface="Arial"/>
                <a:sym typeface="Arial"/>
              </a:rPr>
              <a:t> SaaS</a:t>
            </a:r>
            <a:endParaRPr dirty="0"/>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dirty="0">
                <a:solidFill>
                  <a:schemeClr val="lt1"/>
                </a:solidFill>
                <a:latin typeface="Arial"/>
                <a:ea typeface="Arial"/>
                <a:cs typeface="Arial"/>
                <a:sym typeface="Arial"/>
              </a:rPr>
              <a:t>(general,</a:t>
            </a:r>
            <a:endParaRPr dirty="0"/>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dirty="0" err="1">
                <a:solidFill>
                  <a:schemeClr val="lt1"/>
                </a:solidFill>
                <a:latin typeface="Arial"/>
                <a:ea typeface="Arial"/>
                <a:cs typeface="Arial"/>
                <a:sym typeface="Arial"/>
              </a:rPr>
              <a:t>외부서비스</a:t>
            </a:r>
            <a:r>
              <a:rPr lang="en-US" sz="1400" b="0" i="0" u="none" strike="noStrike" cap="none" dirty="0">
                <a:solidFill>
                  <a:schemeClr val="lt1"/>
                </a:solidFill>
                <a:latin typeface="Arial"/>
                <a:ea typeface="Arial"/>
                <a:cs typeface="Arial"/>
                <a:sym typeface="Arial"/>
              </a:rPr>
              <a:t>)</a:t>
            </a:r>
            <a:endParaRPr sz="1400" b="0" i="0" u="none" strike="noStrike" cap="none" dirty="0">
              <a:solidFill>
                <a:schemeClr val="lt1"/>
              </a:solidFill>
              <a:latin typeface="Arial"/>
              <a:ea typeface="Arial"/>
              <a:cs typeface="Arial"/>
              <a:sym typeface="Arial"/>
            </a:endParaRPr>
          </a:p>
        </p:txBody>
      </p:sp>
      <p:cxnSp>
        <p:nvCxnSpPr>
          <p:cNvPr id="904" name="Google Shape;904;p9"/>
          <p:cNvCxnSpPr/>
          <p:nvPr/>
        </p:nvCxnSpPr>
        <p:spPr>
          <a:xfrm rot="10800000">
            <a:off x="5279090" y="2155693"/>
            <a:ext cx="1483640" cy="0"/>
          </a:xfrm>
          <a:prstGeom prst="straightConnector1">
            <a:avLst/>
          </a:prstGeom>
          <a:noFill/>
          <a:ln w="9525" cap="flat" cmpd="sng">
            <a:solidFill>
              <a:schemeClr val="dk1"/>
            </a:solidFill>
            <a:prstDash val="solid"/>
            <a:miter lim="800000"/>
            <a:headEnd type="none" w="sm" len="sm"/>
            <a:tailEnd type="triangle" w="med" len="med"/>
          </a:ln>
        </p:spPr>
      </p:cxnSp>
      <p:sp>
        <p:nvSpPr>
          <p:cNvPr id="905" name="Google Shape;905;p9"/>
          <p:cNvSpPr txBox="1"/>
          <p:nvPr/>
        </p:nvSpPr>
        <p:spPr>
          <a:xfrm>
            <a:off x="5628816" y="1747123"/>
            <a:ext cx="902700" cy="253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41A1B"/>
              </a:buClr>
              <a:buSzPts val="1050"/>
              <a:buFont typeface="Arial"/>
              <a:buNone/>
            </a:pPr>
            <a:r>
              <a:rPr lang="en-US" sz="1050" b="1">
                <a:solidFill>
                  <a:srgbClr val="141A1B"/>
                </a:solidFill>
              </a:rPr>
              <a:t>Customer/Supplier</a:t>
            </a:r>
            <a:endParaRPr sz="1050" b="1">
              <a:solidFill>
                <a:srgbClr val="141A1B"/>
              </a:solidFill>
            </a:endParaRPr>
          </a:p>
          <a:p>
            <a:pPr marL="0" marR="0" lvl="0" indent="0" algn="ctr" rtl="0">
              <a:lnSpc>
                <a:spcPct val="100000"/>
              </a:lnSpc>
              <a:spcBef>
                <a:spcPts val="0"/>
              </a:spcBef>
              <a:spcAft>
                <a:spcPts val="0"/>
              </a:spcAft>
              <a:buClr>
                <a:srgbClr val="141A1B"/>
              </a:buClr>
              <a:buSzPts val="1050"/>
              <a:buFont typeface="Arial"/>
              <a:buNone/>
            </a:pPr>
            <a:endParaRPr sz="1050" b="1">
              <a:solidFill>
                <a:srgbClr val="141A1B"/>
              </a:solidFill>
            </a:endParaRPr>
          </a:p>
          <a:p>
            <a:pPr marL="0" marR="0" lvl="0" indent="0" algn="ctr" rtl="0">
              <a:lnSpc>
                <a:spcPct val="100000"/>
              </a:lnSpc>
              <a:spcBef>
                <a:spcPts val="0"/>
              </a:spcBef>
              <a:spcAft>
                <a:spcPts val="0"/>
              </a:spcAft>
              <a:buClr>
                <a:srgbClr val="141A1B"/>
              </a:buClr>
              <a:buSzPts val="1050"/>
              <a:buFont typeface="Arial"/>
              <a:buNone/>
            </a:pPr>
            <a:r>
              <a:rPr lang="en-US" sz="1050" b="1" i="0" u="none" strike="noStrike" cap="none">
                <a:solidFill>
                  <a:srgbClr val="141A1B"/>
                </a:solidFill>
                <a:latin typeface="Arial"/>
                <a:ea typeface="Arial"/>
                <a:cs typeface="Arial"/>
                <a:sym typeface="Arial"/>
              </a:rPr>
              <a:t>Conformist</a:t>
            </a:r>
            <a:endParaRPr sz="1050" b="1" i="0" u="none" strike="noStrike" cap="none">
              <a:solidFill>
                <a:srgbClr val="141A1B"/>
              </a:solidFill>
              <a:latin typeface="Arial"/>
              <a:ea typeface="Arial"/>
              <a:cs typeface="Arial"/>
              <a:sym typeface="Arial"/>
            </a:endParaRPr>
          </a:p>
        </p:txBody>
      </p:sp>
      <p:sp>
        <p:nvSpPr>
          <p:cNvPr id="906" name="Google Shape;906;p9"/>
          <p:cNvSpPr txBox="1"/>
          <p:nvPr/>
        </p:nvSpPr>
        <p:spPr>
          <a:xfrm>
            <a:off x="2761488" y="1399747"/>
            <a:ext cx="1322004"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41A1B"/>
              </a:buClr>
              <a:buSzPts val="1050"/>
              <a:buFont typeface="Arial"/>
              <a:buNone/>
            </a:pPr>
            <a:r>
              <a:rPr lang="en-US" sz="1050" b="1" i="0" u="none" strike="noStrike" cap="none">
                <a:solidFill>
                  <a:srgbClr val="141A1B"/>
                </a:solidFill>
                <a:latin typeface="Arial"/>
                <a:ea typeface="Arial"/>
                <a:cs typeface="Arial"/>
                <a:sym typeface="Arial"/>
              </a:rPr>
              <a:t>Shared-kernel</a:t>
            </a:r>
            <a:endParaRPr sz="1050" b="1" i="0" u="none" strike="noStrike" cap="none">
              <a:solidFill>
                <a:srgbClr val="141A1B"/>
              </a:solidFill>
              <a:latin typeface="Arial"/>
              <a:ea typeface="Arial"/>
              <a:cs typeface="Arial"/>
              <a:sym typeface="Arial"/>
            </a:endParaRPr>
          </a:p>
        </p:txBody>
      </p:sp>
      <p:cxnSp>
        <p:nvCxnSpPr>
          <p:cNvPr id="907" name="Google Shape;907;p9"/>
          <p:cNvCxnSpPr/>
          <p:nvPr/>
        </p:nvCxnSpPr>
        <p:spPr>
          <a:xfrm rot="5400000">
            <a:off x="3055786" y="1713217"/>
            <a:ext cx="496500" cy="302700"/>
          </a:xfrm>
          <a:prstGeom prst="curvedConnector3">
            <a:avLst>
              <a:gd name="adj1" fmla="val 50014"/>
            </a:avLst>
          </a:prstGeom>
          <a:noFill/>
          <a:ln w="9525" cap="flat" cmpd="sng">
            <a:solidFill>
              <a:schemeClr val="accent3"/>
            </a:solidFill>
            <a:prstDash val="solid"/>
            <a:miter lim="800000"/>
            <a:headEnd type="none" w="sm" len="sm"/>
            <a:tailEnd type="triangle" w="med" len="med"/>
          </a:ln>
        </p:spPr>
      </p:cxnSp>
      <p:sp>
        <p:nvSpPr>
          <p:cNvPr id="908" name="Google Shape;908;p9"/>
          <p:cNvSpPr txBox="1"/>
          <p:nvPr/>
        </p:nvSpPr>
        <p:spPr>
          <a:xfrm>
            <a:off x="4644391" y="2819603"/>
            <a:ext cx="1162498"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41A1B"/>
              </a:buClr>
              <a:buSzPts val="1050"/>
              <a:buFont typeface="Arial"/>
              <a:buNone/>
            </a:pPr>
            <a:r>
              <a:rPr lang="en-US" sz="1050" b="1" i="0" u="none" strike="noStrike" cap="none">
                <a:solidFill>
                  <a:srgbClr val="141A1B"/>
                </a:solidFill>
                <a:latin typeface="Arial"/>
                <a:ea typeface="Arial"/>
                <a:cs typeface="Arial"/>
                <a:sym typeface="Arial"/>
              </a:rPr>
              <a:t>Anti-corruption</a:t>
            </a:r>
            <a:endParaRPr sz="1050" b="1" i="0" u="none" strike="noStrike" cap="none">
              <a:solidFill>
                <a:srgbClr val="141A1B"/>
              </a:solidFill>
              <a:latin typeface="Arial"/>
              <a:ea typeface="Arial"/>
              <a:cs typeface="Arial"/>
              <a:sym typeface="Arial"/>
            </a:endParaRPr>
          </a:p>
        </p:txBody>
      </p:sp>
    </p:spTree>
    <p:extLst>
      <p:ext uri="{BB962C8B-B14F-4D97-AF65-F5344CB8AC3E}">
        <p14:creationId xmlns:p14="http://schemas.microsoft.com/office/powerpoint/2010/main" val="70454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390558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0"/>
          <p:cNvSpPr/>
          <p:nvPr/>
        </p:nvSpPr>
        <p:spPr>
          <a:xfrm>
            <a:off x="0" y="1275606"/>
            <a:ext cx="9144000" cy="2928995"/>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a:solidFill>
                <a:srgbClr val="000000"/>
              </a:solidFill>
              <a:latin typeface="Calibri"/>
              <a:ea typeface="Calibri"/>
              <a:cs typeface="Calibri"/>
              <a:sym typeface="Calibri"/>
            </a:endParaRPr>
          </a:p>
        </p:txBody>
      </p:sp>
      <p:sp>
        <p:nvSpPr>
          <p:cNvPr id="914" name="Google Shape;914;p10"/>
          <p:cNvSpPr txBox="1">
            <a:spLocks noGrp="1"/>
          </p:cNvSpPr>
          <p:nvPr>
            <p:ph type="title"/>
          </p:nvPr>
        </p:nvSpPr>
        <p:spPr>
          <a:xfrm>
            <a:off x="611560" y="273738"/>
            <a:ext cx="7986918" cy="4289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sz="2800"/>
              <a:t>마이크로 서비스간의 서열과 역학관계</a:t>
            </a:r>
            <a:endParaRPr sz="2800"/>
          </a:p>
        </p:txBody>
      </p:sp>
      <p:cxnSp>
        <p:nvCxnSpPr>
          <p:cNvPr id="915" name="Google Shape;915;p10"/>
          <p:cNvCxnSpPr/>
          <p:nvPr/>
        </p:nvCxnSpPr>
        <p:spPr>
          <a:xfrm rot="-5400000">
            <a:off x="5112246" y="2778201"/>
            <a:ext cx="436200" cy="433500"/>
          </a:xfrm>
          <a:prstGeom prst="curvedConnector3">
            <a:avLst>
              <a:gd name="adj1" fmla="val 0"/>
            </a:avLst>
          </a:prstGeom>
          <a:noFill/>
          <a:ln w="9525" cap="flat" cmpd="sng">
            <a:solidFill>
              <a:schemeClr val="accent3"/>
            </a:solidFill>
            <a:prstDash val="solid"/>
            <a:miter lim="800000"/>
            <a:headEnd type="none" w="sm" len="sm"/>
            <a:tailEnd type="triangle" w="med" len="med"/>
          </a:ln>
        </p:spPr>
      </p:cxnSp>
      <p:sp>
        <p:nvSpPr>
          <p:cNvPr id="916" name="Google Shape;916;p10"/>
          <p:cNvSpPr txBox="1"/>
          <p:nvPr/>
        </p:nvSpPr>
        <p:spPr>
          <a:xfrm>
            <a:off x="586772" y="926514"/>
            <a:ext cx="797045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6"/>
              </a:buClr>
              <a:buSzPts val="1600"/>
              <a:buFont typeface="Malgun Gothic"/>
              <a:buNone/>
            </a:pPr>
            <a:r>
              <a:rPr lang="en-US" sz="1600" b="0" i="0" u="none" strike="noStrike" cap="none">
                <a:solidFill>
                  <a:schemeClr val="accent6"/>
                </a:solidFill>
                <a:latin typeface="Malgun Gothic"/>
                <a:ea typeface="Malgun Gothic"/>
                <a:cs typeface="Malgun Gothic"/>
                <a:sym typeface="Malgun Gothic"/>
              </a:rPr>
              <a:t>“ 마이크로서비스간 트랜잭션의 묶음을 어떻게 할 것인가? ”</a:t>
            </a:r>
            <a:endParaRPr/>
          </a:p>
        </p:txBody>
      </p:sp>
      <p:sp>
        <p:nvSpPr>
          <p:cNvPr id="917" name="Google Shape;917;p10"/>
          <p:cNvSpPr txBox="1"/>
          <p:nvPr/>
        </p:nvSpPr>
        <p:spPr>
          <a:xfrm>
            <a:off x="5375375" y="1614850"/>
            <a:ext cx="1409700" cy="415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41A1B"/>
              </a:buClr>
              <a:buSzPts val="1050"/>
              <a:buFont typeface="Arial"/>
              <a:buNone/>
            </a:pPr>
            <a:r>
              <a:rPr lang="en-US" sz="1050" b="1">
                <a:solidFill>
                  <a:srgbClr val="141A1B"/>
                </a:solidFill>
              </a:rPr>
              <a:t>Request-Response (with CB)</a:t>
            </a:r>
            <a:endParaRPr sz="1050" b="1">
              <a:solidFill>
                <a:srgbClr val="141A1B"/>
              </a:solidFill>
            </a:endParaRPr>
          </a:p>
          <a:p>
            <a:pPr marL="0" marR="0" lvl="0" indent="0" algn="ctr" rtl="0">
              <a:lnSpc>
                <a:spcPct val="100000"/>
              </a:lnSpc>
              <a:spcBef>
                <a:spcPts val="0"/>
              </a:spcBef>
              <a:spcAft>
                <a:spcPts val="0"/>
              </a:spcAft>
              <a:buClr>
                <a:srgbClr val="141A1B"/>
              </a:buClr>
              <a:buSzPts val="1050"/>
              <a:buFont typeface="Arial"/>
              <a:buNone/>
            </a:pPr>
            <a:endParaRPr sz="1050" b="1">
              <a:solidFill>
                <a:srgbClr val="141A1B"/>
              </a:solidFill>
            </a:endParaRPr>
          </a:p>
          <a:p>
            <a:pPr marL="0" marR="0" lvl="0" indent="0" algn="ctr" rtl="0">
              <a:lnSpc>
                <a:spcPct val="100000"/>
              </a:lnSpc>
              <a:spcBef>
                <a:spcPts val="0"/>
              </a:spcBef>
              <a:spcAft>
                <a:spcPts val="0"/>
              </a:spcAft>
              <a:buClr>
                <a:srgbClr val="141A1B"/>
              </a:buClr>
              <a:buSzPts val="1050"/>
              <a:buFont typeface="Arial"/>
              <a:buNone/>
            </a:pPr>
            <a:r>
              <a:rPr lang="en-US" sz="1050" b="1">
                <a:solidFill>
                  <a:srgbClr val="141A1B"/>
                </a:solidFill>
              </a:rPr>
              <a:t>or</a:t>
            </a:r>
            <a:endParaRPr sz="1050" b="1">
              <a:solidFill>
                <a:srgbClr val="141A1B"/>
              </a:solidFill>
            </a:endParaRPr>
          </a:p>
          <a:p>
            <a:pPr marL="0" marR="0" lvl="0" indent="0" algn="ctr" rtl="0">
              <a:lnSpc>
                <a:spcPct val="100000"/>
              </a:lnSpc>
              <a:spcBef>
                <a:spcPts val="0"/>
              </a:spcBef>
              <a:spcAft>
                <a:spcPts val="0"/>
              </a:spcAft>
              <a:buClr>
                <a:srgbClr val="141A1B"/>
              </a:buClr>
              <a:buSzPts val="1050"/>
              <a:buFont typeface="Arial"/>
              <a:buNone/>
            </a:pPr>
            <a:endParaRPr sz="1050" b="1">
              <a:solidFill>
                <a:srgbClr val="141A1B"/>
              </a:solidFill>
            </a:endParaRPr>
          </a:p>
          <a:p>
            <a:pPr marL="0" marR="0" lvl="0" indent="0" algn="ctr" rtl="0">
              <a:lnSpc>
                <a:spcPct val="100000"/>
              </a:lnSpc>
              <a:spcBef>
                <a:spcPts val="0"/>
              </a:spcBef>
              <a:spcAft>
                <a:spcPts val="0"/>
              </a:spcAft>
              <a:buClr>
                <a:srgbClr val="141A1B"/>
              </a:buClr>
              <a:buSzPts val="1050"/>
              <a:buFont typeface="Arial"/>
              <a:buNone/>
            </a:pPr>
            <a:r>
              <a:rPr lang="en-US" sz="1050" b="1">
                <a:solidFill>
                  <a:srgbClr val="141A1B"/>
                </a:solidFill>
              </a:rPr>
              <a:t>UI Mashup</a:t>
            </a:r>
            <a:endParaRPr sz="1050" b="1">
              <a:solidFill>
                <a:srgbClr val="141A1B"/>
              </a:solidFill>
            </a:endParaRPr>
          </a:p>
        </p:txBody>
      </p:sp>
      <p:sp>
        <p:nvSpPr>
          <p:cNvPr id="918" name="Google Shape;918;p10"/>
          <p:cNvSpPr txBox="1"/>
          <p:nvPr/>
        </p:nvSpPr>
        <p:spPr>
          <a:xfrm>
            <a:off x="4199909" y="3002826"/>
            <a:ext cx="1000595" cy="577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41A1B"/>
              </a:buClr>
              <a:buSzPts val="1050"/>
              <a:buFont typeface="Arial"/>
              <a:buNone/>
            </a:pPr>
            <a:endParaRPr/>
          </a:p>
          <a:p>
            <a:pPr marL="0" marR="0" lvl="0" indent="0" algn="ctr" rtl="0">
              <a:lnSpc>
                <a:spcPct val="100000"/>
              </a:lnSpc>
              <a:spcBef>
                <a:spcPts val="0"/>
              </a:spcBef>
              <a:spcAft>
                <a:spcPts val="0"/>
              </a:spcAft>
              <a:buClr>
                <a:srgbClr val="141A1B"/>
              </a:buClr>
              <a:buSzPts val="1050"/>
              <a:buFont typeface="Arial"/>
              <a:buNone/>
            </a:pPr>
            <a:r>
              <a:rPr lang="en-US" sz="1050" b="1">
                <a:solidFill>
                  <a:srgbClr val="141A1B"/>
                </a:solidFill>
              </a:rPr>
              <a:t>Pub/Sub</a:t>
            </a:r>
            <a:endParaRPr/>
          </a:p>
        </p:txBody>
      </p:sp>
      <p:sp>
        <p:nvSpPr>
          <p:cNvPr id="919" name="Google Shape;919;p10"/>
          <p:cNvSpPr txBox="1"/>
          <p:nvPr/>
        </p:nvSpPr>
        <p:spPr>
          <a:xfrm>
            <a:off x="2580683" y="1703587"/>
            <a:ext cx="132200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41A1B"/>
              </a:buClr>
              <a:buSzPts val="1050"/>
              <a:buFont typeface="Arial"/>
              <a:buNone/>
            </a:pPr>
            <a:r>
              <a:rPr lang="en-US" sz="1050" b="1" i="0" u="none" strike="noStrike" cap="none">
                <a:solidFill>
                  <a:srgbClr val="141A1B"/>
                </a:solidFill>
                <a:latin typeface="Arial"/>
                <a:ea typeface="Arial"/>
                <a:cs typeface="Arial"/>
                <a:sym typeface="Arial"/>
              </a:rPr>
              <a:t>ACID TX</a:t>
            </a:r>
            <a:endParaRPr/>
          </a:p>
          <a:p>
            <a:pPr marL="0" marR="0" lvl="0" indent="0" algn="ctr" rtl="0">
              <a:lnSpc>
                <a:spcPct val="100000"/>
              </a:lnSpc>
              <a:spcBef>
                <a:spcPts val="0"/>
              </a:spcBef>
              <a:spcAft>
                <a:spcPts val="0"/>
              </a:spcAft>
              <a:buClr>
                <a:srgbClr val="141A1B"/>
              </a:buClr>
              <a:buSzPts val="1050"/>
              <a:buFont typeface="Arial"/>
              <a:buNone/>
            </a:pPr>
            <a:r>
              <a:rPr lang="en-US" sz="1050" b="0" i="0" u="none" strike="noStrike" cap="none">
                <a:solidFill>
                  <a:srgbClr val="141A1B"/>
                </a:solidFill>
                <a:latin typeface="Arial"/>
                <a:ea typeface="Arial"/>
                <a:cs typeface="Arial"/>
                <a:sym typeface="Arial"/>
              </a:rPr>
              <a:t>(shared DB)</a:t>
            </a:r>
            <a:endParaRPr/>
          </a:p>
        </p:txBody>
      </p:sp>
      <p:sp>
        <p:nvSpPr>
          <p:cNvPr id="920" name="Google Shape;920;p10"/>
          <p:cNvSpPr txBox="1"/>
          <p:nvPr/>
        </p:nvSpPr>
        <p:spPr>
          <a:xfrm>
            <a:off x="852173" y="4316522"/>
            <a:ext cx="7439653" cy="577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73646"/>
              </a:buClr>
              <a:buSzPts val="1050"/>
              <a:buFont typeface="Malgun Gothic"/>
              <a:buNone/>
            </a:pPr>
            <a:r>
              <a:rPr lang="en-US" sz="1050" b="1" i="0" u="none" strike="noStrike" cap="none">
                <a:solidFill>
                  <a:srgbClr val="273646"/>
                </a:solidFill>
                <a:latin typeface="Malgun Gothic"/>
                <a:ea typeface="Malgun Gothic"/>
                <a:cs typeface="Malgun Gothic"/>
                <a:sym typeface="Malgun Gothic"/>
              </a:rPr>
              <a:t>배송기사가 없다고 주문을 안받을 것인가? 상품 추천이 안된다고 주문버튼을 안보여줄 것인가?</a:t>
            </a:r>
            <a:endParaRPr/>
          </a:p>
          <a:p>
            <a:pPr marL="0" marR="0" lvl="0" indent="0" algn="ctr" rtl="0">
              <a:lnSpc>
                <a:spcPct val="100000"/>
              </a:lnSpc>
              <a:spcBef>
                <a:spcPts val="0"/>
              </a:spcBef>
              <a:spcAft>
                <a:spcPts val="0"/>
              </a:spcAft>
              <a:buClr>
                <a:srgbClr val="273646"/>
              </a:buClr>
              <a:buSzPts val="1050"/>
              <a:buFont typeface="Malgun Gothic"/>
              <a:buNone/>
            </a:pPr>
            <a:r>
              <a:rPr lang="en-US" sz="1050" b="1" i="0" u="none" strike="noStrike" cap="none">
                <a:solidFill>
                  <a:srgbClr val="273646"/>
                </a:solidFill>
                <a:latin typeface="Malgun Gothic"/>
                <a:ea typeface="Malgun Gothic"/>
                <a:cs typeface="Malgun Gothic"/>
                <a:sym typeface="Malgun Gothic"/>
              </a:rPr>
              <a:t>Core Domain 간에는 강결합이 요구되는 경우가 생길 수 있다. </a:t>
            </a:r>
            <a:endParaRPr/>
          </a:p>
          <a:p>
            <a:pPr marL="0" marR="0" lvl="0" indent="0" algn="ctr" rtl="0">
              <a:lnSpc>
                <a:spcPct val="100000"/>
              </a:lnSpc>
              <a:spcBef>
                <a:spcPts val="0"/>
              </a:spcBef>
              <a:spcAft>
                <a:spcPts val="0"/>
              </a:spcAft>
              <a:buClr>
                <a:srgbClr val="273646"/>
              </a:buClr>
              <a:buSzPts val="1050"/>
              <a:buFont typeface="Malgun Gothic"/>
              <a:buNone/>
            </a:pPr>
            <a:r>
              <a:rPr lang="en-US" sz="1050" b="1" i="0" u="none" strike="noStrike" cap="none">
                <a:solidFill>
                  <a:srgbClr val="273646"/>
                </a:solidFill>
                <a:latin typeface="Malgun Gothic"/>
                <a:ea typeface="Malgun Gothic"/>
                <a:cs typeface="Malgun Gothic"/>
                <a:sym typeface="Malgun Gothic"/>
              </a:rPr>
              <a:t>하지만 우선순위가 떨어지는 비즈니스 기능을 위해 강한 트랜잭션을 연결할 이유는 하등에 없다.</a:t>
            </a:r>
            <a:endParaRPr/>
          </a:p>
        </p:txBody>
      </p:sp>
      <p:cxnSp>
        <p:nvCxnSpPr>
          <p:cNvPr id="921" name="Google Shape;921;p10"/>
          <p:cNvCxnSpPr>
            <a:stCxn id="922" idx="5"/>
            <a:endCxn id="923" idx="2"/>
          </p:cNvCxnSpPr>
          <p:nvPr/>
        </p:nvCxnSpPr>
        <p:spPr>
          <a:xfrm>
            <a:off x="5279089" y="2483102"/>
            <a:ext cx="676200" cy="514500"/>
          </a:xfrm>
          <a:prstGeom prst="straightConnector1">
            <a:avLst/>
          </a:prstGeom>
          <a:noFill/>
          <a:ln w="9525" cap="flat" cmpd="sng">
            <a:solidFill>
              <a:schemeClr val="dk1"/>
            </a:solidFill>
            <a:prstDash val="solid"/>
            <a:miter lim="800000"/>
            <a:headEnd type="none" w="sm" len="sm"/>
            <a:tailEnd type="triangle" w="med" len="med"/>
          </a:ln>
        </p:spPr>
      </p:cxnSp>
      <p:sp>
        <p:nvSpPr>
          <p:cNvPr id="922" name="Google Shape;922;p10"/>
          <p:cNvSpPr/>
          <p:nvPr/>
        </p:nvSpPr>
        <p:spPr>
          <a:xfrm rot="5400000">
            <a:off x="3855195" y="1410745"/>
            <a:ext cx="1441640" cy="140614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4" name="Google Shape;924;p10"/>
          <p:cNvSpPr txBox="1"/>
          <p:nvPr/>
        </p:nvSpPr>
        <p:spPr>
          <a:xfrm>
            <a:off x="4250445" y="1853291"/>
            <a:ext cx="65113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a:solidFill>
                  <a:schemeClr val="lt1"/>
                </a:solidFill>
              </a:rPr>
              <a:t>상품</a:t>
            </a:r>
            <a:r>
              <a:rPr lang="en-US" sz="1400" b="0" i="0" u="none" strike="noStrike" cap="none">
                <a:solidFill>
                  <a:schemeClr val="lt1"/>
                </a:solidFill>
                <a:latin typeface="Arial"/>
                <a:ea typeface="Arial"/>
                <a:cs typeface="Arial"/>
                <a:sym typeface="Arial"/>
              </a:rPr>
              <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(core)</a:t>
            </a:r>
            <a:endParaRPr/>
          </a:p>
        </p:txBody>
      </p:sp>
      <p:sp>
        <p:nvSpPr>
          <p:cNvPr id="925" name="Google Shape;925;p10"/>
          <p:cNvSpPr/>
          <p:nvPr/>
        </p:nvSpPr>
        <p:spPr>
          <a:xfrm rot="5400000">
            <a:off x="1186534" y="1410746"/>
            <a:ext cx="1441640" cy="140614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6" name="Google Shape;926;p10"/>
          <p:cNvSpPr txBox="1"/>
          <p:nvPr/>
        </p:nvSpPr>
        <p:spPr>
          <a:xfrm>
            <a:off x="1581786" y="1851524"/>
            <a:ext cx="65114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(core)</a:t>
            </a:r>
            <a:endParaRPr sz="1400" b="0" i="0" u="none" strike="noStrike" cap="none">
              <a:solidFill>
                <a:schemeClr val="lt1"/>
              </a:solidFill>
              <a:latin typeface="Arial"/>
              <a:ea typeface="Arial"/>
              <a:cs typeface="Arial"/>
              <a:sym typeface="Arial"/>
            </a:endParaRPr>
          </a:p>
        </p:txBody>
      </p:sp>
      <p:cxnSp>
        <p:nvCxnSpPr>
          <p:cNvPr id="927" name="Google Shape;927;p10"/>
          <p:cNvCxnSpPr/>
          <p:nvPr/>
        </p:nvCxnSpPr>
        <p:spPr>
          <a:xfrm>
            <a:off x="2610429" y="2155693"/>
            <a:ext cx="1262512" cy="0"/>
          </a:xfrm>
          <a:prstGeom prst="straightConnector1">
            <a:avLst/>
          </a:prstGeom>
          <a:noFill/>
          <a:ln w="9525" cap="flat" cmpd="sng">
            <a:solidFill>
              <a:schemeClr val="dk1"/>
            </a:solidFill>
            <a:prstDash val="solid"/>
            <a:miter lim="800000"/>
            <a:headEnd type="triangle" w="med" len="med"/>
            <a:tailEnd type="triangle" w="med" len="med"/>
          </a:ln>
        </p:spPr>
      </p:cxnSp>
      <p:sp>
        <p:nvSpPr>
          <p:cNvPr id="928" name="Google Shape;928;p10"/>
          <p:cNvSpPr/>
          <p:nvPr/>
        </p:nvSpPr>
        <p:spPr>
          <a:xfrm rot="5400000">
            <a:off x="6744982" y="1410746"/>
            <a:ext cx="1441642" cy="1406148"/>
          </a:xfrm>
          <a:prstGeom prst="hexagon">
            <a:avLst>
              <a:gd name="adj" fmla="val 25000"/>
              <a:gd name="vf" fmla="val 115470"/>
            </a:avLst>
          </a:prstGeom>
          <a:solidFill>
            <a:srgbClr val="8BAB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29" name="Google Shape;929;p10"/>
          <p:cNvSpPr txBox="1"/>
          <p:nvPr/>
        </p:nvSpPr>
        <p:spPr>
          <a:xfrm>
            <a:off x="6881340" y="1851524"/>
            <a:ext cx="116891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상품추천</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(Supporting)</a:t>
            </a:r>
            <a:endParaRPr sz="1400" b="0" i="0" u="none" strike="noStrike" cap="none">
              <a:solidFill>
                <a:schemeClr val="lt1"/>
              </a:solidFill>
              <a:latin typeface="Arial"/>
              <a:ea typeface="Arial"/>
              <a:cs typeface="Arial"/>
              <a:sym typeface="Arial"/>
            </a:endParaRPr>
          </a:p>
        </p:txBody>
      </p:sp>
      <p:sp>
        <p:nvSpPr>
          <p:cNvPr id="923" name="Google Shape;923;p10"/>
          <p:cNvSpPr/>
          <p:nvPr/>
        </p:nvSpPr>
        <p:spPr>
          <a:xfrm rot="5400000">
            <a:off x="5937650" y="2663866"/>
            <a:ext cx="1441640" cy="1406149"/>
          </a:xfrm>
          <a:prstGeom prst="hexagon">
            <a:avLst>
              <a:gd name="adj" fmla="val 25000"/>
              <a:gd name="vf" fmla="val 115470"/>
            </a:avLst>
          </a:prstGeom>
          <a:solidFill>
            <a:srgbClr val="FF33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0" name="Google Shape;930;p10"/>
          <p:cNvSpPr txBox="1"/>
          <p:nvPr/>
        </p:nvSpPr>
        <p:spPr>
          <a:xfrm>
            <a:off x="6386600" y="3213051"/>
            <a:ext cx="54373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배송</a:t>
            </a:r>
            <a:endParaRPr/>
          </a:p>
        </p:txBody>
      </p:sp>
      <p:cxnSp>
        <p:nvCxnSpPr>
          <p:cNvPr id="931" name="Google Shape;931;p10"/>
          <p:cNvCxnSpPr>
            <a:endCxn id="929" idx="1"/>
          </p:cNvCxnSpPr>
          <p:nvPr/>
        </p:nvCxnSpPr>
        <p:spPr>
          <a:xfrm rot="10800000" flipH="1">
            <a:off x="5282340" y="2113134"/>
            <a:ext cx="1599000" cy="23700"/>
          </a:xfrm>
          <a:prstGeom prst="straightConnector1">
            <a:avLst/>
          </a:prstGeom>
          <a:noFill/>
          <a:ln w="9525" cap="flat" cmpd="sng">
            <a:solidFill>
              <a:schemeClr val="dk1"/>
            </a:solidFill>
            <a:prstDash val="dash"/>
            <a:miter lim="800000"/>
            <a:headEnd type="none" w="sm" len="sm"/>
            <a:tailEnd type="triangle" w="med" len="med"/>
          </a:ln>
        </p:spPr>
      </p:cxnSp>
    </p:spTree>
    <p:extLst>
      <p:ext uri="{BB962C8B-B14F-4D97-AF65-F5344CB8AC3E}">
        <p14:creationId xmlns:p14="http://schemas.microsoft.com/office/powerpoint/2010/main" val="26441851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
          <p:cNvSpPr/>
          <p:nvPr/>
        </p:nvSpPr>
        <p:spPr>
          <a:xfrm>
            <a:off x="0" y="1275606"/>
            <a:ext cx="9144000" cy="2928995"/>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dirty="0">
              <a:solidFill>
                <a:srgbClr val="000000"/>
              </a:solidFill>
              <a:latin typeface="Calibri"/>
              <a:ea typeface="Calibri"/>
              <a:cs typeface="Calibri"/>
              <a:sym typeface="Calibri"/>
            </a:endParaRPr>
          </a:p>
        </p:txBody>
      </p:sp>
      <p:sp>
        <p:nvSpPr>
          <p:cNvPr id="937" name="Google Shape;937;p11"/>
          <p:cNvSpPr txBox="1"/>
          <p:nvPr/>
        </p:nvSpPr>
        <p:spPr>
          <a:xfrm>
            <a:off x="852173" y="4316522"/>
            <a:ext cx="7439653"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62626"/>
              </a:buClr>
              <a:buSzPts val="1050"/>
              <a:buFont typeface="Malgun Gothic"/>
              <a:buNone/>
            </a:pPr>
            <a:r>
              <a:rPr lang="en-US" sz="1050" b="1" i="0" u="none" strike="noStrike" cap="none">
                <a:solidFill>
                  <a:srgbClr val="262626"/>
                </a:solidFill>
                <a:latin typeface="Malgun Gothic"/>
                <a:ea typeface="Malgun Gothic"/>
                <a:cs typeface="Malgun Gothic"/>
                <a:sym typeface="Malgun Gothic"/>
              </a:rPr>
              <a:t>배송서비스는 야간에 올라와서 후에 처리되어도 된다. </a:t>
            </a:r>
            <a:endParaRPr/>
          </a:p>
          <a:p>
            <a:pPr marL="0" marR="0" lvl="0" indent="0" algn="ctr" rtl="0">
              <a:lnSpc>
                <a:spcPct val="100000"/>
              </a:lnSpc>
              <a:spcBef>
                <a:spcPts val="0"/>
              </a:spcBef>
              <a:spcAft>
                <a:spcPts val="0"/>
              </a:spcAft>
              <a:buClr>
                <a:srgbClr val="262626"/>
              </a:buClr>
              <a:buSzPts val="1050"/>
              <a:buFont typeface="Malgun Gothic"/>
              <a:buNone/>
            </a:pPr>
            <a:r>
              <a:rPr lang="en-US" sz="1050" b="1" i="0" u="none" strike="noStrike" cap="none">
                <a:solidFill>
                  <a:srgbClr val="262626"/>
                </a:solidFill>
                <a:latin typeface="Malgun Gothic"/>
                <a:ea typeface="Malgun Gothic"/>
                <a:cs typeface="Malgun Gothic"/>
                <a:sym typeface="Malgun Gothic"/>
              </a:rPr>
              <a:t>주문이 몰려드는 시간에 주문을 못 받으면 배송은 의미가 없다</a:t>
            </a:r>
            <a:endParaRPr/>
          </a:p>
        </p:txBody>
      </p:sp>
      <p:sp>
        <p:nvSpPr>
          <p:cNvPr id="938" name="Google Shape;938;p11"/>
          <p:cNvSpPr txBox="1"/>
          <p:nvPr/>
        </p:nvSpPr>
        <p:spPr>
          <a:xfrm>
            <a:off x="586772" y="926514"/>
            <a:ext cx="797045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6"/>
              </a:buClr>
              <a:buSzPts val="1600"/>
              <a:buFont typeface="Arial"/>
              <a:buNone/>
            </a:pPr>
            <a:r>
              <a:rPr lang="en-US" sz="1600" b="0" i="0" u="none" strike="noStrike" cap="none">
                <a:solidFill>
                  <a:schemeClr val="accent6"/>
                </a:solidFill>
                <a:latin typeface="Arial"/>
                <a:ea typeface="Arial"/>
                <a:cs typeface="Arial"/>
                <a:sym typeface="Arial"/>
              </a:rPr>
              <a:t>“ 손님이 많이 와서 집이 좁아졌다.. 무엇을 우선적으로 줄일 것인가? ”</a:t>
            </a:r>
            <a:endParaRPr sz="1600" b="0" i="0" u="none" strike="noStrike" cap="none">
              <a:solidFill>
                <a:schemeClr val="accent6"/>
              </a:solidFill>
              <a:latin typeface="Arial"/>
              <a:ea typeface="Arial"/>
              <a:cs typeface="Arial"/>
              <a:sym typeface="Arial"/>
            </a:endParaRPr>
          </a:p>
        </p:txBody>
      </p:sp>
      <p:sp>
        <p:nvSpPr>
          <p:cNvPr id="939" name="Google Shape;939;p11"/>
          <p:cNvSpPr txBox="1">
            <a:spLocks noGrp="1"/>
          </p:cNvSpPr>
          <p:nvPr>
            <p:ph type="title"/>
          </p:nvPr>
        </p:nvSpPr>
        <p:spPr>
          <a:xfrm>
            <a:off x="611560" y="273738"/>
            <a:ext cx="7986918" cy="4289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sz="2800"/>
              <a:t>마이크로 서비스간의 서열과 역학관계</a:t>
            </a:r>
            <a:endParaRPr sz="2800"/>
          </a:p>
        </p:txBody>
      </p:sp>
      <p:sp>
        <p:nvSpPr>
          <p:cNvPr id="940" name="Google Shape;940;p11"/>
          <p:cNvSpPr/>
          <p:nvPr/>
        </p:nvSpPr>
        <p:spPr>
          <a:xfrm>
            <a:off x="4368666" y="1732890"/>
            <a:ext cx="647432" cy="1007213"/>
          </a:xfrm>
          <a:prstGeom prst="rightArrow">
            <a:avLst>
              <a:gd name="adj1" fmla="val 59491"/>
              <a:gd name="adj2" fmla="val 66416"/>
            </a:avLst>
          </a:prstGeom>
          <a:solidFill>
            <a:srgbClr val="D0DA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941" name="Google Shape;941;p11"/>
          <p:cNvSpPr/>
          <p:nvPr/>
        </p:nvSpPr>
        <p:spPr>
          <a:xfrm rot="5400000">
            <a:off x="1494342" y="2762928"/>
            <a:ext cx="1064349" cy="968834"/>
          </a:xfrm>
          <a:prstGeom prst="hexagon">
            <a:avLst>
              <a:gd name="adj" fmla="val 25000"/>
              <a:gd name="vf" fmla="val 115470"/>
            </a:avLst>
          </a:prstGeom>
          <a:solidFill>
            <a:srgbClr val="8BAB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42" name="Google Shape;942;p11"/>
          <p:cNvSpPr txBox="1"/>
          <p:nvPr/>
        </p:nvSpPr>
        <p:spPr>
          <a:xfrm>
            <a:off x="1716702" y="3071978"/>
            <a:ext cx="619629" cy="3507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배송</a:t>
            </a:r>
            <a:endParaRPr/>
          </a:p>
        </p:txBody>
      </p:sp>
      <p:sp>
        <p:nvSpPr>
          <p:cNvPr id="943" name="Google Shape;943;p11"/>
          <p:cNvSpPr/>
          <p:nvPr/>
        </p:nvSpPr>
        <p:spPr>
          <a:xfrm rot="5400000">
            <a:off x="2581221" y="2761643"/>
            <a:ext cx="1064349" cy="968834"/>
          </a:xfrm>
          <a:prstGeom prst="hexagon">
            <a:avLst>
              <a:gd name="adj" fmla="val 25000"/>
              <a:gd name="vf" fmla="val 115470"/>
            </a:avLst>
          </a:prstGeom>
          <a:solidFill>
            <a:srgbClr val="FF33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4" name="Google Shape;944;p11"/>
          <p:cNvSpPr txBox="1"/>
          <p:nvPr/>
        </p:nvSpPr>
        <p:spPr>
          <a:xfrm>
            <a:off x="2803582" y="2947937"/>
            <a:ext cx="619629" cy="59624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상품</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추천</a:t>
            </a:r>
            <a:endParaRPr/>
          </a:p>
        </p:txBody>
      </p:sp>
      <p:sp>
        <p:nvSpPr>
          <p:cNvPr id="945" name="Google Shape;945;p11"/>
          <p:cNvSpPr/>
          <p:nvPr/>
        </p:nvSpPr>
        <p:spPr>
          <a:xfrm rot="5400000">
            <a:off x="2038150" y="1833482"/>
            <a:ext cx="1064350" cy="968834"/>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6" name="Google Shape;946;p11"/>
          <p:cNvSpPr txBox="1"/>
          <p:nvPr/>
        </p:nvSpPr>
        <p:spPr>
          <a:xfrm>
            <a:off x="2260510" y="2142532"/>
            <a:ext cx="619630" cy="3507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endParaRPr/>
          </a:p>
        </p:txBody>
      </p:sp>
      <p:sp>
        <p:nvSpPr>
          <p:cNvPr id="947" name="Google Shape;947;p11"/>
          <p:cNvSpPr/>
          <p:nvPr/>
        </p:nvSpPr>
        <p:spPr>
          <a:xfrm rot="5400000">
            <a:off x="3112563" y="1833483"/>
            <a:ext cx="1064349" cy="968838"/>
          </a:xfrm>
          <a:prstGeom prst="hexagon">
            <a:avLst>
              <a:gd name="adj" fmla="val 25000"/>
              <a:gd name="vf" fmla="val 115470"/>
            </a:avLst>
          </a:prstGeom>
          <a:solidFill>
            <a:srgbClr val="8BAB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48" name="Google Shape;948;p11"/>
          <p:cNvSpPr txBox="1"/>
          <p:nvPr/>
        </p:nvSpPr>
        <p:spPr>
          <a:xfrm>
            <a:off x="3334925" y="2142534"/>
            <a:ext cx="619630" cy="3507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배송</a:t>
            </a:r>
            <a:endParaRPr/>
          </a:p>
        </p:txBody>
      </p:sp>
      <p:sp>
        <p:nvSpPr>
          <p:cNvPr id="949" name="Google Shape;949;p11"/>
          <p:cNvSpPr txBox="1"/>
          <p:nvPr/>
        </p:nvSpPr>
        <p:spPr>
          <a:xfrm>
            <a:off x="1300149" y="2142534"/>
            <a:ext cx="619630" cy="3507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endParaRPr/>
          </a:p>
        </p:txBody>
      </p:sp>
      <p:sp>
        <p:nvSpPr>
          <p:cNvPr id="950" name="Google Shape;950;p11"/>
          <p:cNvSpPr/>
          <p:nvPr/>
        </p:nvSpPr>
        <p:spPr>
          <a:xfrm rot="5400000">
            <a:off x="953962" y="1833486"/>
            <a:ext cx="1064349" cy="96883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1" name="Google Shape;951;p11"/>
          <p:cNvSpPr txBox="1"/>
          <p:nvPr/>
        </p:nvSpPr>
        <p:spPr>
          <a:xfrm>
            <a:off x="1176321" y="2142536"/>
            <a:ext cx="619630" cy="3507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endParaRPr/>
          </a:p>
        </p:txBody>
      </p:sp>
      <p:sp>
        <p:nvSpPr>
          <p:cNvPr id="952" name="Google Shape;952;p11"/>
          <p:cNvSpPr/>
          <p:nvPr/>
        </p:nvSpPr>
        <p:spPr>
          <a:xfrm rot="5400000">
            <a:off x="5691747" y="2762928"/>
            <a:ext cx="1064349" cy="968834"/>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3" name="Google Shape;953;p11"/>
          <p:cNvSpPr txBox="1"/>
          <p:nvPr/>
        </p:nvSpPr>
        <p:spPr>
          <a:xfrm>
            <a:off x="5883966" y="3054917"/>
            <a:ext cx="679912" cy="38485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endParaRPr/>
          </a:p>
        </p:txBody>
      </p:sp>
      <p:sp>
        <p:nvSpPr>
          <p:cNvPr id="956" name="Google Shape;956;p11"/>
          <p:cNvSpPr/>
          <p:nvPr/>
        </p:nvSpPr>
        <p:spPr>
          <a:xfrm rot="5400000">
            <a:off x="6235556" y="1833482"/>
            <a:ext cx="1064350" cy="968834"/>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7" name="Google Shape;957;p11"/>
          <p:cNvSpPr txBox="1"/>
          <p:nvPr/>
        </p:nvSpPr>
        <p:spPr>
          <a:xfrm>
            <a:off x="6457916" y="2142532"/>
            <a:ext cx="619630" cy="3507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endParaRPr/>
          </a:p>
        </p:txBody>
      </p:sp>
      <p:sp>
        <p:nvSpPr>
          <p:cNvPr id="958" name="Google Shape;958;p11"/>
          <p:cNvSpPr/>
          <p:nvPr/>
        </p:nvSpPr>
        <p:spPr>
          <a:xfrm rot="5400000">
            <a:off x="7309968" y="1833483"/>
            <a:ext cx="1064349" cy="968838"/>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9" name="Google Shape;959;p11"/>
          <p:cNvSpPr txBox="1"/>
          <p:nvPr/>
        </p:nvSpPr>
        <p:spPr>
          <a:xfrm>
            <a:off x="7502189" y="2125473"/>
            <a:ext cx="679912" cy="38485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endParaRPr/>
          </a:p>
        </p:txBody>
      </p:sp>
      <p:sp>
        <p:nvSpPr>
          <p:cNvPr id="960" name="Google Shape;960;p11"/>
          <p:cNvSpPr txBox="1"/>
          <p:nvPr/>
        </p:nvSpPr>
        <p:spPr>
          <a:xfrm>
            <a:off x="5497555" y="2142534"/>
            <a:ext cx="619630" cy="3507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endParaRPr/>
          </a:p>
        </p:txBody>
      </p:sp>
      <p:sp>
        <p:nvSpPr>
          <p:cNvPr id="961" name="Google Shape;961;p11"/>
          <p:cNvSpPr/>
          <p:nvPr/>
        </p:nvSpPr>
        <p:spPr>
          <a:xfrm rot="5400000">
            <a:off x="5151368" y="1833486"/>
            <a:ext cx="1064349" cy="968839"/>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2" name="Google Shape;962;p11"/>
          <p:cNvSpPr txBox="1"/>
          <p:nvPr/>
        </p:nvSpPr>
        <p:spPr>
          <a:xfrm>
            <a:off x="5373727" y="2142536"/>
            <a:ext cx="619630" cy="35073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endParaRPr/>
          </a:p>
        </p:txBody>
      </p:sp>
      <p:sp>
        <p:nvSpPr>
          <p:cNvPr id="31" name="Google Shape;952;p11">
            <a:extLst>
              <a:ext uri="{FF2B5EF4-FFF2-40B4-BE49-F238E27FC236}">
                <a16:creationId xmlns:a16="http://schemas.microsoft.com/office/drawing/2014/main" id="{8DED07AA-79A5-3544-80BE-B37F0F1B6A23}"/>
              </a:ext>
            </a:extLst>
          </p:cNvPr>
          <p:cNvSpPr/>
          <p:nvPr/>
        </p:nvSpPr>
        <p:spPr>
          <a:xfrm rot="5400000">
            <a:off x="6789637" y="2761643"/>
            <a:ext cx="1064349" cy="968834"/>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 name="Google Shape;953;p11">
            <a:extLst>
              <a:ext uri="{FF2B5EF4-FFF2-40B4-BE49-F238E27FC236}">
                <a16:creationId xmlns:a16="http://schemas.microsoft.com/office/drawing/2014/main" id="{99158734-6015-0642-8E98-FB5DAC42C911}"/>
              </a:ext>
            </a:extLst>
          </p:cNvPr>
          <p:cNvSpPr txBox="1"/>
          <p:nvPr/>
        </p:nvSpPr>
        <p:spPr>
          <a:xfrm>
            <a:off x="6981856" y="3053632"/>
            <a:ext cx="679912" cy="38485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주문</a:t>
            </a:r>
            <a:endParaRPr/>
          </a:p>
        </p:txBody>
      </p:sp>
      <p:sp>
        <p:nvSpPr>
          <p:cNvPr id="2" name="TextBox 1">
            <a:extLst>
              <a:ext uri="{FF2B5EF4-FFF2-40B4-BE49-F238E27FC236}">
                <a16:creationId xmlns:a16="http://schemas.microsoft.com/office/drawing/2014/main" id="{38081EA4-CCCB-7746-AABA-5C4DFE41C9C5}"/>
              </a:ext>
            </a:extLst>
          </p:cNvPr>
          <p:cNvSpPr txBox="1"/>
          <p:nvPr/>
        </p:nvSpPr>
        <p:spPr>
          <a:xfrm>
            <a:off x="4159291" y="2082607"/>
            <a:ext cx="990977" cy="307777"/>
          </a:xfrm>
          <a:prstGeom prst="rect">
            <a:avLst/>
          </a:prstGeom>
          <a:noFill/>
        </p:spPr>
        <p:txBody>
          <a:bodyPr wrap="none" rtlCol="0">
            <a:spAutoFit/>
          </a:bodyPr>
          <a:lstStyle/>
          <a:p>
            <a:r>
              <a:rPr kumimoji="1" lang="en-US" altLang="ko-Kore-KR" dirty="0"/>
              <a:t>peak-time</a:t>
            </a:r>
            <a:endParaRPr kumimoji="1" lang="ko-Kore-KR" altLang="en-US" dirty="0"/>
          </a:p>
        </p:txBody>
      </p:sp>
      <p:sp>
        <p:nvSpPr>
          <p:cNvPr id="34" name="Google Shape;940;p11">
            <a:extLst>
              <a:ext uri="{FF2B5EF4-FFF2-40B4-BE49-F238E27FC236}">
                <a16:creationId xmlns:a16="http://schemas.microsoft.com/office/drawing/2014/main" id="{90C1CCA7-C7B4-B34B-A6C4-937C3F9413DC}"/>
              </a:ext>
            </a:extLst>
          </p:cNvPr>
          <p:cNvSpPr/>
          <p:nvPr/>
        </p:nvSpPr>
        <p:spPr>
          <a:xfrm flipH="1">
            <a:off x="4422239" y="2809368"/>
            <a:ext cx="537515" cy="1007213"/>
          </a:xfrm>
          <a:prstGeom prst="rightArrow">
            <a:avLst>
              <a:gd name="adj1" fmla="val 59491"/>
              <a:gd name="adj2" fmla="val 66416"/>
            </a:avLst>
          </a:prstGeom>
          <a:solidFill>
            <a:srgbClr val="D0DA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35" name="TextBox 34">
            <a:extLst>
              <a:ext uri="{FF2B5EF4-FFF2-40B4-BE49-F238E27FC236}">
                <a16:creationId xmlns:a16="http://schemas.microsoft.com/office/drawing/2014/main" id="{137E3C51-2FAA-3444-93CA-9D1DA6179053}"/>
              </a:ext>
            </a:extLst>
          </p:cNvPr>
          <p:cNvSpPr txBox="1"/>
          <p:nvPr/>
        </p:nvSpPr>
        <p:spPr>
          <a:xfrm>
            <a:off x="4111350" y="3177900"/>
            <a:ext cx="1159292" cy="307777"/>
          </a:xfrm>
          <a:prstGeom prst="rect">
            <a:avLst/>
          </a:prstGeom>
          <a:noFill/>
        </p:spPr>
        <p:txBody>
          <a:bodyPr wrap="none" rtlCol="0">
            <a:spAutoFit/>
          </a:bodyPr>
          <a:lstStyle/>
          <a:p>
            <a:r>
              <a:rPr kumimoji="1" lang="en-US" altLang="ko-Kore-KR" dirty="0"/>
              <a:t>normal-time</a:t>
            </a:r>
            <a:endParaRPr kumimoji="1" lang="ko-Kore-KR" altLang="en-US" dirty="0"/>
          </a:p>
        </p:txBody>
      </p:sp>
    </p:spTree>
    <p:extLst>
      <p:ext uri="{BB962C8B-B14F-4D97-AF65-F5344CB8AC3E}">
        <p14:creationId xmlns:p14="http://schemas.microsoft.com/office/powerpoint/2010/main" val="18053188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60"/>
          <p:cNvSpPr/>
          <p:nvPr/>
        </p:nvSpPr>
        <p:spPr>
          <a:xfrm>
            <a:off x="971600" y="1447415"/>
            <a:ext cx="7272808" cy="1489480"/>
          </a:xfrm>
          <a:prstGeom prst="roundRect">
            <a:avLst>
              <a:gd name="adj" fmla="val 6920"/>
            </a:avLst>
          </a:prstGeom>
          <a:solidFill>
            <a:schemeClr val="lt1"/>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4" name="Google Shape;1794;p60"/>
          <p:cNvSpPr txBox="1">
            <a:spLocks noGrp="1"/>
          </p:cNvSpPr>
          <p:nvPr>
            <p:ph type="title"/>
          </p:nvPr>
        </p:nvSpPr>
        <p:spPr>
          <a:xfrm>
            <a:off x="718300" y="359764"/>
            <a:ext cx="7739900" cy="10291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646"/>
              </a:buClr>
              <a:buSzPts val="2800"/>
              <a:buFont typeface="Calibri"/>
              <a:buNone/>
            </a:pPr>
            <a:r>
              <a:rPr lang="ko-KR" altLang="en-US" sz="2800" dirty="0" err="1"/>
              <a:t>분리수준</a:t>
            </a:r>
            <a:r>
              <a:rPr lang="ko-KR" altLang="en-US" sz="2800" dirty="0"/>
              <a:t> </a:t>
            </a:r>
            <a:r>
              <a:rPr lang="en-US" altLang="ko-KR" sz="2800" dirty="0"/>
              <a:t>-</a:t>
            </a:r>
            <a:r>
              <a:rPr lang="ko-KR" altLang="en-US" sz="2800" dirty="0"/>
              <a:t> </a:t>
            </a:r>
            <a:r>
              <a:rPr lang="en-US" sz="2800" dirty="0" err="1"/>
              <a:t>어느</a:t>
            </a:r>
            <a:r>
              <a:rPr lang="en-US" sz="2800" dirty="0"/>
              <a:t> </a:t>
            </a:r>
            <a:r>
              <a:rPr lang="en-US" sz="2800" dirty="0" err="1"/>
              <a:t>굵기로</a:t>
            </a:r>
            <a:r>
              <a:rPr lang="en-US" sz="2800" dirty="0"/>
              <a:t> </a:t>
            </a:r>
            <a:r>
              <a:rPr lang="en-US" sz="2800" dirty="0" err="1"/>
              <a:t>쪼갤</a:t>
            </a:r>
            <a:r>
              <a:rPr lang="en-US" sz="2800" dirty="0"/>
              <a:t> </a:t>
            </a:r>
            <a:r>
              <a:rPr lang="en-US" sz="2800" dirty="0" err="1"/>
              <a:t>것인가</a:t>
            </a:r>
            <a:r>
              <a:rPr lang="en-US" sz="2800" dirty="0"/>
              <a:t>?</a:t>
            </a:r>
            <a:br>
              <a:rPr lang="en-US" sz="2800" dirty="0"/>
            </a:br>
            <a:endParaRPr sz="2800" dirty="0"/>
          </a:p>
        </p:txBody>
      </p:sp>
      <p:sp>
        <p:nvSpPr>
          <p:cNvPr id="1795" name="Google Shape;1795;p60"/>
          <p:cNvSpPr/>
          <p:nvPr/>
        </p:nvSpPr>
        <p:spPr>
          <a:xfrm>
            <a:off x="971600" y="1856178"/>
            <a:ext cx="7272808" cy="742833"/>
          </a:xfrm>
          <a:prstGeom prst="rtTriangle">
            <a:avLst/>
          </a:prstGeom>
          <a:solidFill>
            <a:srgbClr val="D7BCE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796" name="Google Shape;1796;p60"/>
          <p:cNvGrpSpPr/>
          <p:nvPr/>
        </p:nvGrpSpPr>
        <p:grpSpPr>
          <a:xfrm>
            <a:off x="1040521" y="950749"/>
            <a:ext cx="7062957" cy="2408635"/>
            <a:chOff x="1529888" y="293624"/>
            <a:chExt cx="6998975" cy="2649502"/>
          </a:xfrm>
        </p:grpSpPr>
        <p:sp>
          <p:nvSpPr>
            <p:cNvPr id="1797" name="Google Shape;1797;p60"/>
            <p:cNvSpPr/>
            <p:nvPr/>
          </p:nvSpPr>
          <p:spPr>
            <a:xfrm>
              <a:off x="7547434" y="2618904"/>
              <a:ext cx="981429" cy="318335"/>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Malgun Gothic"/>
                <a:buNone/>
              </a:pPr>
              <a:r>
                <a:rPr lang="en-US" sz="1100" b="1" i="0" u="none" strike="noStrike" cap="none" dirty="0">
                  <a:solidFill>
                    <a:schemeClr val="lt1"/>
                  </a:solidFill>
                  <a:latin typeface="Malgun Gothic"/>
                  <a:ea typeface="Malgun Gothic"/>
                  <a:cs typeface="Malgun Gothic"/>
                  <a:sym typeface="Malgun Gothic"/>
                </a:rPr>
                <a:t>Aggregate</a:t>
              </a:r>
              <a:endParaRPr sz="1100" b="1" i="0" u="none" strike="noStrike" cap="none" dirty="0">
                <a:solidFill>
                  <a:schemeClr val="lt1"/>
                </a:solidFill>
                <a:latin typeface="Malgun Gothic"/>
                <a:ea typeface="Malgun Gothic"/>
                <a:cs typeface="Malgun Gothic"/>
                <a:sym typeface="Malgun Gothic"/>
              </a:endParaRPr>
            </a:p>
          </p:txBody>
        </p:sp>
        <p:sp>
          <p:nvSpPr>
            <p:cNvPr id="1798" name="Google Shape;1798;p60"/>
            <p:cNvSpPr/>
            <p:nvPr/>
          </p:nvSpPr>
          <p:spPr>
            <a:xfrm>
              <a:off x="1529888" y="2624790"/>
              <a:ext cx="925586"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Malgun Gothic"/>
                <a:buNone/>
              </a:pPr>
              <a:r>
                <a:rPr lang="en-US" sz="1100" b="1" i="0" u="none" strike="noStrike" cap="none">
                  <a:solidFill>
                    <a:schemeClr val="lt1"/>
                  </a:solidFill>
                  <a:latin typeface="Malgun Gothic"/>
                  <a:ea typeface="Malgun Gothic"/>
                  <a:cs typeface="Malgun Gothic"/>
                  <a:sym typeface="Malgun Gothic"/>
                </a:rPr>
                <a:t>Monolith</a:t>
              </a:r>
              <a:endParaRPr sz="1100" b="1" i="0" u="none" strike="noStrike" cap="none">
                <a:solidFill>
                  <a:schemeClr val="lt1"/>
                </a:solidFill>
                <a:latin typeface="Malgun Gothic"/>
                <a:ea typeface="Malgun Gothic"/>
                <a:cs typeface="Malgun Gothic"/>
                <a:sym typeface="Malgun Gothic"/>
              </a:endParaRPr>
            </a:p>
          </p:txBody>
        </p:sp>
        <p:sp>
          <p:nvSpPr>
            <p:cNvPr id="1799" name="Google Shape;1799;p60"/>
            <p:cNvSpPr/>
            <p:nvPr/>
          </p:nvSpPr>
          <p:spPr>
            <a:xfrm>
              <a:off x="2771653" y="2618903"/>
              <a:ext cx="1489723"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Malgun Gothic"/>
                <a:buNone/>
              </a:pPr>
              <a:r>
                <a:rPr lang="en-US" sz="1100" b="1" dirty="0">
                  <a:solidFill>
                    <a:schemeClr val="lt1"/>
                  </a:solidFill>
                  <a:latin typeface="Malgun Gothic"/>
                  <a:ea typeface="Malgun Gothic"/>
                  <a:cs typeface="Malgun Gothic"/>
                  <a:sym typeface="Malgun Gothic"/>
                </a:rPr>
                <a:t>Core/Supporting</a:t>
              </a:r>
              <a:endParaRPr sz="1100" b="1" i="0" u="none" strike="noStrike" cap="none" dirty="0">
                <a:solidFill>
                  <a:schemeClr val="lt1"/>
                </a:solidFill>
                <a:latin typeface="Malgun Gothic"/>
                <a:ea typeface="Malgun Gothic"/>
                <a:cs typeface="Malgun Gothic"/>
                <a:sym typeface="Malgun Gothic"/>
              </a:endParaRPr>
            </a:p>
          </p:txBody>
        </p:sp>
        <p:sp>
          <p:nvSpPr>
            <p:cNvPr id="1800" name="Google Shape;1800;p60"/>
            <p:cNvSpPr/>
            <p:nvPr/>
          </p:nvSpPr>
          <p:spPr>
            <a:xfrm>
              <a:off x="4485847" y="293624"/>
              <a:ext cx="1477064" cy="617993"/>
            </a:xfrm>
            <a:prstGeom prst="roundRect">
              <a:avLst>
                <a:gd name="adj" fmla="val 16667"/>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Malgun Gothic"/>
                <a:buNone/>
              </a:pPr>
              <a:r>
                <a:rPr lang="ko-KR" altLang="en-US" sz="900" b="1" i="0" u="none" strike="noStrike" cap="none" dirty="0">
                  <a:solidFill>
                    <a:schemeClr val="lt1"/>
                  </a:solidFill>
                  <a:latin typeface="Malgun Gothic"/>
                  <a:ea typeface="Malgun Gothic"/>
                  <a:cs typeface="Malgun Gothic"/>
                  <a:sym typeface="Malgun Gothic"/>
                </a:rPr>
                <a:t>현재 우리회사의</a:t>
              </a:r>
              <a:endParaRPr lang="en-US" sz="900" b="1" i="0" u="none" strike="noStrike" cap="none" dirty="0">
                <a:solidFill>
                  <a:schemeClr val="lt1"/>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1100"/>
                <a:buFont typeface="Malgun Gothic"/>
                <a:buNone/>
              </a:pPr>
              <a:r>
                <a:rPr lang="en-US" sz="900" b="1" i="0" u="none" strike="noStrike" cap="none" dirty="0">
                  <a:solidFill>
                    <a:schemeClr val="lt1"/>
                  </a:solidFill>
                  <a:latin typeface="Malgun Gothic"/>
                  <a:ea typeface="Malgun Gothic"/>
                  <a:cs typeface="Malgun Gothic"/>
                  <a:sym typeface="Malgun Gothic"/>
                </a:rPr>
                <a:t>Bounded </a:t>
              </a:r>
              <a:r>
                <a:rPr lang="en-US" sz="900" b="1" dirty="0">
                  <a:solidFill>
                    <a:schemeClr val="lt1"/>
                  </a:solidFill>
                  <a:latin typeface="Malgun Gothic"/>
                  <a:ea typeface="Malgun Gothic"/>
                  <a:cs typeface="Malgun Gothic"/>
                  <a:sym typeface="Malgun Gothic"/>
                </a:rPr>
                <a:t>C</a:t>
              </a:r>
              <a:r>
                <a:rPr lang="en-US" sz="900" b="1" i="0" u="none" strike="noStrike" cap="none" dirty="0">
                  <a:solidFill>
                    <a:schemeClr val="lt1"/>
                  </a:solidFill>
                  <a:latin typeface="Malgun Gothic"/>
                  <a:ea typeface="Malgun Gothic"/>
                  <a:cs typeface="Malgun Gothic"/>
                  <a:sym typeface="Malgun Gothic"/>
                </a:rPr>
                <a:t>ontext </a:t>
              </a:r>
              <a:r>
                <a:rPr lang="ko-KR" altLang="en-US" sz="900" b="1" dirty="0">
                  <a:solidFill>
                    <a:schemeClr val="lt1"/>
                  </a:solidFill>
                  <a:latin typeface="Malgun Gothic"/>
                  <a:ea typeface="Malgun Gothic"/>
                  <a:cs typeface="Malgun Gothic"/>
                  <a:sym typeface="Malgun Gothic"/>
                </a:rPr>
                <a:t>굵기의 수준</a:t>
              </a:r>
              <a:endParaRPr sz="900" b="1" i="0" u="none" strike="noStrike" cap="none" dirty="0">
                <a:solidFill>
                  <a:schemeClr val="lt1"/>
                </a:solidFill>
                <a:latin typeface="Malgun Gothic"/>
                <a:ea typeface="Malgun Gothic"/>
                <a:cs typeface="Malgun Gothic"/>
                <a:sym typeface="Malgun Gothic"/>
              </a:endParaRPr>
            </a:p>
          </p:txBody>
        </p:sp>
        <p:sp>
          <p:nvSpPr>
            <p:cNvPr id="1801" name="Google Shape;1801;p60"/>
            <p:cNvSpPr/>
            <p:nvPr/>
          </p:nvSpPr>
          <p:spPr>
            <a:xfrm>
              <a:off x="4516318" y="2612523"/>
              <a:ext cx="1606771"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Malgun Gothic"/>
                <a:buNone/>
              </a:pPr>
              <a:r>
                <a:rPr lang="en-US" sz="1100" b="1" i="0" u="none" strike="noStrike" cap="none" dirty="0">
                  <a:solidFill>
                    <a:schemeClr val="lt1"/>
                  </a:solidFill>
                  <a:latin typeface="Malgun Gothic"/>
                  <a:ea typeface="Malgun Gothic"/>
                  <a:cs typeface="Malgun Gothic"/>
                  <a:sym typeface="Malgun Gothic"/>
                </a:rPr>
                <a:t>Business Capability</a:t>
              </a:r>
              <a:endParaRPr sz="1100" b="1" i="0" u="none" strike="noStrike" cap="none" dirty="0">
                <a:solidFill>
                  <a:schemeClr val="lt1"/>
                </a:solidFill>
                <a:latin typeface="Malgun Gothic"/>
                <a:ea typeface="Malgun Gothic"/>
                <a:cs typeface="Malgun Gothic"/>
                <a:sym typeface="Malgun Gothic"/>
              </a:endParaRPr>
            </a:p>
          </p:txBody>
        </p:sp>
      </p:grpSp>
      <p:sp>
        <p:nvSpPr>
          <p:cNvPr id="1802" name="Google Shape;1802;p60"/>
          <p:cNvSpPr txBox="1"/>
          <p:nvPr/>
        </p:nvSpPr>
        <p:spPr>
          <a:xfrm>
            <a:off x="7246422" y="3862453"/>
            <a:ext cx="1332813"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Malgun Gothic"/>
              <a:buNone/>
            </a:pPr>
            <a:r>
              <a:rPr lang="ko-KR" altLang="en-US" sz="1000" b="0" u="none" strike="noStrike" cap="none" dirty="0">
                <a:solidFill>
                  <a:srgbClr val="000000"/>
                </a:solidFill>
                <a:latin typeface="Malgun Gothic"/>
                <a:ea typeface="Malgun Gothic"/>
                <a:cs typeface="Malgun Gothic"/>
                <a:sym typeface="Malgun Gothic"/>
              </a:rPr>
              <a:t>더이상 쪼갤 수 없는</a:t>
            </a:r>
            <a:r>
              <a:rPr lang="en-US" altLang="ko-KR" sz="1000" b="0" u="none" strike="noStrike" cap="none" dirty="0">
                <a:solidFill>
                  <a:srgbClr val="000000"/>
                </a:solidFill>
                <a:latin typeface="Malgun Gothic"/>
                <a:ea typeface="Malgun Gothic"/>
                <a:cs typeface="Malgun Gothic"/>
                <a:sym typeface="Malgun Gothic"/>
              </a:rPr>
              <a:t>.</a:t>
            </a:r>
            <a:endParaRPr lang="en-US" sz="1000" b="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u="none" strike="noStrike" cap="none" dirty="0">
                <a:solidFill>
                  <a:srgbClr val="000000"/>
                </a:solidFill>
                <a:latin typeface="Malgun Gothic"/>
                <a:ea typeface="Malgun Gothic"/>
                <a:cs typeface="Malgun Gothic"/>
                <a:sym typeface="Malgun Gothic"/>
              </a:rPr>
              <a:t/>
            </a:r>
            <a:br>
              <a:rPr lang="en-US" sz="1000" b="0" u="none" strike="noStrike" cap="none" dirty="0">
                <a:solidFill>
                  <a:srgbClr val="000000"/>
                </a:solidFill>
                <a:latin typeface="Malgun Gothic"/>
                <a:ea typeface="Malgun Gothic"/>
                <a:cs typeface="Malgun Gothic"/>
                <a:sym typeface="Malgun Gothic"/>
              </a:rPr>
            </a:br>
            <a:r>
              <a:rPr lang="en-US" sz="1000" b="0" u="none" strike="noStrike" cap="none" dirty="0">
                <a:solidFill>
                  <a:srgbClr val="000000"/>
                </a:solidFill>
                <a:latin typeface="Malgun Gothic"/>
                <a:ea typeface="Malgun Gothic"/>
                <a:cs typeface="Malgun Gothic"/>
                <a:sym typeface="Malgun Gothic"/>
              </a:rPr>
              <a:t>– </a:t>
            </a:r>
            <a:r>
              <a:rPr lang="en-US" sz="700" b="0" u="none" strike="noStrike" cap="none" dirty="0">
                <a:solidFill>
                  <a:srgbClr val="000000"/>
                </a:solidFill>
                <a:latin typeface="Malgun Gothic"/>
                <a:ea typeface="Malgun Gothic"/>
                <a:cs typeface="Malgun Gothic"/>
                <a:sym typeface="Malgun Gothic"/>
              </a:rPr>
              <a:t>ACID </a:t>
            </a:r>
            <a:r>
              <a:rPr lang="en-US" sz="700" b="0" u="none" strike="noStrike" cap="none" dirty="0" err="1">
                <a:solidFill>
                  <a:srgbClr val="000000"/>
                </a:solidFill>
                <a:latin typeface="Malgun Gothic"/>
                <a:ea typeface="Malgun Gothic"/>
                <a:cs typeface="Malgun Gothic"/>
                <a:sym typeface="Malgun Gothic"/>
              </a:rPr>
              <a:t>가</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준수되어야</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하는</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원자적</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단위</a:t>
            </a:r>
            <a:r>
              <a:rPr lang="en-US" sz="700" b="0" u="none" strike="noStrike" cap="none" dirty="0">
                <a:solidFill>
                  <a:srgbClr val="000000"/>
                </a:solidFill>
                <a:latin typeface="Malgun Gothic"/>
                <a:ea typeface="Malgun Gothic"/>
                <a:cs typeface="Malgun Gothic"/>
                <a:sym typeface="Malgun Gothic"/>
              </a:rPr>
              <a:t> </a:t>
            </a:r>
            <a:br>
              <a:rPr lang="en-US" sz="700" b="0" u="none" strike="noStrike" cap="none" dirty="0">
                <a:solidFill>
                  <a:srgbClr val="000000"/>
                </a:solidFill>
                <a:latin typeface="Malgun Gothic"/>
                <a:ea typeface="Malgun Gothic"/>
                <a:cs typeface="Malgun Gothic"/>
                <a:sym typeface="Malgun Gothic"/>
              </a:rPr>
            </a:br>
            <a:r>
              <a:rPr lang="en-US" sz="700" b="0" u="none" strike="noStrike" cap="none" dirty="0">
                <a:solidFill>
                  <a:srgbClr val="000000"/>
                </a:solidFill>
                <a:latin typeface="Malgun Gothic"/>
                <a:ea typeface="Malgun Gothic"/>
                <a:cs typeface="Malgun Gothic"/>
                <a:sym typeface="Malgun Gothic"/>
              </a:rPr>
              <a:t>- </a:t>
            </a:r>
            <a:r>
              <a:rPr lang="en-US" sz="700" dirty="0">
                <a:latin typeface="Malgun Gothic"/>
                <a:ea typeface="Malgun Gothic"/>
                <a:cs typeface="Malgun Gothic"/>
                <a:sym typeface="Malgun Gothic"/>
              </a:rPr>
              <a:t>Serverless, </a:t>
            </a:r>
            <a:r>
              <a:rPr lang="en-US" sz="700" dirty="0" err="1">
                <a:latin typeface="Malgun Gothic"/>
                <a:ea typeface="Malgun Gothic"/>
                <a:cs typeface="Malgun Gothic"/>
                <a:sym typeface="Malgun Gothic"/>
              </a:rPr>
              <a:t>FaaS</a:t>
            </a:r>
            <a:endParaRPr sz="1400" b="0" u="none" strike="noStrike" cap="none" dirty="0">
              <a:solidFill>
                <a:srgbClr val="000000"/>
              </a:solidFill>
              <a:latin typeface="Arial"/>
              <a:ea typeface="Arial"/>
              <a:cs typeface="Arial"/>
              <a:sym typeface="Arial"/>
            </a:endParaRPr>
          </a:p>
        </p:txBody>
      </p:sp>
      <p:sp>
        <p:nvSpPr>
          <p:cNvPr id="1803" name="Google Shape;1803;p60"/>
          <p:cNvSpPr txBox="1"/>
          <p:nvPr/>
        </p:nvSpPr>
        <p:spPr>
          <a:xfrm>
            <a:off x="5692846" y="3859328"/>
            <a:ext cx="1332807" cy="8001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u="none" strike="noStrike" cap="none" dirty="0" err="1">
                <a:solidFill>
                  <a:srgbClr val="000000"/>
                </a:solidFill>
                <a:latin typeface="Malgun Gothic"/>
                <a:ea typeface="Malgun Gothic"/>
                <a:cs typeface="Malgun Gothic"/>
                <a:sym typeface="Malgun Gothic"/>
              </a:rPr>
              <a:t>커뮤니케이션이</a:t>
            </a:r>
            <a:r>
              <a:rPr lang="en-US" sz="1000" b="0" u="none" strike="noStrike" cap="none" dirty="0">
                <a:solidFill>
                  <a:srgbClr val="000000"/>
                </a:solidFill>
                <a:latin typeface="Malgun Gothic"/>
                <a:ea typeface="Malgun Gothic"/>
                <a:cs typeface="Malgun Gothic"/>
                <a:sym typeface="Malgun Gothic"/>
              </a:rPr>
              <a:t> </a:t>
            </a:r>
            <a:r>
              <a:rPr lang="en-US" sz="1000" b="0" u="none" strike="noStrike" cap="none" dirty="0" err="1">
                <a:solidFill>
                  <a:srgbClr val="000000"/>
                </a:solidFill>
                <a:latin typeface="Malgun Gothic"/>
                <a:ea typeface="Malgun Gothic"/>
                <a:cs typeface="Malgun Gothic"/>
                <a:sym typeface="Malgun Gothic"/>
              </a:rPr>
              <a:t>원</a:t>
            </a:r>
            <a:r>
              <a:rPr lang="ko-KR" altLang="en-US" sz="1000" b="0" u="none" strike="noStrike" cap="none" dirty="0" err="1">
                <a:solidFill>
                  <a:srgbClr val="000000"/>
                </a:solidFill>
                <a:latin typeface="Malgun Gothic"/>
                <a:ea typeface="Malgun Gothic"/>
                <a:cs typeface="Malgun Gothic"/>
                <a:sym typeface="Malgun Gothic"/>
              </a:rPr>
              <a:t>활해지는</a:t>
            </a:r>
            <a:r>
              <a:rPr lang="en-US" altLang="ko-KR" sz="1000" b="0" u="none" strike="noStrike" cap="none" dirty="0">
                <a:solidFill>
                  <a:srgbClr val="000000"/>
                </a:solidFill>
                <a:latin typeface="Malgun Gothic"/>
                <a:ea typeface="Malgun Gothic"/>
                <a:cs typeface="Malgun Gothic"/>
                <a:sym typeface="Malgun Gothic"/>
              </a:rPr>
              <a:t>.</a:t>
            </a:r>
            <a:r>
              <a:rPr lang="en-US" sz="1000" b="0" u="none" strike="noStrike" cap="none" dirty="0">
                <a:solidFill>
                  <a:srgbClr val="000000"/>
                </a:solidFill>
                <a:latin typeface="Malgun Gothic"/>
                <a:ea typeface="Malgun Gothic"/>
                <a:cs typeface="Malgun Gothic"/>
                <a:sym typeface="Malgun Gothic"/>
              </a:rPr>
              <a:t/>
            </a:r>
            <a:br>
              <a:rPr lang="en-US" sz="1000" b="0" u="none" strike="noStrike" cap="none" dirty="0">
                <a:solidFill>
                  <a:srgbClr val="000000"/>
                </a:solidFill>
                <a:latin typeface="Malgun Gothic"/>
                <a:ea typeface="Malgun Gothic"/>
                <a:cs typeface="Malgun Gothic"/>
                <a:sym typeface="Malgun Gothic"/>
              </a:rPr>
            </a:br>
            <a:endParaRPr lang="en-US" sz="1000" b="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800" b="0" u="none" strike="noStrike" cap="none" dirty="0">
                <a:solidFill>
                  <a:srgbClr val="000000"/>
                </a:solidFill>
                <a:latin typeface="Malgun Gothic"/>
                <a:ea typeface="Malgun Gothic"/>
                <a:cs typeface="Malgun Gothic"/>
                <a:sym typeface="Malgun Gothic"/>
              </a:rPr>
              <a:t>– Ubiquitous Language </a:t>
            </a:r>
            <a:r>
              <a:rPr lang="ko-KR" altLang="en-US" sz="800" b="0" u="none" strike="noStrike" cap="none" dirty="0">
                <a:solidFill>
                  <a:srgbClr val="000000"/>
                </a:solidFill>
                <a:latin typeface="Malgun Gothic"/>
                <a:ea typeface="Malgun Gothic"/>
                <a:cs typeface="Malgun Gothic"/>
                <a:sym typeface="Malgun Gothic"/>
              </a:rPr>
              <a:t>유지</a:t>
            </a:r>
            <a:r>
              <a:rPr lang="en-US" sz="800" b="0" u="none" strike="noStrike" cap="none" dirty="0">
                <a:solidFill>
                  <a:srgbClr val="000000"/>
                </a:solidFill>
                <a:latin typeface="Malgun Gothic"/>
                <a:ea typeface="Malgun Gothic"/>
                <a:cs typeface="Malgun Gothic"/>
                <a:sym typeface="Malgun Gothic"/>
              </a:rPr>
              <a:t> </a:t>
            </a:r>
            <a:endParaRPr sz="1100" b="0" u="none" strike="noStrike" cap="none" dirty="0">
              <a:solidFill>
                <a:srgbClr val="000000"/>
              </a:solidFill>
              <a:latin typeface="Arial"/>
              <a:ea typeface="Arial"/>
              <a:cs typeface="Arial"/>
              <a:sym typeface="Arial"/>
            </a:endParaRPr>
          </a:p>
        </p:txBody>
      </p:sp>
      <p:sp>
        <p:nvSpPr>
          <p:cNvPr id="1804" name="Google Shape;1804;p60"/>
          <p:cNvSpPr txBox="1"/>
          <p:nvPr/>
        </p:nvSpPr>
        <p:spPr>
          <a:xfrm>
            <a:off x="4337074" y="3877321"/>
            <a:ext cx="1176995"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u="none" strike="noStrike" cap="none" dirty="0" err="1">
                <a:solidFill>
                  <a:srgbClr val="000000"/>
                </a:solidFill>
                <a:latin typeface="Malgun Gothic"/>
                <a:ea typeface="Malgun Gothic"/>
                <a:cs typeface="Malgun Gothic"/>
                <a:sym typeface="Malgun Gothic"/>
              </a:rPr>
              <a:t>비즈니스적</a:t>
            </a:r>
            <a:r>
              <a:rPr lang="en-US" sz="1000" b="0" u="none" strike="noStrike" cap="none" dirty="0">
                <a:solidFill>
                  <a:srgbClr val="000000"/>
                </a:solidFill>
                <a:latin typeface="Malgun Gothic"/>
                <a:ea typeface="Malgun Gothic"/>
                <a:cs typeface="Malgun Gothic"/>
                <a:sym typeface="Malgun Gothic"/>
              </a:rPr>
              <a:t> </a:t>
            </a:r>
            <a:r>
              <a:rPr lang="ko-KR" altLang="en-US" sz="1000" dirty="0">
                <a:latin typeface="Malgun Gothic"/>
                <a:ea typeface="Malgun Gothic"/>
                <a:cs typeface="Malgun Gothic"/>
                <a:sym typeface="Malgun Gothic"/>
              </a:rPr>
              <a:t>목표에 따라 분리</a:t>
            </a:r>
            <a:r>
              <a:rPr lang="en-US" altLang="ko-KR" sz="1000" dirty="0">
                <a:latin typeface="Malgun Gothic"/>
                <a:ea typeface="Malgun Gothic"/>
                <a:cs typeface="Malgun Gothic"/>
                <a:sym typeface="Malgun Gothic"/>
              </a:rPr>
              <a:t>.</a:t>
            </a:r>
            <a:r>
              <a:rPr lang="ko-KR" altLang="en-US" sz="1000" dirty="0">
                <a:latin typeface="Malgun Gothic"/>
                <a:ea typeface="Malgun Gothic"/>
                <a:cs typeface="Malgun Gothic"/>
                <a:sym typeface="Malgun Gothic"/>
              </a:rPr>
              <a:t> </a:t>
            </a:r>
            <a:endParaRPr lang="en-US" altLang="ko-KR" sz="1000" dirty="0">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endParaRPr lang="en-US" sz="1000" b="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팀단위</a:t>
            </a:r>
            <a:r>
              <a:rPr lang="ko-KR" altLang="en-US" sz="700" b="0" u="none" strike="noStrike" cap="none" dirty="0">
                <a:solidFill>
                  <a:srgbClr val="000000"/>
                </a:solidFill>
                <a:latin typeface="Malgun Gothic"/>
                <a:ea typeface="Malgun Gothic"/>
                <a:cs typeface="Malgun Gothic"/>
                <a:sym typeface="Malgun Gothic"/>
              </a:rPr>
              <a:t> </a:t>
            </a:r>
            <a:r>
              <a:rPr lang="en-US" altLang="ko-KR" sz="700" b="0" u="none" strike="noStrike" cap="none" dirty="0" err="1">
                <a:solidFill>
                  <a:srgbClr val="000000"/>
                </a:solidFill>
                <a:latin typeface="Malgun Gothic"/>
                <a:ea typeface="Malgun Gothic"/>
                <a:cs typeface="Malgun Gothic"/>
                <a:sym typeface="Malgun Gothic"/>
              </a:rPr>
              <a:t>KPI</a:t>
            </a:r>
            <a:r>
              <a:rPr lang="en-US" sz="700" b="0" u="none" strike="noStrike" cap="none" dirty="0" err="1">
                <a:solidFill>
                  <a:srgbClr val="000000"/>
                </a:solidFill>
                <a:latin typeface="Malgun Gothic"/>
                <a:ea typeface="Malgun Gothic"/>
                <a:cs typeface="Malgun Gothic"/>
                <a:sym typeface="Malgun Gothic"/>
              </a:rPr>
              <a:t>와</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연결하기</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좋은</a:t>
            </a:r>
            <a:r>
              <a:rPr lang="ko-KR" altLang="en-US" sz="700" b="0" u="none" strike="noStrike" cap="none" dirty="0">
                <a:solidFill>
                  <a:srgbClr val="000000"/>
                </a:solidFill>
                <a:latin typeface="Malgun Gothic"/>
                <a:ea typeface="Malgun Gothic"/>
                <a:cs typeface="Malgun Gothic"/>
                <a:sym typeface="Malgun Gothic"/>
              </a:rPr>
              <a:t> </a:t>
            </a:r>
            <a:endParaRPr lang="en-US" altLang="ko-KR" sz="700" b="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altLang="ko-KR" sz="700" dirty="0">
                <a:latin typeface="Malgun Gothic"/>
                <a:ea typeface="Malgun Gothic"/>
                <a:sym typeface="Malgun Gothic"/>
              </a:rPr>
              <a:t>-</a:t>
            </a:r>
            <a:r>
              <a:rPr lang="ko-KR" altLang="en-US" sz="700" dirty="0">
                <a:latin typeface="Malgun Gothic"/>
                <a:ea typeface="Malgun Gothic"/>
                <a:sym typeface="Malgun Gothic"/>
              </a:rPr>
              <a:t> 자치적 동기부여</a:t>
            </a:r>
            <a:r>
              <a:rPr lang="en-US" altLang="ko-KR" sz="700" dirty="0">
                <a:latin typeface="Malgun Gothic"/>
                <a:ea typeface="Malgun Gothic"/>
                <a:sym typeface="Malgun Gothic"/>
              </a:rPr>
              <a:t>.</a:t>
            </a:r>
            <a:endParaRPr sz="1050" b="0" u="none" strike="noStrike" cap="none" dirty="0">
              <a:solidFill>
                <a:srgbClr val="000000"/>
              </a:solidFill>
              <a:latin typeface="Arial"/>
              <a:ea typeface="Arial"/>
              <a:cs typeface="Arial"/>
              <a:sym typeface="Arial"/>
            </a:endParaRPr>
          </a:p>
        </p:txBody>
      </p:sp>
      <p:sp>
        <p:nvSpPr>
          <p:cNvPr id="1805" name="Google Shape;1805;p60"/>
          <p:cNvSpPr txBox="1"/>
          <p:nvPr/>
        </p:nvSpPr>
        <p:spPr>
          <a:xfrm>
            <a:off x="2168709" y="3939902"/>
            <a:ext cx="1640730" cy="7232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Malgun Gothic"/>
              <a:buNone/>
            </a:pPr>
            <a:r>
              <a:rPr lang="ko-KR" altLang="en-US" sz="1000" b="0" u="none" strike="noStrike" cap="none" dirty="0">
                <a:solidFill>
                  <a:srgbClr val="000000"/>
                </a:solidFill>
                <a:latin typeface="Malgun Gothic"/>
                <a:ea typeface="Malgun Gothic"/>
                <a:cs typeface="Malgun Gothic"/>
                <a:sym typeface="Malgun Gothic"/>
              </a:rPr>
              <a:t>간섭이 가장 높은 부분을 경계로</a:t>
            </a:r>
            <a:r>
              <a:rPr lang="ko-KR" altLang="en-US" sz="1000" dirty="0">
                <a:latin typeface="Malgun Gothic"/>
                <a:ea typeface="Malgun Gothic"/>
                <a:cs typeface="Malgun Gothic"/>
                <a:sym typeface="Malgun Gothic"/>
              </a:rPr>
              <a:t> 한</a:t>
            </a:r>
            <a:r>
              <a:rPr lang="en-US" altLang="ko-KR" sz="1000" dirty="0">
                <a:latin typeface="Malgun Gothic"/>
                <a:ea typeface="Malgun Gothic"/>
                <a:cs typeface="Malgun Gothic"/>
                <a:sym typeface="Malgun Gothic"/>
              </a:rPr>
              <a:t>.</a:t>
            </a:r>
            <a:r>
              <a:rPr lang="ko-KR" altLang="en-US" sz="1000" dirty="0">
                <a:latin typeface="Malgun Gothic"/>
                <a:ea typeface="Malgun Gothic"/>
                <a:cs typeface="Malgun Gothic"/>
                <a:sym typeface="Malgun Gothic"/>
              </a:rPr>
              <a:t> 시급한</a:t>
            </a:r>
            <a:r>
              <a:rPr lang="en-US" altLang="ko-KR" sz="1000" dirty="0">
                <a:latin typeface="Malgun Gothic"/>
                <a:ea typeface="Malgun Gothic"/>
                <a:cs typeface="Malgun Gothic"/>
                <a:sym typeface="Malgun Gothic"/>
              </a:rPr>
              <a:t>.</a:t>
            </a:r>
            <a:endParaRPr lang="en-US" altLang="ko-KR" sz="1000" b="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endParaRPr lang="en-US" sz="700" b="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700" b="0" u="none" strike="noStrike" cap="none" dirty="0" err="1">
                <a:solidFill>
                  <a:srgbClr val="000000"/>
                </a:solidFill>
                <a:latin typeface="Malgun Gothic"/>
                <a:ea typeface="Malgun Gothic"/>
                <a:cs typeface="Malgun Gothic"/>
                <a:sym typeface="Malgun Gothic"/>
              </a:rPr>
              <a:t>구현이</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용이한</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단위</a:t>
            </a:r>
            <a:r>
              <a:rPr lang="en-US" sz="700" b="0" u="none" strike="noStrike" cap="none" dirty="0">
                <a:solidFill>
                  <a:srgbClr val="000000"/>
                </a:solidFill>
                <a:latin typeface="Malgun Gothic"/>
                <a:ea typeface="Malgun Gothic"/>
                <a:cs typeface="Malgun Gothic"/>
                <a:sym typeface="Malgun Gothic"/>
              </a:rPr>
              <a:t> </a:t>
            </a:r>
            <a:br>
              <a:rPr lang="en-US" sz="700" b="0" u="none" strike="noStrike" cap="none" dirty="0">
                <a:solidFill>
                  <a:srgbClr val="000000"/>
                </a:solidFill>
                <a:latin typeface="Malgun Gothic"/>
                <a:ea typeface="Malgun Gothic"/>
                <a:cs typeface="Malgun Gothic"/>
                <a:sym typeface="Malgun Gothic"/>
              </a:rPr>
            </a:b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점진적</a:t>
            </a:r>
            <a:r>
              <a:rPr lang="en-US" sz="700" b="0" u="none" strike="noStrike" cap="none" dirty="0">
                <a:solidFill>
                  <a:srgbClr val="000000"/>
                </a:solidFill>
                <a:latin typeface="Malgun Gothic"/>
                <a:ea typeface="Malgun Gothic"/>
                <a:cs typeface="Malgun Gothic"/>
                <a:sym typeface="Malgun Gothic"/>
              </a:rPr>
              <a:t> MSA </a:t>
            </a:r>
            <a:r>
              <a:rPr lang="en-US" sz="700" b="0" u="none" strike="noStrike" cap="none" dirty="0" err="1">
                <a:solidFill>
                  <a:srgbClr val="000000"/>
                </a:solidFill>
                <a:latin typeface="Malgun Gothic"/>
                <a:ea typeface="Malgun Gothic"/>
                <a:cs typeface="Malgun Gothic"/>
                <a:sym typeface="Malgun Gothic"/>
              </a:rPr>
              <a:t>전환이</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용이한</a:t>
            </a:r>
            <a:r>
              <a:rPr lang="en-US" sz="700" b="0" u="none" strike="noStrike" cap="none" dirty="0">
                <a:solidFill>
                  <a:srgbClr val="000000"/>
                </a:solidFill>
                <a:latin typeface="Malgun Gothic"/>
                <a:ea typeface="Malgun Gothic"/>
                <a:cs typeface="Malgun Gothic"/>
                <a:sym typeface="Malgun Gothic"/>
              </a:rPr>
              <a:t> </a:t>
            </a:r>
            <a:r>
              <a:rPr lang="en-US" sz="700" b="0" u="none" strike="noStrike" cap="none" dirty="0" err="1">
                <a:solidFill>
                  <a:srgbClr val="000000"/>
                </a:solidFill>
                <a:latin typeface="Malgun Gothic"/>
                <a:ea typeface="Malgun Gothic"/>
                <a:cs typeface="Malgun Gothic"/>
                <a:sym typeface="Malgun Gothic"/>
              </a:rPr>
              <a:t>단위</a:t>
            </a:r>
            <a:endParaRPr sz="1050" b="0" u="none" strike="noStrike" cap="none" dirty="0">
              <a:solidFill>
                <a:srgbClr val="000000"/>
              </a:solidFill>
              <a:latin typeface="Arial"/>
              <a:ea typeface="Arial"/>
              <a:cs typeface="Arial"/>
              <a:sym typeface="Arial"/>
            </a:endParaRPr>
          </a:p>
        </p:txBody>
      </p:sp>
      <p:grpSp>
        <p:nvGrpSpPr>
          <p:cNvPr id="1806" name="Google Shape;1806;p60"/>
          <p:cNvGrpSpPr/>
          <p:nvPr/>
        </p:nvGrpSpPr>
        <p:grpSpPr>
          <a:xfrm>
            <a:off x="2996844" y="3363838"/>
            <a:ext cx="3512617" cy="513481"/>
            <a:chOff x="2996844" y="3282403"/>
            <a:chExt cx="3512617" cy="513481"/>
          </a:xfrm>
        </p:grpSpPr>
        <p:cxnSp>
          <p:nvCxnSpPr>
            <p:cNvPr id="1808" name="Google Shape;1808;p60"/>
            <p:cNvCxnSpPr/>
            <p:nvPr/>
          </p:nvCxnSpPr>
          <p:spPr>
            <a:xfrm rot="-5400000">
              <a:off x="2740104" y="3539143"/>
              <a:ext cx="513481" cy="1"/>
            </a:xfrm>
            <a:prstGeom prst="curvedConnector3">
              <a:avLst>
                <a:gd name="adj1" fmla="val 81718"/>
              </a:avLst>
            </a:prstGeom>
            <a:noFill/>
            <a:ln w="9525" cap="flat" cmpd="sng">
              <a:solidFill>
                <a:schemeClr val="accent3"/>
              </a:solidFill>
              <a:prstDash val="solid"/>
              <a:miter lim="800000"/>
              <a:headEnd type="none" w="sm" len="sm"/>
              <a:tailEnd type="triangle" w="med" len="med"/>
            </a:ln>
          </p:spPr>
        </p:cxnSp>
        <p:cxnSp>
          <p:nvCxnSpPr>
            <p:cNvPr id="1809" name="Google Shape;1809;p60"/>
            <p:cNvCxnSpPr/>
            <p:nvPr/>
          </p:nvCxnSpPr>
          <p:spPr>
            <a:xfrm rot="-5400000">
              <a:off x="4682301" y="3525674"/>
              <a:ext cx="486543" cy="1"/>
            </a:xfrm>
            <a:prstGeom prst="curvedConnector3">
              <a:avLst>
                <a:gd name="adj1" fmla="val 83474"/>
              </a:avLst>
            </a:prstGeom>
            <a:noFill/>
            <a:ln w="9525" cap="flat" cmpd="sng">
              <a:solidFill>
                <a:schemeClr val="accent3"/>
              </a:solidFill>
              <a:prstDash val="solid"/>
              <a:miter lim="800000"/>
              <a:headEnd type="none" w="sm" len="sm"/>
              <a:tailEnd type="triangle" w="med" len="med"/>
            </a:ln>
          </p:spPr>
        </p:cxnSp>
        <p:cxnSp>
          <p:nvCxnSpPr>
            <p:cNvPr id="1810" name="Google Shape;1810;p60"/>
            <p:cNvCxnSpPr>
              <a:cxnSpLocks/>
              <a:stCxn id="1803" idx="0"/>
            </p:cNvCxnSpPr>
            <p:nvPr/>
          </p:nvCxnSpPr>
          <p:spPr>
            <a:xfrm rot="5400000" flipH="1" flipV="1">
              <a:off x="6190640" y="3459073"/>
              <a:ext cx="487431" cy="150211"/>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grpSp>
      <p:sp>
        <p:nvSpPr>
          <p:cNvPr id="1814" name="Google Shape;1814;p60"/>
          <p:cNvSpPr/>
          <p:nvPr/>
        </p:nvSpPr>
        <p:spPr>
          <a:xfrm>
            <a:off x="1556645" y="1757175"/>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 name="Google Shape;1800;p60">
            <a:extLst>
              <a:ext uri="{FF2B5EF4-FFF2-40B4-BE49-F238E27FC236}">
                <a16:creationId xmlns:a16="http://schemas.microsoft.com/office/drawing/2014/main" id="{A298CD37-D727-5A4D-BDAD-C90FABD915F4}"/>
              </a:ext>
            </a:extLst>
          </p:cNvPr>
          <p:cNvSpPr/>
          <p:nvPr/>
        </p:nvSpPr>
        <p:spPr>
          <a:xfrm>
            <a:off x="5935197" y="3040904"/>
            <a:ext cx="990401" cy="289397"/>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lvl="0" algn="ctr">
              <a:buClr>
                <a:schemeClr val="lt1"/>
              </a:buClr>
              <a:buSzPts val="1100"/>
            </a:pPr>
            <a:r>
              <a:rPr lang="en-US" altLang="ko-US" sz="1100" b="1" dirty="0">
                <a:solidFill>
                  <a:schemeClr val="lt1"/>
                </a:solidFill>
                <a:latin typeface="Malgun Gothic"/>
                <a:ea typeface="Malgun Gothic"/>
                <a:cs typeface="Malgun Gothic"/>
                <a:sym typeface="Malgun Gothic"/>
              </a:rPr>
              <a:t>BC Original</a:t>
            </a:r>
            <a:endParaRPr sz="1100" b="1" i="0" u="none" strike="noStrike" cap="none" dirty="0">
              <a:solidFill>
                <a:schemeClr val="lt1"/>
              </a:solidFill>
              <a:latin typeface="Malgun Gothic"/>
              <a:ea typeface="Malgun Gothic"/>
              <a:cs typeface="Malgun Gothic"/>
              <a:sym typeface="Malgun Gothic"/>
            </a:endParaRPr>
          </a:p>
        </p:txBody>
      </p:sp>
      <p:sp>
        <p:nvSpPr>
          <p:cNvPr id="27" name="Google Shape;1814;p60">
            <a:extLst>
              <a:ext uri="{FF2B5EF4-FFF2-40B4-BE49-F238E27FC236}">
                <a16:creationId xmlns:a16="http://schemas.microsoft.com/office/drawing/2014/main" id="{2EAB6387-DA0D-E046-8EB3-F9D6F08D2DF9}"/>
              </a:ext>
            </a:extLst>
          </p:cNvPr>
          <p:cNvSpPr/>
          <p:nvPr/>
        </p:nvSpPr>
        <p:spPr>
          <a:xfrm>
            <a:off x="3123008" y="1763441"/>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 name="Google Shape;1814;p60">
            <a:extLst>
              <a:ext uri="{FF2B5EF4-FFF2-40B4-BE49-F238E27FC236}">
                <a16:creationId xmlns:a16="http://schemas.microsoft.com/office/drawing/2014/main" id="{90A40CBD-DEE2-BA4B-A073-B16EC2CD289D}"/>
              </a:ext>
            </a:extLst>
          </p:cNvPr>
          <p:cNvSpPr/>
          <p:nvPr/>
        </p:nvSpPr>
        <p:spPr>
          <a:xfrm>
            <a:off x="4786155" y="1773097"/>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 name="Google Shape;1814;p60">
            <a:extLst>
              <a:ext uri="{FF2B5EF4-FFF2-40B4-BE49-F238E27FC236}">
                <a16:creationId xmlns:a16="http://schemas.microsoft.com/office/drawing/2014/main" id="{79372C9C-925A-4B42-87D5-F83EB9ECF22D}"/>
              </a:ext>
            </a:extLst>
          </p:cNvPr>
          <p:cNvSpPr/>
          <p:nvPr/>
        </p:nvSpPr>
        <p:spPr>
          <a:xfrm>
            <a:off x="6316944" y="1763441"/>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 name="Google Shape;1814;p60">
            <a:extLst>
              <a:ext uri="{FF2B5EF4-FFF2-40B4-BE49-F238E27FC236}">
                <a16:creationId xmlns:a16="http://schemas.microsoft.com/office/drawing/2014/main" id="{AA2A6F11-7D88-D741-936D-F856B498888B}"/>
              </a:ext>
            </a:extLst>
          </p:cNvPr>
          <p:cNvSpPr/>
          <p:nvPr/>
        </p:nvSpPr>
        <p:spPr>
          <a:xfrm>
            <a:off x="7631752" y="1752904"/>
            <a:ext cx="71147" cy="1163798"/>
          </a:xfrm>
          <a:prstGeom prst="triangle">
            <a:avLst>
              <a:gd name="adj" fmla="val 50000"/>
            </a:avLst>
          </a:prstGeom>
          <a:solidFill>
            <a:schemeClr val="accent1"/>
          </a:solid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 name="Google Shape;1807;p60">
            <a:extLst>
              <a:ext uri="{FF2B5EF4-FFF2-40B4-BE49-F238E27FC236}">
                <a16:creationId xmlns:a16="http://schemas.microsoft.com/office/drawing/2014/main" id="{695ABBFD-0DDA-F543-9904-50B7FF0C4F56}"/>
              </a:ext>
            </a:extLst>
          </p:cNvPr>
          <p:cNvCxnSpPr>
            <a:cxnSpLocks/>
            <a:stCxn id="1802" idx="0"/>
            <a:endCxn id="1797" idx="2"/>
          </p:cNvCxnSpPr>
          <p:nvPr/>
        </p:nvCxnSpPr>
        <p:spPr>
          <a:xfrm rot="16200000" flipV="1">
            <a:off x="7506344" y="3455967"/>
            <a:ext cx="508421" cy="304551"/>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sp>
        <p:nvSpPr>
          <p:cNvPr id="5" name="삼각형 4">
            <a:extLst>
              <a:ext uri="{FF2B5EF4-FFF2-40B4-BE49-F238E27FC236}">
                <a16:creationId xmlns:a16="http://schemas.microsoft.com/office/drawing/2014/main" id="{CF520674-178D-324B-A0A4-A93D51924031}"/>
              </a:ext>
            </a:extLst>
          </p:cNvPr>
          <p:cNvSpPr/>
          <p:nvPr/>
        </p:nvSpPr>
        <p:spPr>
          <a:xfrm flipV="1">
            <a:off x="4643945" y="1513214"/>
            <a:ext cx="281628" cy="137942"/>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3" name="구부러진 연결선[U] 2">
            <a:extLst>
              <a:ext uri="{FF2B5EF4-FFF2-40B4-BE49-F238E27FC236}">
                <a16:creationId xmlns:a16="http://schemas.microsoft.com/office/drawing/2014/main" id="{6CA0E418-653B-AE48-AAEF-36728525EC7B}"/>
              </a:ext>
            </a:extLst>
          </p:cNvPr>
          <p:cNvCxnSpPr>
            <a:stCxn id="5" idx="0"/>
            <a:endCxn id="27" idx="0"/>
          </p:cNvCxnSpPr>
          <p:nvPr/>
        </p:nvCxnSpPr>
        <p:spPr>
          <a:xfrm rot="5400000">
            <a:off x="3915529" y="894210"/>
            <a:ext cx="112285" cy="1626177"/>
          </a:xfrm>
          <a:prstGeom prst="curvedConnector3">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구부러진 연결선[U] 32">
            <a:extLst>
              <a:ext uri="{FF2B5EF4-FFF2-40B4-BE49-F238E27FC236}">
                <a16:creationId xmlns:a16="http://schemas.microsoft.com/office/drawing/2014/main" id="{CC138CE8-BAF5-DE4E-9CCD-29C3FD1B6247}"/>
              </a:ext>
            </a:extLst>
          </p:cNvPr>
          <p:cNvCxnSpPr>
            <a:cxnSpLocks/>
          </p:cNvCxnSpPr>
          <p:nvPr/>
        </p:nvCxnSpPr>
        <p:spPr>
          <a:xfrm rot="16200000" flipH="1">
            <a:off x="4718520" y="1717395"/>
            <a:ext cx="205023" cy="72542"/>
          </a:xfrm>
          <a:prstGeom prst="curvedConnector3">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구부러진 연결선[U] 33">
            <a:extLst>
              <a:ext uri="{FF2B5EF4-FFF2-40B4-BE49-F238E27FC236}">
                <a16:creationId xmlns:a16="http://schemas.microsoft.com/office/drawing/2014/main" id="{E16D6382-CB68-3A42-A61C-80F56557A983}"/>
              </a:ext>
            </a:extLst>
          </p:cNvPr>
          <p:cNvCxnSpPr>
            <a:cxnSpLocks/>
            <a:stCxn id="5" idx="0"/>
            <a:endCxn id="29" idx="0"/>
          </p:cNvCxnSpPr>
          <p:nvPr/>
        </p:nvCxnSpPr>
        <p:spPr>
          <a:xfrm rot="16200000" flipH="1">
            <a:off x="5512496" y="923418"/>
            <a:ext cx="112285" cy="1567759"/>
          </a:xfrm>
          <a:prstGeom prst="curvedConnector3">
            <a:avLst>
              <a:gd name="adj1" fmla="val 50000"/>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3538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4" name="Google Shape;1794;p60"/>
          <p:cNvSpPr txBox="1">
            <a:spLocks noGrp="1"/>
          </p:cNvSpPr>
          <p:nvPr>
            <p:ph type="title"/>
          </p:nvPr>
        </p:nvSpPr>
        <p:spPr>
          <a:xfrm>
            <a:off x="718300" y="359764"/>
            <a:ext cx="7739900" cy="7694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646"/>
              </a:buClr>
              <a:buSzPts val="2800"/>
              <a:buFont typeface="Calibri"/>
              <a:buNone/>
            </a:pPr>
            <a:r>
              <a:rPr lang="ko-KR" altLang="en-US" sz="2800" dirty="0" err="1"/>
              <a:t>분리관점</a:t>
            </a:r>
            <a:r>
              <a:rPr lang="ko-KR" altLang="en-US" sz="2800" dirty="0"/>
              <a:t> </a:t>
            </a:r>
            <a:r>
              <a:rPr lang="en-US" altLang="ko-KR" sz="2800" dirty="0"/>
              <a:t>-</a:t>
            </a:r>
            <a:r>
              <a:rPr lang="ko-KR" altLang="en-US" sz="2800" dirty="0"/>
              <a:t> 어떤 칼로 쪼갤 것인가</a:t>
            </a:r>
            <a:r>
              <a:rPr lang="en-US" altLang="ko-KR" sz="2800" dirty="0"/>
              <a:t>?</a:t>
            </a:r>
            <a:endParaRPr sz="2800" dirty="0"/>
          </a:p>
        </p:txBody>
      </p:sp>
      <p:grpSp>
        <p:nvGrpSpPr>
          <p:cNvPr id="1796" name="Google Shape;1796;p60"/>
          <p:cNvGrpSpPr/>
          <p:nvPr/>
        </p:nvGrpSpPr>
        <p:grpSpPr>
          <a:xfrm>
            <a:off x="1187624" y="2952880"/>
            <a:ext cx="7062957" cy="482033"/>
            <a:chOff x="1529888" y="2515897"/>
            <a:chExt cx="6998975" cy="530237"/>
          </a:xfrm>
        </p:grpSpPr>
        <p:sp>
          <p:nvSpPr>
            <p:cNvPr id="1797" name="Google Shape;1797;p60"/>
            <p:cNvSpPr/>
            <p:nvPr/>
          </p:nvSpPr>
          <p:spPr>
            <a:xfrm>
              <a:off x="7547434" y="2515897"/>
              <a:ext cx="981429" cy="524351"/>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ko-KR" altLang="en-US" sz="1100" b="1" dirty="0">
                  <a:solidFill>
                    <a:schemeClr val="lt1"/>
                  </a:solidFill>
                  <a:latin typeface="Malgun Gothic"/>
                  <a:ea typeface="Malgun Gothic"/>
                  <a:cs typeface="Malgun Gothic"/>
                  <a:sym typeface="Malgun Gothic"/>
                </a:rPr>
                <a:t>재사용 관점</a:t>
              </a:r>
            </a:p>
          </p:txBody>
        </p:sp>
        <p:sp>
          <p:nvSpPr>
            <p:cNvPr id="1798" name="Google Shape;1798;p60"/>
            <p:cNvSpPr/>
            <p:nvPr/>
          </p:nvSpPr>
          <p:spPr>
            <a:xfrm>
              <a:off x="1529888" y="2521783"/>
              <a:ext cx="925586" cy="524351"/>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Malgun Gothic"/>
                <a:buNone/>
              </a:pPr>
              <a:r>
                <a:rPr lang="ko-KR" altLang="en-US" sz="1100" b="1" dirty="0">
                  <a:solidFill>
                    <a:schemeClr val="lt1"/>
                  </a:solidFill>
                  <a:latin typeface="Malgun Gothic"/>
                  <a:ea typeface="Malgun Gothic"/>
                  <a:cs typeface="Malgun Gothic"/>
                  <a:sym typeface="Malgun Gothic"/>
                </a:rPr>
                <a:t>도메인 관점</a:t>
              </a:r>
              <a:endParaRPr sz="1100" b="1" i="0" u="none" strike="noStrike" cap="none" dirty="0">
                <a:solidFill>
                  <a:schemeClr val="lt1"/>
                </a:solidFill>
                <a:latin typeface="Malgun Gothic"/>
                <a:ea typeface="Malgun Gothic"/>
                <a:cs typeface="Malgun Gothic"/>
                <a:sym typeface="Malgun Gothic"/>
              </a:endParaRPr>
            </a:p>
          </p:txBody>
        </p:sp>
        <p:sp>
          <p:nvSpPr>
            <p:cNvPr id="1799" name="Google Shape;1799;p60"/>
            <p:cNvSpPr/>
            <p:nvPr/>
          </p:nvSpPr>
          <p:spPr>
            <a:xfrm>
              <a:off x="2771653" y="2618903"/>
              <a:ext cx="1489723"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Malgun Gothic"/>
                <a:buNone/>
              </a:pPr>
              <a:r>
                <a:rPr lang="ko-KR" altLang="en-US" sz="1100" b="1" dirty="0">
                  <a:solidFill>
                    <a:schemeClr val="lt1"/>
                  </a:solidFill>
                  <a:latin typeface="Malgun Gothic"/>
                  <a:ea typeface="Malgun Gothic"/>
                  <a:cs typeface="Malgun Gothic"/>
                  <a:sym typeface="Malgun Gothic"/>
                </a:rPr>
                <a:t>기술 관점</a:t>
              </a:r>
              <a:endParaRPr sz="1100" b="1" i="0" u="none" strike="noStrike" cap="none" dirty="0">
                <a:solidFill>
                  <a:schemeClr val="lt1"/>
                </a:solidFill>
                <a:latin typeface="Malgun Gothic"/>
                <a:ea typeface="Malgun Gothic"/>
                <a:cs typeface="Malgun Gothic"/>
                <a:sym typeface="Malgun Gothic"/>
              </a:endParaRPr>
            </a:p>
          </p:txBody>
        </p:sp>
        <p:sp>
          <p:nvSpPr>
            <p:cNvPr id="1801" name="Google Shape;1801;p60"/>
            <p:cNvSpPr/>
            <p:nvPr/>
          </p:nvSpPr>
          <p:spPr>
            <a:xfrm>
              <a:off x="4516318" y="2612523"/>
              <a:ext cx="1606771" cy="318336"/>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algn="ctr">
                <a:buClr>
                  <a:schemeClr val="lt1"/>
                </a:buClr>
                <a:buSzPts val="1100"/>
              </a:pPr>
              <a:r>
                <a:rPr lang="ko-KR" altLang="en-US" sz="1100" b="1" dirty="0">
                  <a:solidFill>
                    <a:schemeClr val="lt1"/>
                  </a:solidFill>
                  <a:latin typeface="Malgun Gothic"/>
                  <a:ea typeface="Malgun Gothic"/>
                  <a:cs typeface="Malgun Gothic"/>
                  <a:sym typeface="Malgun Gothic"/>
                </a:rPr>
                <a:t>트랜잭션 관점</a:t>
              </a:r>
            </a:p>
          </p:txBody>
        </p:sp>
      </p:grpSp>
      <p:sp>
        <p:nvSpPr>
          <p:cNvPr id="1802" name="Google Shape;1802;p60"/>
          <p:cNvSpPr txBox="1"/>
          <p:nvPr/>
        </p:nvSpPr>
        <p:spPr>
          <a:xfrm>
            <a:off x="7246422" y="3862453"/>
            <a:ext cx="1332813" cy="1138733"/>
          </a:xfrm>
          <a:prstGeom prst="rect">
            <a:avLst/>
          </a:prstGeom>
          <a:noFill/>
          <a:ln>
            <a:noFill/>
          </a:ln>
        </p:spPr>
        <p:txBody>
          <a:bodyPr spcFirstLastPara="1" wrap="square" lIns="91425" tIns="45700" rIns="91425" bIns="45700" anchor="t" anchorCtr="0">
            <a:spAutoFit/>
          </a:bodyPr>
          <a:lstStyle/>
          <a:p>
            <a:pPr lvl="0" algn="ctr">
              <a:buClr>
                <a:srgbClr val="000000"/>
              </a:buClr>
              <a:buSzPts val="1000"/>
            </a:pPr>
            <a:r>
              <a:rPr lang="ko-KR" altLang="en-US" sz="1100" dirty="0">
                <a:latin typeface="Malgun Gothic"/>
                <a:ea typeface="Malgun Gothic"/>
                <a:cs typeface="Malgun Gothic"/>
                <a:sym typeface="Malgun Gothic"/>
              </a:rPr>
              <a:t>유틸리티 성격의 서비스</a:t>
            </a:r>
            <a:endParaRPr lang="en-US" altLang="ko-KR" sz="1100" dirty="0">
              <a:latin typeface="Malgun Gothic"/>
              <a:ea typeface="Malgun Gothic"/>
              <a:cs typeface="Malgun Gothic"/>
              <a:sym typeface="Malgun Gothic"/>
            </a:endParaRPr>
          </a:p>
          <a:p>
            <a:pPr lvl="0" algn="ctr">
              <a:buClr>
                <a:srgbClr val="000000"/>
              </a:buClr>
              <a:buSzPts val="1000"/>
            </a:pPr>
            <a:endParaRPr lang="en-US" altLang="ko-KR" sz="1100" dirty="0">
              <a:latin typeface="Malgun Gothic"/>
              <a:ea typeface="Malgun Gothic"/>
              <a:cs typeface="Malgun Gothic"/>
              <a:sym typeface="Malgun Gothic"/>
            </a:endParaRPr>
          </a:p>
          <a:p>
            <a:pPr lvl="0" algn="ctr">
              <a:buClr>
                <a:srgbClr val="000000"/>
              </a:buClr>
              <a:buSzPts val="1000"/>
            </a:pPr>
            <a:r>
              <a:rPr lang="en-US" altLang="ko-KR" sz="800" dirty="0">
                <a:latin typeface="Malgun Gothic"/>
                <a:ea typeface="Malgun Gothic"/>
                <a:cs typeface="Malgun Gothic"/>
                <a:sym typeface="Malgun Gothic"/>
              </a:rPr>
              <a:t>-</a:t>
            </a:r>
            <a:r>
              <a:rPr lang="ko-KR" altLang="en-US" sz="800" dirty="0">
                <a:latin typeface="Malgun Gothic"/>
                <a:ea typeface="Malgun Gothic"/>
                <a:cs typeface="Malgun Gothic"/>
                <a:sym typeface="Malgun Gothic"/>
              </a:rPr>
              <a:t> </a:t>
            </a:r>
            <a:r>
              <a:rPr lang="en-US" altLang="ko-KR" sz="800" dirty="0">
                <a:latin typeface="Malgun Gothic"/>
                <a:ea typeface="Malgun Gothic"/>
                <a:cs typeface="Malgun Gothic"/>
                <a:sym typeface="Malgun Gothic"/>
              </a:rPr>
              <a:t>But, </a:t>
            </a:r>
            <a:r>
              <a:rPr lang="ko-KR" altLang="en-US" sz="800" dirty="0">
                <a:latin typeface="Malgun Gothic"/>
                <a:ea typeface="Malgun Gothic"/>
                <a:cs typeface="Malgun Gothic"/>
                <a:sym typeface="Malgun Gothic"/>
              </a:rPr>
              <a:t>마이크로서비스에서는 후순위 분리 관점</a:t>
            </a:r>
          </a:p>
          <a:p>
            <a:pPr lvl="0" algn="ctr">
              <a:buClr>
                <a:srgbClr val="000000"/>
              </a:buClr>
              <a:buSzPts val="1000"/>
            </a:pPr>
            <a:endParaRPr lang="ko-KR" altLang="en-US" sz="1100" dirty="0">
              <a:latin typeface="Malgun Gothic"/>
              <a:ea typeface="Malgun Gothic"/>
              <a:cs typeface="Malgun Gothic"/>
              <a:sym typeface="Malgun Gothic"/>
            </a:endParaRPr>
          </a:p>
        </p:txBody>
      </p:sp>
      <p:sp>
        <p:nvSpPr>
          <p:cNvPr id="1803" name="Google Shape;1803;p60"/>
          <p:cNvSpPr txBox="1"/>
          <p:nvPr/>
        </p:nvSpPr>
        <p:spPr>
          <a:xfrm>
            <a:off x="5692846" y="3859328"/>
            <a:ext cx="1332807"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Malgun Gothic"/>
              <a:buNone/>
            </a:pPr>
            <a:r>
              <a:rPr lang="ko-KR" altLang="en-US" sz="1000" b="0" u="none" strike="noStrike" cap="none" dirty="0" err="1">
                <a:solidFill>
                  <a:srgbClr val="000000"/>
                </a:solidFill>
                <a:latin typeface="Malgun Gothic"/>
                <a:ea typeface="Malgun Gothic"/>
                <a:cs typeface="Malgun Gothic"/>
                <a:sym typeface="Malgun Gothic"/>
              </a:rPr>
              <a:t>변경시</a:t>
            </a:r>
            <a:r>
              <a:rPr lang="ko-KR" altLang="en-US" sz="1000" b="0" u="none" strike="noStrike" cap="none" dirty="0">
                <a:solidFill>
                  <a:srgbClr val="000000"/>
                </a:solidFill>
                <a:latin typeface="Malgun Gothic"/>
                <a:ea typeface="Malgun Gothic"/>
                <a:cs typeface="Malgun Gothic"/>
                <a:sym typeface="Malgun Gothic"/>
              </a:rPr>
              <a:t> 동반되어 수정되어야 하는 영역</a:t>
            </a:r>
            <a:endParaRPr lang="en-US" sz="1000" b="0" u="none" strike="noStrike" cap="none" dirty="0">
              <a:solidFill>
                <a:srgbClr val="000000"/>
              </a:solidFill>
              <a:latin typeface="Malgun Gothic"/>
              <a:ea typeface="Malgun Gothic"/>
              <a:cs typeface="Malgun Gothic"/>
              <a:sym typeface="Malgun Gothic"/>
            </a:endParaRPr>
          </a:p>
        </p:txBody>
      </p:sp>
      <p:sp>
        <p:nvSpPr>
          <p:cNvPr id="1804" name="Google Shape;1804;p60"/>
          <p:cNvSpPr txBox="1"/>
          <p:nvPr/>
        </p:nvSpPr>
        <p:spPr>
          <a:xfrm>
            <a:off x="4337074" y="3877321"/>
            <a:ext cx="1176995" cy="846345"/>
          </a:xfrm>
          <a:prstGeom prst="rect">
            <a:avLst/>
          </a:prstGeom>
          <a:noFill/>
          <a:ln>
            <a:noFill/>
          </a:ln>
        </p:spPr>
        <p:txBody>
          <a:bodyPr spcFirstLastPara="1" wrap="square" lIns="91425" tIns="45700" rIns="91425" bIns="45700" anchor="t" anchorCtr="0">
            <a:spAutoFit/>
          </a:bodyPr>
          <a:lstStyle/>
          <a:p>
            <a:pPr lvl="0" algn="ctr">
              <a:buClr>
                <a:srgbClr val="000000"/>
              </a:buClr>
              <a:buSzPts val="1000"/>
            </a:pPr>
            <a:r>
              <a:rPr lang="ko-KR" altLang="en-US" sz="1000" dirty="0">
                <a:latin typeface="Malgun Gothic"/>
                <a:ea typeface="Malgun Gothic"/>
                <a:cs typeface="Malgun Gothic"/>
                <a:sym typeface="Malgun Gothic"/>
              </a:rPr>
              <a:t>트랜잭션 모형이 다른</a:t>
            </a:r>
          </a:p>
          <a:p>
            <a:pPr lvl="0" algn="ctr">
              <a:buClr>
                <a:srgbClr val="000000"/>
              </a:buClr>
              <a:buSzPts val="1000"/>
            </a:pPr>
            <a:r>
              <a:rPr lang="ko-KR" altLang="en-US" sz="700" dirty="0">
                <a:latin typeface="Malgun Gothic"/>
                <a:ea typeface="Malgun Gothic"/>
                <a:cs typeface="Malgun Gothic"/>
                <a:sym typeface="Malgun Gothic"/>
              </a:rPr>
              <a:t/>
            </a:r>
            <a:br>
              <a:rPr lang="ko-KR" altLang="en-US" sz="700" dirty="0">
                <a:latin typeface="Malgun Gothic"/>
                <a:ea typeface="Malgun Gothic"/>
                <a:cs typeface="Malgun Gothic"/>
                <a:sym typeface="Malgun Gothic"/>
              </a:rPr>
            </a:br>
            <a:r>
              <a:rPr lang="en-US" altLang="ko-KR" sz="700" dirty="0">
                <a:latin typeface="Malgun Gothic"/>
                <a:ea typeface="Malgun Gothic"/>
                <a:cs typeface="Malgun Gothic"/>
                <a:sym typeface="Wingdings" pitchFamily="2" charset="2"/>
              </a:rPr>
              <a:t></a:t>
            </a:r>
            <a:r>
              <a:rPr lang="en-US" altLang="ko-KR" sz="700" dirty="0">
                <a:latin typeface="Malgun Gothic"/>
                <a:ea typeface="Malgun Gothic"/>
                <a:cs typeface="Malgun Gothic"/>
                <a:sym typeface="Malgun Gothic"/>
              </a:rPr>
              <a:t> </a:t>
            </a:r>
            <a:r>
              <a:rPr lang="en-US" altLang="ko-US" sz="700" dirty="0">
                <a:latin typeface="Malgun Gothic"/>
                <a:ea typeface="Malgun Gothic"/>
                <a:cs typeface="Malgun Gothic"/>
                <a:sym typeface="Malgun Gothic"/>
              </a:rPr>
              <a:t>ACID </a:t>
            </a:r>
            <a:r>
              <a:rPr lang="en-US" altLang="ko-KR" sz="700" dirty="0">
                <a:latin typeface="Malgun Gothic"/>
                <a:ea typeface="Malgun Gothic"/>
                <a:cs typeface="Malgun Gothic"/>
                <a:sym typeface="Malgun Gothic"/>
              </a:rPr>
              <a:t>or Eventual Consistency?</a:t>
            </a:r>
            <a:endParaRPr lang="en-US" altLang="ko-US" sz="1800" dirty="0"/>
          </a:p>
          <a:p>
            <a:pPr marL="0" marR="0" lvl="0" indent="0" algn="ctr" rtl="0">
              <a:lnSpc>
                <a:spcPct val="100000"/>
              </a:lnSpc>
              <a:spcBef>
                <a:spcPts val="0"/>
              </a:spcBef>
              <a:spcAft>
                <a:spcPts val="0"/>
              </a:spcAft>
              <a:buClr>
                <a:srgbClr val="000000"/>
              </a:buClr>
              <a:buSzPts val="1000"/>
              <a:buFont typeface="Malgun Gothic"/>
              <a:buNone/>
            </a:pPr>
            <a:endParaRPr sz="800" b="0" u="none" strike="noStrike" cap="none" dirty="0">
              <a:solidFill>
                <a:srgbClr val="000000"/>
              </a:solidFill>
              <a:latin typeface="Arial"/>
              <a:ea typeface="Arial"/>
              <a:cs typeface="Arial"/>
              <a:sym typeface="Arial"/>
            </a:endParaRPr>
          </a:p>
        </p:txBody>
      </p:sp>
      <p:sp>
        <p:nvSpPr>
          <p:cNvPr id="1805" name="Google Shape;1805;p60"/>
          <p:cNvSpPr txBox="1"/>
          <p:nvPr/>
        </p:nvSpPr>
        <p:spPr>
          <a:xfrm>
            <a:off x="2168709" y="3939902"/>
            <a:ext cx="1640730" cy="7232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Malgun Gothic"/>
              <a:buNone/>
            </a:pPr>
            <a:r>
              <a:rPr lang="ko-KR" altLang="en-US" sz="1000" b="0" u="none" strike="noStrike" cap="none" dirty="0">
                <a:solidFill>
                  <a:srgbClr val="000000"/>
                </a:solidFill>
                <a:latin typeface="Malgun Gothic"/>
                <a:ea typeface="Malgun Gothic"/>
                <a:cs typeface="Malgun Gothic"/>
                <a:sym typeface="Malgun Gothic"/>
              </a:rPr>
              <a:t>기술 아키텍처가 상이한 모듈</a:t>
            </a:r>
            <a:endParaRPr lang="en-US" altLang="ko-KR" sz="1000" b="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endParaRPr lang="en-US" sz="700" b="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altLang="ko-KR" sz="700" b="0" u="none" strike="noStrike" cap="none" dirty="0">
                <a:solidFill>
                  <a:srgbClr val="000000"/>
                </a:solidFill>
                <a:latin typeface="Malgun Gothic"/>
                <a:ea typeface="Malgun Gothic"/>
                <a:cs typeface="Malgun Gothic"/>
                <a:sym typeface="Wingdings" pitchFamily="2" charset="2"/>
              </a:rPr>
              <a:t> </a:t>
            </a:r>
            <a:r>
              <a:rPr lang="ko-KR" altLang="en-US" sz="700" b="0" u="none" strike="noStrike" cap="none" dirty="0">
                <a:solidFill>
                  <a:srgbClr val="000000"/>
                </a:solidFill>
                <a:latin typeface="Malgun Gothic"/>
                <a:ea typeface="Malgun Gothic"/>
                <a:cs typeface="Malgun Gothic"/>
                <a:sym typeface="Malgun Gothic"/>
              </a:rPr>
              <a:t>데이터베이스</a:t>
            </a:r>
            <a:r>
              <a:rPr lang="en-US" altLang="ko-KR" sz="700" b="0" u="none" strike="noStrike" cap="none" dirty="0">
                <a:solidFill>
                  <a:srgbClr val="000000"/>
                </a:solidFill>
                <a:latin typeface="Malgun Gothic"/>
                <a:ea typeface="Malgun Gothic"/>
                <a:cs typeface="Malgun Gothic"/>
                <a:sym typeface="Malgun Gothic"/>
              </a:rPr>
              <a:t>,</a:t>
            </a:r>
            <a:r>
              <a:rPr lang="ko-KR" altLang="en-US" sz="700" b="0" u="none" strike="noStrike" cap="none" dirty="0">
                <a:solidFill>
                  <a:srgbClr val="000000"/>
                </a:solidFill>
                <a:latin typeface="Malgun Gothic"/>
                <a:ea typeface="Malgun Gothic"/>
                <a:cs typeface="Malgun Gothic"/>
                <a:sym typeface="Malgun Gothic"/>
              </a:rPr>
              <a:t> 플랫폼</a:t>
            </a:r>
            <a:r>
              <a:rPr lang="en-US" altLang="ko-KR" sz="700" b="0" u="none" strike="noStrike" cap="none" dirty="0">
                <a:solidFill>
                  <a:srgbClr val="000000"/>
                </a:solidFill>
                <a:latin typeface="Malgun Gothic"/>
                <a:ea typeface="Malgun Gothic"/>
                <a:cs typeface="Malgun Gothic"/>
                <a:sym typeface="Malgun Gothic"/>
              </a:rPr>
              <a:t>,</a:t>
            </a:r>
            <a:r>
              <a:rPr lang="ko-KR" altLang="en-US" sz="700" b="0" u="none" strike="noStrike" cap="none" dirty="0">
                <a:solidFill>
                  <a:srgbClr val="000000"/>
                </a:solidFill>
                <a:latin typeface="Malgun Gothic"/>
                <a:ea typeface="Malgun Gothic"/>
                <a:cs typeface="Malgun Gothic"/>
                <a:sym typeface="Malgun Gothic"/>
              </a:rPr>
              <a:t> 언어가 상이한</a:t>
            </a:r>
            <a:endParaRPr sz="1050" b="0" u="none" strike="noStrike" cap="none" dirty="0">
              <a:solidFill>
                <a:srgbClr val="000000"/>
              </a:solidFill>
              <a:latin typeface="Arial"/>
              <a:ea typeface="Arial"/>
              <a:cs typeface="Arial"/>
              <a:sym typeface="Arial"/>
            </a:endParaRPr>
          </a:p>
        </p:txBody>
      </p:sp>
      <p:grpSp>
        <p:nvGrpSpPr>
          <p:cNvPr id="1806" name="Google Shape;1806;p60"/>
          <p:cNvGrpSpPr/>
          <p:nvPr/>
        </p:nvGrpSpPr>
        <p:grpSpPr>
          <a:xfrm>
            <a:off x="2996844" y="3363838"/>
            <a:ext cx="3512617" cy="513481"/>
            <a:chOff x="2996844" y="3282403"/>
            <a:chExt cx="3512617" cy="513481"/>
          </a:xfrm>
        </p:grpSpPr>
        <p:cxnSp>
          <p:nvCxnSpPr>
            <p:cNvPr id="1808" name="Google Shape;1808;p60"/>
            <p:cNvCxnSpPr/>
            <p:nvPr/>
          </p:nvCxnSpPr>
          <p:spPr>
            <a:xfrm rot="-5400000">
              <a:off x="2740104" y="3539143"/>
              <a:ext cx="513481" cy="1"/>
            </a:xfrm>
            <a:prstGeom prst="curvedConnector3">
              <a:avLst>
                <a:gd name="adj1" fmla="val 81718"/>
              </a:avLst>
            </a:prstGeom>
            <a:noFill/>
            <a:ln w="9525" cap="flat" cmpd="sng">
              <a:solidFill>
                <a:schemeClr val="accent3"/>
              </a:solidFill>
              <a:prstDash val="solid"/>
              <a:miter lim="800000"/>
              <a:headEnd type="none" w="sm" len="sm"/>
              <a:tailEnd type="triangle" w="med" len="med"/>
            </a:ln>
          </p:spPr>
        </p:cxnSp>
        <p:cxnSp>
          <p:nvCxnSpPr>
            <p:cNvPr id="1809" name="Google Shape;1809;p60"/>
            <p:cNvCxnSpPr/>
            <p:nvPr/>
          </p:nvCxnSpPr>
          <p:spPr>
            <a:xfrm rot="-5400000">
              <a:off x="4682301" y="3525674"/>
              <a:ext cx="486543" cy="1"/>
            </a:xfrm>
            <a:prstGeom prst="curvedConnector3">
              <a:avLst>
                <a:gd name="adj1" fmla="val 83474"/>
              </a:avLst>
            </a:prstGeom>
            <a:noFill/>
            <a:ln w="9525" cap="flat" cmpd="sng">
              <a:solidFill>
                <a:schemeClr val="accent3"/>
              </a:solidFill>
              <a:prstDash val="solid"/>
              <a:miter lim="800000"/>
              <a:headEnd type="none" w="sm" len="sm"/>
              <a:tailEnd type="triangle" w="med" len="med"/>
            </a:ln>
          </p:spPr>
        </p:cxnSp>
        <p:cxnSp>
          <p:nvCxnSpPr>
            <p:cNvPr id="1810" name="Google Shape;1810;p60"/>
            <p:cNvCxnSpPr>
              <a:cxnSpLocks/>
              <a:stCxn id="1803" idx="0"/>
            </p:cNvCxnSpPr>
            <p:nvPr/>
          </p:nvCxnSpPr>
          <p:spPr>
            <a:xfrm rot="5400000" flipH="1" flipV="1">
              <a:off x="6190648" y="3459081"/>
              <a:ext cx="487415" cy="150211"/>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grpSp>
      <p:sp>
        <p:nvSpPr>
          <p:cNvPr id="26" name="Google Shape;1800;p60">
            <a:extLst>
              <a:ext uri="{FF2B5EF4-FFF2-40B4-BE49-F238E27FC236}">
                <a16:creationId xmlns:a16="http://schemas.microsoft.com/office/drawing/2014/main" id="{A298CD37-D727-5A4D-BDAD-C90FABD915F4}"/>
              </a:ext>
            </a:extLst>
          </p:cNvPr>
          <p:cNvSpPr/>
          <p:nvPr/>
        </p:nvSpPr>
        <p:spPr>
          <a:xfrm>
            <a:off x="5936049" y="2999213"/>
            <a:ext cx="990401" cy="476682"/>
          </a:xfrm>
          <a:prstGeom prst="roundRect">
            <a:avLst>
              <a:gd name="adj" fmla="val 1666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lvl="0" algn="ctr">
              <a:buClr>
                <a:schemeClr val="lt1"/>
              </a:buClr>
              <a:buSzPts val="1100"/>
            </a:pPr>
            <a:r>
              <a:rPr lang="ko-KR" altLang="en-US" sz="1100" b="1" dirty="0">
                <a:solidFill>
                  <a:schemeClr val="lt1"/>
                </a:solidFill>
                <a:latin typeface="Malgun Gothic"/>
                <a:ea typeface="Malgun Gothic"/>
                <a:cs typeface="Malgun Gothic"/>
                <a:sym typeface="Malgun Gothic"/>
              </a:rPr>
              <a:t>유지관리관점</a:t>
            </a:r>
            <a:endParaRPr sz="1100" b="1" i="0" u="none" strike="noStrike" cap="none" dirty="0">
              <a:solidFill>
                <a:schemeClr val="lt1"/>
              </a:solidFill>
              <a:latin typeface="Malgun Gothic"/>
              <a:ea typeface="Malgun Gothic"/>
              <a:cs typeface="Malgun Gothic"/>
              <a:sym typeface="Malgun Gothic"/>
            </a:endParaRPr>
          </a:p>
        </p:txBody>
      </p:sp>
      <p:cxnSp>
        <p:nvCxnSpPr>
          <p:cNvPr id="31" name="Google Shape;1807;p60">
            <a:extLst>
              <a:ext uri="{FF2B5EF4-FFF2-40B4-BE49-F238E27FC236}">
                <a16:creationId xmlns:a16="http://schemas.microsoft.com/office/drawing/2014/main" id="{695ABBFD-0DDA-F543-9904-50B7FF0C4F56}"/>
              </a:ext>
            </a:extLst>
          </p:cNvPr>
          <p:cNvCxnSpPr>
            <a:cxnSpLocks/>
            <a:stCxn id="1802" idx="0"/>
            <a:endCxn id="1797" idx="2"/>
          </p:cNvCxnSpPr>
          <p:nvPr/>
        </p:nvCxnSpPr>
        <p:spPr>
          <a:xfrm rot="16200000" flipV="1">
            <a:off x="7617660" y="3567284"/>
            <a:ext cx="432891" cy="157448"/>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pic>
        <p:nvPicPr>
          <p:cNvPr id="4" name="그림 3">
            <a:extLst>
              <a:ext uri="{FF2B5EF4-FFF2-40B4-BE49-F238E27FC236}">
                <a16:creationId xmlns:a16="http://schemas.microsoft.com/office/drawing/2014/main" id="{5F196849-2183-FE4E-BD20-4782431C801B}"/>
              </a:ext>
            </a:extLst>
          </p:cNvPr>
          <p:cNvPicPr>
            <a:picLocks noChangeAspect="1"/>
          </p:cNvPicPr>
          <p:nvPr/>
        </p:nvPicPr>
        <p:blipFill>
          <a:blip r:embed="rId3"/>
          <a:stretch>
            <a:fillRect/>
          </a:stretch>
        </p:blipFill>
        <p:spPr>
          <a:xfrm>
            <a:off x="861864" y="1295896"/>
            <a:ext cx="7596336" cy="1506485"/>
          </a:xfrm>
          <a:prstGeom prst="rect">
            <a:avLst/>
          </a:prstGeom>
        </p:spPr>
      </p:pic>
      <p:sp>
        <p:nvSpPr>
          <p:cNvPr id="32" name="Google Shape;1802;p60">
            <a:extLst>
              <a:ext uri="{FF2B5EF4-FFF2-40B4-BE49-F238E27FC236}">
                <a16:creationId xmlns:a16="http://schemas.microsoft.com/office/drawing/2014/main" id="{37E26C9F-BEB3-8246-BEC8-DABFB19D8FA2}"/>
              </a:ext>
            </a:extLst>
          </p:cNvPr>
          <p:cNvSpPr txBox="1"/>
          <p:nvPr/>
        </p:nvSpPr>
        <p:spPr>
          <a:xfrm>
            <a:off x="683710" y="3877319"/>
            <a:ext cx="1332813" cy="1092566"/>
          </a:xfrm>
          <a:prstGeom prst="rect">
            <a:avLst/>
          </a:prstGeom>
          <a:noFill/>
          <a:ln>
            <a:noFill/>
          </a:ln>
        </p:spPr>
        <p:txBody>
          <a:bodyPr spcFirstLastPara="1" wrap="square" lIns="91425" tIns="45700" rIns="91425" bIns="45700" anchor="t" anchorCtr="0">
            <a:spAutoFit/>
          </a:bodyPr>
          <a:lstStyle/>
          <a:p>
            <a:pPr lvl="0" algn="ctr">
              <a:buClr>
                <a:srgbClr val="000000"/>
              </a:buClr>
              <a:buSzPts val="1000"/>
            </a:pPr>
            <a:r>
              <a:rPr lang="ko-KR" altLang="en-US" sz="1100" dirty="0">
                <a:latin typeface="Malgun Gothic"/>
                <a:ea typeface="Malgun Gothic"/>
                <a:cs typeface="Malgun Gothic"/>
                <a:sym typeface="Malgun Gothic"/>
              </a:rPr>
              <a:t>업무 중요도와 </a:t>
            </a:r>
            <a:r>
              <a:rPr lang="ko-KR" altLang="en-US" sz="1100" dirty="0" err="1">
                <a:latin typeface="Malgun Gothic"/>
                <a:ea typeface="Malgun Gothic"/>
                <a:cs typeface="Malgun Gothic"/>
                <a:sym typeface="Malgun Gothic"/>
              </a:rPr>
              <a:t>자치성</a:t>
            </a:r>
            <a:endParaRPr lang="ko-KR" altLang="en-US" sz="1100" dirty="0">
              <a:latin typeface="Malgun Gothic"/>
              <a:ea typeface="Malgun Gothic"/>
              <a:cs typeface="Malgun Gothic"/>
              <a:sym typeface="Malgun Gothic"/>
            </a:endParaRPr>
          </a:p>
          <a:p>
            <a:pPr lvl="0" algn="ctr">
              <a:buClr>
                <a:srgbClr val="000000"/>
              </a:buClr>
              <a:buSzPts val="1000"/>
            </a:pPr>
            <a:endParaRPr lang="en-US" altLang="ko-KR" sz="1100" dirty="0">
              <a:latin typeface="Malgun Gothic"/>
              <a:ea typeface="Malgun Gothic"/>
              <a:cs typeface="Malgun Gothic"/>
              <a:sym typeface="Malgun Gothic"/>
            </a:endParaRPr>
          </a:p>
          <a:p>
            <a:pPr lvl="0" algn="ctr">
              <a:buClr>
                <a:srgbClr val="000000"/>
              </a:buClr>
              <a:buSzPts val="1000"/>
            </a:pPr>
            <a:r>
              <a:rPr lang="en-US" altLang="ko-KR" sz="800" dirty="0">
                <a:latin typeface="Malgun Gothic"/>
                <a:ea typeface="Malgun Gothic"/>
                <a:cs typeface="Malgun Gothic"/>
                <a:sym typeface="Malgun Gothic"/>
              </a:rPr>
              <a:t>--&gt; core/</a:t>
            </a:r>
            <a:r>
              <a:rPr lang="en-US" altLang="ko-KR" sz="800" dirty="0" err="1">
                <a:latin typeface="Malgun Gothic"/>
                <a:ea typeface="Malgun Gothic"/>
                <a:cs typeface="Malgun Gothic"/>
                <a:sym typeface="Malgun Gothic"/>
              </a:rPr>
              <a:t>supporing</a:t>
            </a:r>
            <a:endParaRPr lang="en-US" altLang="ko-KR" sz="800" dirty="0">
              <a:latin typeface="Malgun Gothic"/>
              <a:ea typeface="Malgun Gothic"/>
              <a:cs typeface="Malgun Gothic"/>
              <a:sym typeface="Malgun Gothic"/>
            </a:endParaRPr>
          </a:p>
          <a:p>
            <a:pPr lvl="0" algn="ctr">
              <a:buClr>
                <a:srgbClr val="000000"/>
              </a:buClr>
              <a:buSzPts val="1000"/>
            </a:pPr>
            <a:r>
              <a:rPr lang="en-US" altLang="ko-KR" sz="800" dirty="0">
                <a:latin typeface="Malgun Gothic"/>
                <a:ea typeface="Malgun Gothic"/>
                <a:sym typeface="Malgun Gothic"/>
              </a:rPr>
              <a:t>KPI</a:t>
            </a:r>
          </a:p>
          <a:p>
            <a:pPr lvl="0" algn="ctr">
              <a:buClr>
                <a:srgbClr val="000000"/>
              </a:buClr>
              <a:buSzPts val="1000"/>
            </a:pPr>
            <a:r>
              <a:rPr lang="en-US" altLang="ko-KR" sz="800" dirty="0">
                <a:latin typeface="Malgun Gothic"/>
                <a:ea typeface="Malgun Gothic"/>
                <a:sym typeface="Wingdings" pitchFamily="2" charset="2"/>
              </a:rPr>
              <a:t></a:t>
            </a:r>
            <a:r>
              <a:rPr lang="ko-KR" altLang="en-US" sz="800" dirty="0">
                <a:latin typeface="Malgun Gothic"/>
                <a:ea typeface="Malgun Gothic"/>
                <a:sym typeface="Malgun Gothic"/>
              </a:rPr>
              <a:t> 마이크로서비스에서 </a:t>
            </a:r>
            <a:r>
              <a:rPr lang="ko-KR" altLang="en-US" sz="800" dirty="0" err="1">
                <a:latin typeface="Malgun Gothic"/>
                <a:ea typeface="Malgun Gothic"/>
                <a:sym typeface="Malgun Gothic"/>
              </a:rPr>
              <a:t>일순위</a:t>
            </a:r>
            <a:r>
              <a:rPr lang="ko-KR" altLang="en-US" sz="800" dirty="0">
                <a:latin typeface="Malgun Gothic"/>
                <a:ea typeface="Malgun Gothic"/>
                <a:sym typeface="Malgun Gothic"/>
              </a:rPr>
              <a:t> 분리 관점</a:t>
            </a:r>
            <a:endParaRPr lang="en-US" altLang="ko-KR" sz="800" dirty="0">
              <a:latin typeface="Malgun Gothic"/>
              <a:ea typeface="Malgun Gothic"/>
              <a:sym typeface="Malgun Gothic"/>
            </a:endParaRPr>
          </a:p>
        </p:txBody>
      </p:sp>
      <p:cxnSp>
        <p:nvCxnSpPr>
          <p:cNvPr id="33" name="Google Shape;1807;p60">
            <a:extLst>
              <a:ext uri="{FF2B5EF4-FFF2-40B4-BE49-F238E27FC236}">
                <a16:creationId xmlns:a16="http://schemas.microsoft.com/office/drawing/2014/main" id="{99999BF8-2A72-844C-AC8B-DEC97552F0B7}"/>
              </a:ext>
            </a:extLst>
          </p:cNvPr>
          <p:cNvCxnSpPr>
            <a:cxnSpLocks/>
            <a:stCxn id="32" idx="0"/>
            <a:endCxn id="1798" idx="2"/>
          </p:cNvCxnSpPr>
          <p:nvPr/>
        </p:nvCxnSpPr>
        <p:spPr>
          <a:xfrm rot="5400000" flipH="1" flipV="1">
            <a:off x="1281179" y="3503851"/>
            <a:ext cx="442406" cy="304531"/>
          </a:xfrm>
          <a:prstGeom prst="curvedConnector3">
            <a:avLst>
              <a:gd name="adj1" fmla="val 50000"/>
            </a:avLst>
          </a:prstGeom>
          <a:noFill/>
          <a:ln w="9525" cap="flat" cmpd="sng">
            <a:solidFill>
              <a:schemeClr val="accent3"/>
            </a:solidFill>
            <a:prstDash val="solid"/>
            <a:miter lim="800000"/>
            <a:headEnd type="none" w="sm" len="sm"/>
            <a:tailEnd type="triangle" w="med" len="med"/>
          </a:ln>
        </p:spPr>
      </p:cxnSp>
    </p:spTree>
    <p:extLst>
      <p:ext uri="{BB962C8B-B14F-4D97-AF65-F5344CB8AC3E}">
        <p14:creationId xmlns:p14="http://schemas.microsoft.com/office/powerpoint/2010/main" val="6971626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2"/>
          <p:cNvSpPr/>
          <p:nvPr/>
        </p:nvSpPr>
        <p:spPr>
          <a:xfrm>
            <a:off x="-36512" y="1553309"/>
            <a:ext cx="9217024" cy="3590191"/>
          </a:xfrm>
          <a:custGeom>
            <a:avLst/>
            <a:gdLst/>
            <a:ahLst/>
            <a:cxnLst/>
            <a:rect l="l" t="t" r="r" b="b"/>
            <a:pathLst>
              <a:path w="9468972" h="3944815" extrusionOk="0">
                <a:moveTo>
                  <a:pt x="5861" y="0"/>
                </a:moveTo>
                <a:lnTo>
                  <a:pt x="9455587" y="1585566"/>
                </a:lnTo>
                <a:cubicBezTo>
                  <a:pt x="9460036" y="2417904"/>
                  <a:pt x="9464523" y="3107593"/>
                  <a:pt x="9468972" y="3939931"/>
                </a:cubicBezTo>
                <a:lnTo>
                  <a:pt x="0" y="3944815"/>
                </a:lnTo>
                <a:cubicBezTo>
                  <a:pt x="1954" y="2629877"/>
                  <a:pt x="3907" y="1314938"/>
                  <a:pt x="5861" y="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pic>
        <p:nvPicPr>
          <p:cNvPr id="1841" name="Google Shape;1841;p62" descr="mage result for event storming"/>
          <p:cNvPicPr preferRelativeResize="0"/>
          <p:nvPr/>
        </p:nvPicPr>
        <p:blipFill rotWithShape="1">
          <a:blip r:embed="rId3">
            <a:alphaModFix/>
          </a:blip>
          <a:srcRect/>
          <a:stretch/>
        </p:blipFill>
        <p:spPr>
          <a:xfrm>
            <a:off x="4313318" y="2631879"/>
            <a:ext cx="4056415" cy="2103927"/>
          </a:xfrm>
          <a:prstGeom prst="rect">
            <a:avLst/>
          </a:prstGeom>
          <a:noFill/>
          <a:ln>
            <a:noFill/>
          </a:ln>
        </p:spPr>
      </p:pic>
      <p:sp>
        <p:nvSpPr>
          <p:cNvPr id="1842" name="Google Shape;1842;p62"/>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3200"/>
              <a:buFont typeface="Calibri"/>
              <a:buNone/>
            </a:pPr>
            <a:r>
              <a:rPr lang="en-US"/>
              <a:t>Event Storming : Prepare</a:t>
            </a:r>
            <a:endParaRPr/>
          </a:p>
        </p:txBody>
      </p:sp>
      <p:sp>
        <p:nvSpPr>
          <p:cNvPr id="1843" name="Google Shape;1843;p62"/>
          <p:cNvSpPr txBox="1"/>
          <p:nvPr/>
        </p:nvSpPr>
        <p:spPr>
          <a:xfrm>
            <a:off x="786966" y="1553309"/>
            <a:ext cx="2429099" cy="1107955"/>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a:buChar char="•"/>
            </a:pPr>
            <a:r>
              <a:rPr lang="en-US" sz="1100" b="0" i="0" u="none" strike="noStrike" cap="none" dirty="0" err="1">
                <a:solidFill>
                  <a:srgbClr val="000000"/>
                </a:solidFill>
                <a:latin typeface="Malgun Gothic"/>
                <a:ea typeface="Malgun Gothic"/>
                <a:cs typeface="Malgun Gothic"/>
                <a:sym typeface="Malgun Gothic"/>
              </a:rPr>
              <a:t>모든</a:t>
            </a:r>
            <a:r>
              <a:rPr lang="en-US" sz="1100" b="0" i="0" u="none" strike="noStrike" cap="none" dirty="0">
                <a:solidFill>
                  <a:srgbClr val="000000"/>
                </a:solidFill>
                <a:latin typeface="Malgun Gothic"/>
                <a:ea typeface="Malgun Gothic"/>
                <a:cs typeface="Malgun Gothic"/>
                <a:sym typeface="Malgun Gothic"/>
              </a:rPr>
              <a:t> </a:t>
            </a:r>
            <a:r>
              <a:rPr lang="en-US" sz="1100" b="0" i="0" u="none" strike="noStrike" cap="none" dirty="0" err="1">
                <a:solidFill>
                  <a:srgbClr val="000000"/>
                </a:solidFill>
                <a:latin typeface="Malgun Gothic"/>
                <a:ea typeface="Malgun Gothic"/>
                <a:cs typeface="Malgun Gothic"/>
                <a:sym typeface="Malgun Gothic"/>
              </a:rPr>
              <a:t>팀</a:t>
            </a:r>
            <a:r>
              <a:rPr lang="en-US" sz="1100" b="0" i="0" u="none" strike="noStrike" cap="none" dirty="0">
                <a:solidFill>
                  <a:srgbClr val="000000"/>
                </a:solidFill>
                <a:latin typeface="Malgun Gothic"/>
                <a:ea typeface="Malgun Gothic"/>
                <a:cs typeface="Malgun Gothic"/>
                <a:sym typeface="Malgun Gothic"/>
              </a:rPr>
              <a:t> </a:t>
            </a:r>
            <a:r>
              <a:rPr lang="en-US" sz="1100" b="0" i="0" u="none" strike="noStrike" cap="none" dirty="0" err="1">
                <a:solidFill>
                  <a:srgbClr val="000000"/>
                </a:solidFill>
                <a:latin typeface="Malgun Gothic"/>
                <a:ea typeface="Malgun Gothic"/>
                <a:cs typeface="Malgun Gothic"/>
                <a:sym typeface="Malgun Gothic"/>
              </a:rPr>
              <a:t>및</a:t>
            </a:r>
            <a:r>
              <a:rPr lang="en-US" sz="1100" b="0" i="0" u="none" strike="noStrike" cap="none" dirty="0">
                <a:solidFill>
                  <a:srgbClr val="000000"/>
                </a:solidFill>
                <a:latin typeface="Malgun Gothic"/>
                <a:ea typeface="Malgun Gothic"/>
                <a:cs typeface="Malgun Gothic"/>
                <a:sym typeface="Malgun Gothic"/>
              </a:rPr>
              <a:t> </a:t>
            </a:r>
            <a:r>
              <a:rPr lang="en-US" sz="1100" b="0" i="0" u="none" strike="noStrike" cap="none" dirty="0" err="1">
                <a:solidFill>
                  <a:srgbClr val="000000"/>
                </a:solidFill>
                <a:latin typeface="Malgun Gothic"/>
                <a:ea typeface="Malgun Gothic"/>
                <a:cs typeface="Malgun Gothic"/>
                <a:sym typeface="Malgun Gothic"/>
              </a:rPr>
              <a:t>프로세스</a:t>
            </a:r>
            <a:r>
              <a:rPr lang="en-US" sz="1100" b="0" i="0" u="none" strike="noStrike" cap="none" dirty="0">
                <a:solidFill>
                  <a:srgbClr val="000000"/>
                </a:solidFill>
                <a:latin typeface="Malgun Gothic"/>
                <a:ea typeface="Malgun Gothic"/>
                <a:cs typeface="Malgun Gothic"/>
                <a:sym typeface="Malgun Gothic"/>
              </a:rPr>
              <a:t>, UI, DB, </a:t>
            </a:r>
            <a:r>
              <a:rPr lang="en-US" sz="1100" b="0" i="0" u="none" strike="noStrike" cap="none" dirty="0" err="1">
                <a:solidFill>
                  <a:srgbClr val="000000"/>
                </a:solidFill>
                <a:latin typeface="Malgun Gothic"/>
                <a:ea typeface="Malgun Gothic"/>
                <a:cs typeface="Malgun Gothic"/>
                <a:sym typeface="Malgun Gothic"/>
              </a:rPr>
              <a:t>아키텍처를</a:t>
            </a:r>
            <a:r>
              <a:rPr lang="en-US" sz="1100" b="0" i="0" u="none" strike="noStrike" cap="none" dirty="0">
                <a:solidFill>
                  <a:srgbClr val="000000"/>
                </a:solidFill>
                <a:latin typeface="Malgun Gothic"/>
                <a:ea typeface="Malgun Gothic"/>
                <a:cs typeface="Malgun Gothic"/>
                <a:sym typeface="Malgun Gothic"/>
              </a:rPr>
              <a:t> </a:t>
            </a:r>
            <a:r>
              <a:rPr lang="en-US" sz="1100" b="0" i="0" u="none" strike="noStrike" cap="none" dirty="0" err="1">
                <a:solidFill>
                  <a:srgbClr val="000000"/>
                </a:solidFill>
                <a:latin typeface="Malgun Gothic"/>
                <a:ea typeface="Malgun Gothic"/>
                <a:cs typeface="Malgun Gothic"/>
                <a:sym typeface="Malgun Gothic"/>
              </a:rPr>
              <a:t>책임질</a:t>
            </a:r>
            <a:r>
              <a:rPr lang="en-US" sz="1100" b="0" i="0" u="none" strike="noStrike" cap="none" dirty="0">
                <a:solidFill>
                  <a:srgbClr val="000000"/>
                </a:solidFill>
                <a:latin typeface="Malgun Gothic"/>
                <a:ea typeface="Malgun Gothic"/>
                <a:cs typeface="Malgun Gothic"/>
                <a:sym typeface="Malgun Gothic"/>
              </a:rPr>
              <a:t> </a:t>
            </a:r>
            <a:r>
              <a:rPr lang="en-US" sz="1100" b="0" i="0" u="none" strike="noStrike" cap="none" dirty="0" err="1">
                <a:solidFill>
                  <a:srgbClr val="000000"/>
                </a:solidFill>
                <a:latin typeface="Malgun Gothic"/>
                <a:ea typeface="Malgun Gothic"/>
                <a:cs typeface="Malgun Gothic"/>
                <a:sym typeface="Malgun Gothic"/>
              </a:rPr>
              <a:t>팀당</a:t>
            </a:r>
            <a:r>
              <a:rPr lang="en-US" sz="1100" b="0" i="0" u="none" strike="noStrike" cap="none" dirty="0">
                <a:solidFill>
                  <a:srgbClr val="000000"/>
                </a:solidFill>
                <a:latin typeface="Malgun Gothic"/>
                <a:ea typeface="Malgun Gothic"/>
                <a:cs typeface="Malgun Gothic"/>
                <a:sym typeface="Malgun Gothic"/>
              </a:rPr>
              <a:t> 2명 </a:t>
            </a:r>
            <a:r>
              <a:rPr lang="en-US" sz="1100" b="0" i="0" u="none" strike="noStrike" cap="none" dirty="0" err="1">
                <a:solidFill>
                  <a:srgbClr val="000000"/>
                </a:solidFill>
                <a:latin typeface="Malgun Gothic"/>
                <a:ea typeface="Malgun Gothic"/>
                <a:cs typeface="Malgun Gothic"/>
                <a:sym typeface="Malgun Gothic"/>
              </a:rPr>
              <a:t>이상</a:t>
            </a:r>
            <a:r>
              <a:rPr lang="en-US" sz="1100" b="0" i="0" u="none" strike="noStrike" cap="none" dirty="0">
                <a:solidFill>
                  <a:srgbClr val="000000"/>
                </a:solidFill>
                <a:latin typeface="Malgun Gothic"/>
                <a:ea typeface="Malgun Gothic"/>
                <a:cs typeface="Malgun Gothic"/>
                <a:sym typeface="Malgun Gothic"/>
              </a:rPr>
              <a:t> </a:t>
            </a:r>
            <a:r>
              <a:rPr lang="en-US" sz="1100" b="0" i="0" u="none" strike="noStrike" cap="none" dirty="0" err="1">
                <a:solidFill>
                  <a:srgbClr val="000000"/>
                </a:solidFill>
                <a:latin typeface="Malgun Gothic"/>
                <a:ea typeface="Malgun Gothic"/>
                <a:cs typeface="Malgun Gothic"/>
                <a:sym typeface="Malgun Gothic"/>
              </a:rPr>
              <a:t>구성</a:t>
            </a:r>
            <a:endParaRPr lang="en-US" sz="1100" b="0" i="0" u="none" strike="noStrike" cap="none" dirty="0">
              <a:solidFill>
                <a:srgbClr val="000000"/>
              </a:solidFill>
              <a:latin typeface="Malgun Gothic"/>
              <a:ea typeface="Malgun Gothic"/>
              <a:cs typeface="Malgun Gothic"/>
              <a:sym typeface="Malgun Gothic"/>
            </a:endParaRPr>
          </a:p>
          <a:p>
            <a:pPr marL="171450" marR="0" lvl="0" indent="-171450" algn="l" rtl="0">
              <a:lnSpc>
                <a:spcPct val="100000"/>
              </a:lnSpc>
              <a:spcBef>
                <a:spcPts val="0"/>
              </a:spcBef>
              <a:spcAft>
                <a:spcPts val="0"/>
              </a:spcAft>
              <a:buClr>
                <a:srgbClr val="000000"/>
              </a:buClr>
              <a:buSzPts val="1100"/>
              <a:buFont typeface="Arial"/>
              <a:buChar char="•"/>
            </a:pPr>
            <a:r>
              <a:rPr lang="ko-KR" altLang="en-US" sz="1100" dirty="0" err="1">
                <a:latin typeface="Malgun Gothic"/>
                <a:ea typeface="Malgun Gothic"/>
                <a:sym typeface="Malgun Gothic"/>
              </a:rPr>
              <a:t>이벤트스토밍</a:t>
            </a:r>
            <a:r>
              <a:rPr lang="ko-KR" altLang="en-US" sz="1100" dirty="0">
                <a:latin typeface="Malgun Gothic"/>
                <a:ea typeface="Malgun Gothic"/>
                <a:sym typeface="Malgun Gothic"/>
              </a:rPr>
              <a:t> 전문가 </a:t>
            </a:r>
            <a:r>
              <a:rPr lang="ko-KR" altLang="en-US" sz="1100" dirty="0" err="1">
                <a:latin typeface="Malgun Gothic"/>
                <a:ea typeface="Malgun Gothic"/>
                <a:sym typeface="Malgun Gothic"/>
              </a:rPr>
              <a:t>퍼실리테이터가</a:t>
            </a:r>
            <a:r>
              <a:rPr lang="ko-KR" altLang="en-US" sz="1100" dirty="0">
                <a:latin typeface="Malgun Gothic"/>
                <a:ea typeface="Malgun Gothic"/>
                <a:sym typeface="Malgun Gothic"/>
              </a:rPr>
              <a:t> 초기에는 필요할 수 있음</a:t>
            </a:r>
            <a:endParaRPr sz="1400" b="0" i="0" u="none" strike="noStrike" cap="none" dirty="0">
              <a:solidFill>
                <a:srgbClr val="000000"/>
              </a:solidFill>
              <a:latin typeface="Arial"/>
              <a:ea typeface="Arial"/>
              <a:cs typeface="Arial"/>
              <a:sym typeface="Arial"/>
            </a:endParaRPr>
          </a:p>
        </p:txBody>
      </p:sp>
      <p:sp>
        <p:nvSpPr>
          <p:cNvPr id="1844" name="Google Shape;1844;p62"/>
          <p:cNvSpPr txBox="1"/>
          <p:nvPr/>
        </p:nvSpPr>
        <p:spPr>
          <a:xfrm>
            <a:off x="774267" y="3142681"/>
            <a:ext cx="2344872" cy="60016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Malgun Gothic"/>
                <a:ea typeface="Malgun Gothic"/>
                <a:cs typeface="Malgun Gothic"/>
                <a:sym typeface="Malgun Gothic"/>
              </a:rPr>
              <a:t>큰 종이 시트  및 종이 시트를 여러 장 붙일 수 있는 충분한 벽이 있는 넓은 공간</a:t>
            </a:r>
            <a:endParaRPr sz="1400" b="0" i="0" u="none" strike="noStrike" cap="none">
              <a:solidFill>
                <a:srgbClr val="000000"/>
              </a:solidFill>
              <a:latin typeface="Arial"/>
              <a:ea typeface="Arial"/>
              <a:cs typeface="Arial"/>
              <a:sym typeface="Arial"/>
            </a:endParaRPr>
          </a:p>
        </p:txBody>
      </p:sp>
      <p:sp>
        <p:nvSpPr>
          <p:cNvPr id="1845" name="Google Shape;1845;p62"/>
          <p:cNvSpPr txBox="1"/>
          <p:nvPr/>
        </p:nvSpPr>
        <p:spPr>
          <a:xfrm>
            <a:off x="774267" y="3796422"/>
            <a:ext cx="2344872" cy="43088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Malgun Gothic"/>
                <a:ea typeface="Malgun Gothic"/>
                <a:cs typeface="Malgun Gothic"/>
                <a:sym typeface="Malgun Gothic"/>
              </a:rPr>
              <a:t>여러 종류의 색깔 스티커, 검은 색 펜, 검은색 or 파란색 테이프</a:t>
            </a:r>
            <a:endParaRPr sz="1400" b="0" i="0" u="none" strike="noStrike" cap="none">
              <a:solidFill>
                <a:srgbClr val="000000"/>
              </a:solidFill>
              <a:latin typeface="Arial"/>
              <a:ea typeface="Arial"/>
              <a:cs typeface="Arial"/>
              <a:sym typeface="Arial"/>
            </a:endParaRPr>
          </a:p>
        </p:txBody>
      </p:sp>
      <p:sp>
        <p:nvSpPr>
          <p:cNvPr id="1846" name="Google Shape;1846;p62"/>
          <p:cNvSpPr txBox="1"/>
          <p:nvPr/>
        </p:nvSpPr>
        <p:spPr>
          <a:xfrm>
            <a:off x="786967" y="4389353"/>
            <a:ext cx="2344872" cy="44627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Malgun Gothic"/>
                <a:ea typeface="Malgun Gothic"/>
                <a:cs typeface="Malgun Gothic"/>
                <a:sym typeface="Malgun Gothic"/>
              </a:rPr>
              <a:t>서서 하는 방식으로 의자 필요 없음.</a:t>
            </a:r>
            <a:endParaRPr sz="1100" b="0" i="0" u="none" strike="noStrike" cap="none">
              <a:solidFill>
                <a:srgbClr val="000000"/>
              </a:solidFill>
              <a:latin typeface="Malgun Gothic"/>
              <a:ea typeface="Malgun Gothic"/>
              <a:cs typeface="Malgun Gothic"/>
              <a:sym typeface="Malgun Gothic"/>
            </a:endParaRPr>
          </a:p>
        </p:txBody>
      </p:sp>
      <p:sp>
        <p:nvSpPr>
          <p:cNvPr id="1847" name="Google Shape;1847;p62"/>
          <p:cNvSpPr/>
          <p:nvPr/>
        </p:nvSpPr>
        <p:spPr>
          <a:xfrm rot="-457032">
            <a:off x="337932" y="1155704"/>
            <a:ext cx="1368152" cy="308406"/>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People</a:t>
            </a:r>
            <a:endParaRPr sz="1400" b="0" i="0" u="none" strike="noStrike" cap="none">
              <a:solidFill>
                <a:schemeClr val="lt1"/>
              </a:solidFill>
              <a:latin typeface="Arial"/>
              <a:ea typeface="Arial"/>
              <a:cs typeface="Arial"/>
              <a:sym typeface="Arial"/>
            </a:endParaRPr>
          </a:p>
        </p:txBody>
      </p:sp>
      <p:sp>
        <p:nvSpPr>
          <p:cNvPr id="1848" name="Google Shape;1848;p62"/>
          <p:cNvSpPr/>
          <p:nvPr/>
        </p:nvSpPr>
        <p:spPr>
          <a:xfrm rot="-457032">
            <a:off x="337932" y="2805083"/>
            <a:ext cx="1368152" cy="308406"/>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dirty="0">
                <a:solidFill>
                  <a:schemeClr val="lt1"/>
                </a:solidFill>
              </a:rPr>
              <a:t>Tools</a:t>
            </a:r>
            <a:endParaRPr sz="1400" b="0" i="0" u="none" strike="noStrike" cap="none" dirty="0">
              <a:solidFill>
                <a:schemeClr val="lt1"/>
              </a:solidFill>
              <a:latin typeface="Arial"/>
              <a:ea typeface="Arial"/>
              <a:cs typeface="Arial"/>
              <a:sym typeface="Arial"/>
            </a:endParaRPr>
          </a:p>
        </p:txBody>
      </p:sp>
      <p:pic>
        <p:nvPicPr>
          <p:cNvPr id="1849" name="Google Shape;1849;p62"/>
          <p:cNvPicPr preferRelativeResize="0"/>
          <p:nvPr/>
        </p:nvPicPr>
        <p:blipFill rotWithShape="1">
          <a:blip r:embed="rId4">
            <a:alphaModFix/>
          </a:blip>
          <a:srcRect b="7397"/>
          <a:stretch/>
        </p:blipFill>
        <p:spPr>
          <a:xfrm>
            <a:off x="5089710" y="407695"/>
            <a:ext cx="2503630" cy="1948032"/>
          </a:xfrm>
          <a:prstGeom prst="rect">
            <a:avLst/>
          </a:prstGeom>
          <a:noFill/>
          <a:ln>
            <a:noFill/>
          </a:ln>
        </p:spPr>
      </p:pic>
      <p:sp>
        <p:nvSpPr>
          <p:cNvPr id="2" name="TextBox 1">
            <a:extLst>
              <a:ext uri="{FF2B5EF4-FFF2-40B4-BE49-F238E27FC236}">
                <a16:creationId xmlns:a16="http://schemas.microsoft.com/office/drawing/2014/main" id="{989450DF-1D8D-DA40-AF64-5CEC85D76CA7}"/>
              </a:ext>
            </a:extLst>
          </p:cNvPr>
          <p:cNvSpPr txBox="1"/>
          <p:nvPr/>
        </p:nvSpPr>
        <p:spPr>
          <a:xfrm rot="20427925">
            <a:off x="4181826" y="1278296"/>
            <a:ext cx="982961" cy="430887"/>
          </a:xfrm>
          <a:prstGeom prst="rect">
            <a:avLst/>
          </a:prstGeom>
          <a:noFill/>
        </p:spPr>
        <p:txBody>
          <a:bodyPr wrap="none" rtlCol="0">
            <a:spAutoFit/>
          </a:bodyPr>
          <a:lstStyle/>
          <a:p>
            <a:pPr algn="ctr"/>
            <a:r>
              <a:rPr kumimoji="1" lang="en-US" altLang="ko-US" sz="1050" b="1" dirty="0">
                <a:solidFill>
                  <a:schemeClr val="accent1"/>
                </a:solidFill>
              </a:rPr>
              <a:t>PO</a:t>
            </a:r>
          </a:p>
          <a:p>
            <a:pPr algn="ctr"/>
            <a:r>
              <a:rPr kumimoji="1" lang="en-US" altLang="ko-US" sz="1050" b="1" dirty="0">
                <a:solidFill>
                  <a:schemeClr val="accent1"/>
                </a:solidFill>
              </a:rPr>
              <a:t>(</a:t>
            </a:r>
            <a:r>
              <a:rPr kumimoji="1" lang="ko-US" altLang="en-US" sz="1050" b="1" dirty="0">
                <a:solidFill>
                  <a:schemeClr val="accent1"/>
                </a:solidFill>
              </a:rPr>
              <a:t>업무전문가</a:t>
            </a:r>
            <a:r>
              <a:rPr kumimoji="1" lang="en-US" altLang="ko-US" sz="1050" b="1" dirty="0">
                <a:solidFill>
                  <a:schemeClr val="accent1"/>
                </a:solidFill>
              </a:rPr>
              <a:t>)</a:t>
            </a:r>
            <a:endParaRPr kumimoji="1" lang="ko-US" altLang="en-US" sz="1050" b="1" dirty="0">
              <a:solidFill>
                <a:schemeClr val="accent1"/>
              </a:solidFill>
            </a:endParaRPr>
          </a:p>
        </p:txBody>
      </p:sp>
      <p:sp>
        <p:nvSpPr>
          <p:cNvPr id="13" name="TextBox 12">
            <a:extLst>
              <a:ext uri="{FF2B5EF4-FFF2-40B4-BE49-F238E27FC236}">
                <a16:creationId xmlns:a16="http://schemas.microsoft.com/office/drawing/2014/main" id="{E016AC65-6089-E840-B160-9158D7AA4523}"/>
              </a:ext>
            </a:extLst>
          </p:cNvPr>
          <p:cNvSpPr txBox="1"/>
          <p:nvPr/>
        </p:nvSpPr>
        <p:spPr>
          <a:xfrm rot="1080909">
            <a:off x="7029676" y="1887451"/>
            <a:ext cx="1023036" cy="261610"/>
          </a:xfrm>
          <a:prstGeom prst="rect">
            <a:avLst/>
          </a:prstGeom>
          <a:noFill/>
        </p:spPr>
        <p:txBody>
          <a:bodyPr wrap="none" rtlCol="0">
            <a:spAutoFit/>
          </a:bodyPr>
          <a:lstStyle/>
          <a:p>
            <a:pPr algn="ctr"/>
            <a:r>
              <a:rPr kumimoji="1" lang="en-US" altLang="ko-US" sz="1050" b="1" dirty="0">
                <a:solidFill>
                  <a:schemeClr val="accent1"/>
                </a:solidFill>
              </a:rPr>
              <a:t>UI/UX </a:t>
            </a:r>
            <a:r>
              <a:rPr kumimoji="1" lang="ko-KR" altLang="en-US" sz="1050" b="1" dirty="0">
                <a:solidFill>
                  <a:schemeClr val="accent1"/>
                </a:solidFill>
              </a:rPr>
              <a:t>전문가</a:t>
            </a:r>
            <a:endParaRPr kumimoji="1" lang="en-US" altLang="ko-US" sz="1050" b="1" dirty="0">
              <a:solidFill>
                <a:schemeClr val="accent1"/>
              </a:solidFill>
            </a:endParaRPr>
          </a:p>
        </p:txBody>
      </p:sp>
      <p:sp>
        <p:nvSpPr>
          <p:cNvPr id="14" name="TextBox 13">
            <a:extLst>
              <a:ext uri="{FF2B5EF4-FFF2-40B4-BE49-F238E27FC236}">
                <a16:creationId xmlns:a16="http://schemas.microsoft.com/office/drawing/2014/main" id="{1E5AE64E-C80D-4A43-824D-2E7D2C3E225F}"/>
              </a:ext>
            </a:extLst>
          </p:cNvPr>
          <p:cNvSpPr txBox="1"/>
          <p:nvPr/>
        </p:nvSpPr>
        <p:spPr>
          <a:xfrm rot="1080909">
            <a:off x="7376668" y="1123434"/>
            <a:ext cx="976549" cy="261610"/>
          </a:xfrm>
          <a:prstGeom prst="rect">
            <a:avLst/>
          </a:prstGeom>
          <a:noFill/>
        </p:spPr>
        <p:txBody>
          <a:bodyPr wrap="none" rtlCol="0">
            <a:spAutoFit/>
          </a:bodyPr>
          <a:lstStyle/>
          <a:p>
            <a:pPr algn="ctr"/>
            <a:r>
              <a:rPr kumimoji="1" lang="ko-KR" altLang="en-US" sz="1050" b="1" dirty="0">
                <a:solidFill>
                  <a:schemeClr val="accent1"/>
                </a:solidFill>
              </a:rPr>
              <a:t>개발자</a:t>
            </a:r>
            <a:r>
              <a:rPr kumimoji="1" lang="en-US" altLang="ko-KR" sz="1050" b="1" dirty="0">
                <a:solidFill>
                  <a:schemeClr val="accent1"/>
                </a:solidFill>
              </a:rPr>
              <a:t>/</a:t>
            </a:r>
            <a:r>
              <a:rPr kumimoji="1" lang="ko-KR" altLang="en-US" sz="1050" b="1" dirty="0">
                <a:solidFill>
                  <a:schemeClr val="accent1"/>
                </a:solidFill>
              </a:rPr>
              <a:t> </a:t>
            </a:r>
            <a:r>
              <a:rPr kumimoji="1" lang="en-US" altLang="ko-KR" sz="1050" b="1" dirty="0">
                <a:solidFill>
                  <a:schemeClr val="accent1"/>
                </a:solidFill>
              </a:rPr>
              <a:t>DBA</a:t>
            </a:r>
            <a:endParaRPr kumimoji="1" lang="en-US" altLang="ko-US" sz="1050" b="1" dirty="0">
              <a:solidFill>
                <a:schemeClr val="accent1"/>
              </a:solidFill>
            </a:endParaRPr>
          </a:p>
        </p:txBody>
      </p:sp>
      <p:cxnSp>
        <p:nvCxnSpPr>
          <p:cNvPr id="4" name="구부러진 연결선[U] 3">
            <a:extLst>
              <a:ext uri="{FF2B5EF4-FFF2-40B4-BE49-F238E27FC236}">
                <a16:creationId xmlns:a16="http://schemas.microsoft.com/office/drawing/2014/main" id="{169272A9-E440-7341-9D09-AA6E89AE7BFA}"/>
              </a:ext>
            </a:extLst>
          </p:cNvPr>
          <p:cNvCxnSpPr>
            <a:stCxn id="14" idx="2"/>
          </p:cNvCxnSpPr>
          <p:nvPr/>
        </p:nvCxnSpPr>
        <p:spPr>
          <a:xfrm rot="5400000">
            <a:off x="7443054" y="1171874"/>
            <a:ext cx="174678" cy="588193"/>
          </a:xfrm>
          <a:prstGeom prst="curvedConnector2">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구부러진 연결선[U] 16">
            <a:extLst>
              <a:ext uri="{FF2B5EF4-FFF2-40B4-BE49-F238E27FC236}">
                <a16:creationId xmlns:a16="http://schemas.microsoft.com/office/drawing/2014/main" id="{FE66C48D-1D28-2D43-9C8E-0402C079494B}"/>
              </a:ext>
            </a:extLst>
          </p:cNvPr>
          <p:cNvCxnSpPr>
            <a:cxnSpLocks/>
            <a:stCxn id="13" idx="0"/>
          </p:cNvCxnSpPr>
          <p:nvPr/>
        </p:nvCxnSpPr>
        <p:spPr>
          <a:xfrm rot="16200000" flipV="1">
            <a:off x="7391096" y="1703312"/>
            <a:ext cx="188154" cy="192950"/>
          </a:xfrm>
          <a:prstGeom prst="curvedConnector2">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구부러진 연결선[U] 18">
            <a:extLst>
              <a:ext uri="{FF2B5EF4-FFF2-40B4-BE49-F238E27FC236}">
                <a16:creationId xmlns:a16="http://schemas.microsoft.com/office/drawing/2014/main" id="{7F865E47-5D0B-574E-B331-32AEFB1E8E83}"/>
              </a:ext>
            </a:extLst>
          </p:cNvPr>
          <p:cNvCxnSpPr>
            <a:cxnSpLocks/>
            <a:stCxn id="2" idx="2"/>
          </p:cNvCxnSpPr>
          <p:nvPr/>
        </p:nvCxnSpPr>
        <p:spPr>
          <a:xfrm rot="5400000" flipH="1" flipV="1">
            <a:off x="5082722" y="1343409"/>
            <a:ext cx="15997" cy="690750"/>
          </a:xfrm>
          <a:prstGeom prst="curvedConnector4">
            <a:avLst>
              <a:gd name="adj1" fmla="val -1429018"/>
              <a:gd name="adj2" fmla="val 80361"/>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구부러진 연결선[U] 17">
            <a:extLst>
              <a:ext uri="{FF2B5EF4-FFF2-40B4-BE49-F238E27FC236}">
                <a16:creationId xmlns:a16="http://schemas.microsoft.com/office/drawing/2014/main" id="{659D76A6-9198-BF44-804A-4035846AAC89}"/>
              </a:ext>
            </a:extLst>
          </p:cNvPr>
          <p:cNvCxnSpPr>
            <a:cxnSpLocks/>
          </p:cNvCxnSpPr>
          <p:nvPr/>
        </p:nvCxnSpPr>
        <p:spPr>
          <a:xfrm rot="5400000">
            <a:off x="6192180" y="591529"/>
            <a:ext cx="216025" cy="144016"/>
          </a:xfrm>
          <a:prstGeom prst="curvedConnector3">
            <a:avLst>
              <a:gd name="adj1" fmla="val 50000"/>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39872E7-5684-CA4B-AF9F-550DEACE7F8E}"/>
              </a:ext>
            </a:extLst>
          </p:cNvPr>
          <p:cNvSpPr txBox="1"/>
          <p:nvPr/>
        </p:nvSpPr>
        <p:spPr>
          <a:xfrm>
            <a:off x="5785130" y="267494"/>
            <a:ext cx="1523174" cy="253916"/>
          </a:xfrm>
          <a:prstGeom prst="rect">
            <a:avLst/>
          </a:prstGeom>
          <a:noFill/>
        </p:spPr>
        <p:txBody>
          <a:bodyPr wrap="none" rtlCol="0">
            <a:spAutoFit/>
          </a:bodyPr>
          <a:lstStyle/>
          <a:p>
            <a:pPr algn="ctr"/>
            <a:r>
              <a:rPr kumimoji="1" lang="ko-KR" altLang="en-US" sz="1050" b="1" dirty="0" err="1">
                <a:solidFill>
                  <a:schemeClr val="accent1"/>
                </a:solidFill>
              </a:rPr>
              <a:t>퍼실리테이터</a:t>
            </a:r>
            <a:r>
              <a:rPr kumimoji="1" lang="ko-KR" altLang="en-US" sz="1050" b="1" dirty="0">
                <a:solidFill>
                  <a:schemeClr val="accent1"/>
                </a:solidFill>
              </a:rPr>
              <a:t> </a:t>
            </a:r>
            <a:r>
              <a:rPr kumimoji="1" lang="en-US" altLang="ko-KR" sz="1050" b="1" dirty="0">
                <a:solidFill>
                  <a:schemeClr val="accent1"/>
                </a:solidFill>
              </a:rPr>
              <a:t>(</a:t>
            </a:r>
            <a:r>
              <a:rPr kumimoji="1" lang="ko-KR" altLang="en-US" sz="1050" b="1" dirty="0" err="1">
                <a:solidFill>
                  <a:schemeClr val="accent1"/>
                </a:solidFill>
              </a:rPr>
              <a:t>옵셔널</a:t>
            </a:r>
            <a:r>
              <a:rPr kumimoji="1" lang="en-US" altLang="ko-KR" sz="1050" b="1" dirty="0">
                <a:solidFill>
                  <a:schemeClr val="accent1"/>
                </a:solidFill>
              </a:rPr>
              <a:t>)</a:t>
            </a:r>
            <a:endParaRPr kumimoji="1" lang="ko-US" altLang="en-US" sz="1050" b="1" dirty="0">
              <a:solidFill>
                <a:schemeClr val="accent1"/>
              </a:solidFill>
            </a:endParaRPr>
          </a:p>
        </p:txBody>
      </p:sp>
    </p:spTree>
    <p:extLst>
      <p:ext uri="{BB962C8B-B14F-4D97-AF65-F5344CB8AC3E}">
        <p14:creationId xmlns:p14="http://schemas.microsoft.com/office/powerpoint/2010/main" val="327376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43"/>
                                        </p:tgtEl>
                                        <p:attrNameLst>
                                          <p:attrName>style.visibility</p:attrName>
                                        </p:attrNameLst>
                                      </p:cBhvr>
                                      <p:to>
                                        <p:strVal val="visible"/>
                                      </p:to>
                                    </p:set>
                                    <p:animEffect transition="in" filter="fade">
                                      <p:cBhvr>
                                        <p:cTn id="7" dur="500"/>
                                        <p:tgtEl>
                                          <p:spTgt spid="1843"/>
                                        </p:tgtEl>
                                      </p:cBhvr>
                                    </p:animEffect>
                                  </p:childTnLst>
                                </p:cTn>
                              </p:par>
                              <p:par>
                                <p:cTn id="8" presetID="10" presetClass="entr" presetSubtype="0" fill="hold" nodeType="withEffect">
                                  <p:stCondLst>
                                    <p:cond delay="0"/>
                                  </p:stCondLst>
                                  <p:childTnLst>
                                    <p:set>
                                      <p:cBhvr>
                                        <p:cTn id="9" dur="1" fill="hold">
                                          <p:stCondLst>
                                            <p:cond delay="0"/>
                                          </p:stCondLst>
                                        </p:cTn>
                                        <p:tgtEl>
                                          <p:spTgt spid="1844"/>
                                        </p:tgtEl>
                                        <p:attrNameLst>
                                          <p:attrName>style.visibility</p:attrName>
                                        </p:attrNameLst>
                                      </p:cBhvr>
                                      <p:to>
                                        <p:strVal val="visible"/>
                                      </p:to>
                                    </p:set>
                                    <p:animEffect transition="in" filter="fade">
                                      <p:cBhvr>
                                        <p:cTn id="10" dur="500"/>
                                        <p:tgtEl>
                                          <p:spTgt spid="1844"/>
                                        </p:tgtEl>
                                      </p:cBhvr>
                                    </p:animEffect>
                                  </p:childTnLst>
                                </p:cTn>
                              </p:par>
                              <p:par>
                                <p:cTn id="11" presetID="10" presetClass="entr" presetSubtype="0" fill="hold" nodeType="withEffect">
                                  <p:stCondLst>
                                    <p:cond delay="0"/>
                                  </p:stCondLst>
                                  <p:childTnLst>
                                    <p:set>
                                      <p:cBhvr>
                                        <p:cTn id="12" dur="1" fill="hold">
                                          <p:stCondLst>
                                            <p:cond delay="0"/>
                                          </p:stCondLst>
                                        </p:cTn>
                                        <p:tgtEl>
                                          <p:spTgt spid="1845"/>
                                        </p:tgtEl>
                                        <p:attrNameLst>
                                          <p:attrName>style.visibility</p:attrName>
                                        </p:attrNameLst>
                                      </p:cBhvr>
                                      <p:to>
                                        <p:strVal val="visible"/>
                                      </p:to>
                                    </p:set>
                                    <p:animEffect transition="in" filter="fade">
                                      <p:cBhvr>
                                        <p:cTn id="13" dur="500"/>
                                        <p:tgtEl>
                                          <p:spTgt spid="1845"/>
                                        </p:tgtEl>
                                      </p:cBhvr>
                                    </p:animEffect>
                                  </p:childTnLst>
                                </p:cTn>
                              </p:par>
                              <p:par>
                                <p:cTn id="14" presetID="10" presetClass="entr" presetSubtype="0" fill="hold" nodeType="withEffect">
                                  <p:stCondLst>
                                    <p:cond delay="0"/>
                                  </p:stCondLst>
                                  <p:childTnLst>
                                    <p:set>
                                      <p:cBhvr>
                                        <p:cTn id="15" dur="1" fill="hold">
                                          <p:stCondLst>
                                            <p:cond delay="0"/>
                                          </p:stCondLst>
                                        </p:cTn>
                                        <p:tgtEl>
                                          <p:spTgt spid="1846"/>
                                        </p:tgtEl>
                                        <p:attrNameLst>
                                          <p:attrName>style.visibility</p:attrName>
                                        </p:attrNameLst>
                                      </p:cBhvr>
                                      <p:to>
                                        <p:strVal val="visible"/>
                                      </p:to>
                                    </p:set>
                                    <p:animEffect transition="in" filter="fade">
                                      <p:cBhvr>
                                        <p:cTn id="16" dur="500"/>
                                        <p:tgtEl>
                                          <p:spTgt spid="1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2FC160-81D9-9D49-850B-3D7F142A0096}"/>
              </a:ext>
            </a:extLst>
          </p:cNvPr>
          <p:cNvSpPr>
            <a:spLocks noGrp="1"/>
          </p:cNvSpPr>
          <p:nvPr>
            <p:ph idx="1"/>
          </p:nvPr>
        </p:nvSpPr>
        <p:spPr>
          <a:xfrm>
            <a:off x="675608" y="1419622"/>
            <a:ext cx="7839742" cy="3312368"/>
          </a:xfrm>
        </p:spPr>
        <p:txBody>
          <a:bodyPr/>
          <a:lstStyle/>
          <a:p>
            <a:r>
              <a:rPr kumimoji="1" lang="en-US" altLang="ko-US" dirty="0">
                <a:hlinkClick r:id="rId2"/>
              </a:rPr>
              <a:t>www.msaez.io</a:t>
            </a:r>
            <a:endParaRPr kumimoji="1" lang="en-US" altLang="ko-US" dirty="0"/>
          </a:p>
          <a:p>
            <a:r>
              <a:rPr kumimoji="1" lang="en-US" altLang="ko-US" dirty="0">
                <a:hlinkClick r:id="rId3"/>
              </a:rPr>
              <a:t>https://miro.com</a:t>
            </a:r>
            <a:endParaRPr kumimoji="1" lang="en-US" altLang="ko-US" dirty="0"/>
          </a:p>
          <a:p>
            <a:endParaRPr kumimoji="1" lang="en-US" altLang="ko-US" dirty="0"/>
          </a:p>
          <a:p>
            <a:endParaRPr kumimoji="1" lang="ko-US" altLang="en-US" dirty="0"/>
          </a:p>
        </p:txBody>
      </p:sp>
      <p:sp>
        <p:nvSpPr>
          <p:cNvPr id="3" name="제목 2">
            <a:extLst>
              <a:ext uri="{FF2B5EF4-FFF2-40B4-BE49-F238E27FC236}">
                <a16:creationId xmlns:a16="http://schemas.microsoft.com/office/drawing/2014/main" id="{ACB8D13F-B5D7-CE42-9107-649A3B7C56FA}"/>
              </a:ext>
            </a:extLst>
          </p:cNvPr>
          <p:cNvSpPr>
            <a:spLocks noGrp="1"/>
          </p:cNvSpPr>
          <p:nvPr>
            <p:ph type="title"/>
          </p:nvPr>
        </p:nvSpPr>
        <p:spPr/>
        <p:txBody>
          <a:bodyPr/>
          <a:lstStyle/>
          <a:p>
            <a:r>
              <a:rPr kumimoji="1" lang="en-US" altLang="ko-US" dirty="0"/>
              <a:t>Tools</a:t>
            </a:r>
            <a:endParaRPr kumimoji="1" lang="ko-US" altLang="en-US" dirty="0"/>
          </a:p>
        </p:txBody>
      </p:sp>
    </p:spTree>
    <p:extLst>
      <p:ext uri="{BB962C8B-B14F-4D97-AF65-F5344CB8AC3E}">
        <p14:creationId xmlns:p14="http://schemas.microsoft.com/office/powerpoint/2010/main" val="23052870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80"/>
          <p:cNvSpPr/>
          <p:nvPr/>
        </p:nvSpPr>
        <p:spPr>
          <a:xfrm>
            <a:off x="5321887" y="2999815"/>
            <a:ext cx="247129" cy="252531"/>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Quattrocento Sans"/>
              <a:ea typeface="Quattrocento Sans"/>
              <a:cs typeface="Quattrocento Sans"/>
              <a:sym typeface="Quattrocento Sans"/>
            </a:endParaRPr>
          </a:p>
        </p:txBody>
      </p:sp>
      <p:sp>
        <p:nvSpPr>
          <p:cNvPr id="2550" name="Google Shape;2550;p80"/>
          <p:cNvSpPr/>
          <p:nvPr/>
        </p:nvSpPr>
        <p:spPr>
          <a:xfrm>
            <a:off x="5272489" y="3021101"/>
            <a:ext cx="226298" cy="231245"/>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rgbClr val="FFFF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Quattrocento Sans"/>
              <a:ea typeface="Quattrocento Sans"/>
              <a:cs typeface="Quattrocento Sans"/>
              <a:sym typeface="Quattrocento Sans"/>
            </a:endParaRPr>
          </a:p>
        </p:txBody>
      </p:sp>
      <p:cxnSp>
        <p:nvCxnSpPr>
          <p:cNvPr id="2551" name="Google Shape;2551;p80"/>
          <p:cNvCxnSpPr/>
          <p:nvPr/>
        </p:nvCxnSpPr>
        <p:spPr>
          <a:xfrm>
            <a:off x="792163" y="3313121"/>
            <a:ext cx="4380256" cy="0"/>
          </a:xfrm>
          <a:prstGeom prst="straightConnector1">
            <a:avLst/>
          </a:prstGeom>
          <a:noFill/>
          <a:ln w="9525" cap="flat" cmpd="sng">
            <a:solidFill>
              <a:srgbClr val="FFFF00"/>
            </a:solidFill>
            <a:prstDash val="solid"/>
            <a:miter lim="800000"/>
            <a:headEnd type="none" w="sm" len="sm"/>
            <a:tailEnd type="none" w="sm" len="sm"/>
          </a:ln>
        </p:spPr>
      </p:cxnSp>
    </p:spTree>
    <p:extLst>
      <p:ext uri="{BB962C8B-B14F-4D97-AF65-F5344CB8AC3E}">
        <p14:creationId xmlns:p14="http://schemas.microsoft.com/office/powerpoint/2010/main" val="40005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1"/>
                                        </p:tgtEl>
                                        <p:attrNameLst>
                                          <p:attrName>style.visibility</p:attrName>
                                        </p:attrNameLst>
                                      </p:cBhvr>
                                      <p:to>
                                        <p:strVal val="visible"/>
                                      </p:to>
                                    </p:set>
                                    <p:animEffect transition="in" filter="fade">
                                      <p:cBhvr>
                                        <p:cTn id="7" dur="500"/>
                                        <p:tgtEl>
                                          <p:spTgt spid="25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50"/>
                                        </p:tgtEl>
                                        <p:attrNameLst>
                                          <p:attrName>style.visibility</p:attrName>
                                        </p:attrNameLst>
                                      </p:cBhvr>
                                      <p:to>
                                        <p:strVal val="visible"/>
                                      </p:to>
                                    </p:set>
                                    <p:animEffect transition="in" filter="fade">
                                      <p:cBhvr>
                                        <p:cTn id="11" dur="500"/>
                                        <p:tgtEl>
                                          <p:spTgt spid="2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81"/>
          <p:cNvSpPr txBox="1">
            <a:spLocks noGrp="1"/>
          </p:cNvSpPr>
          <p:nvPr>
            <p:ph type="title"/>
          </p:nvPr>
        </p:nvSpPr>
        <p:spPr>
          <a:xfrm>
            <a:off x="611560" y="273738"/>
            <a:ext cx="7986918" cy="4289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sz="2800"/>
              <a:t>Microservice Implementation Pattern (1)</a:t>
            </a:r>
            <a:endParaRPr/>
          </a:p>
        </p:txBody>
      </p:sp>
      <p:sp>
        <p:nvSpPr>
          <p:cNvPr id="2557" name="Google Shape;2557;p81"/>
          <p:cNvSpPr/>
          <p:nvPr/>
        </p:nvSpPr>
        <p:spPr>
          <a:xfrm>
            <a:off x="5078725" y="1713273"/>
            <a:ext cx="2407014" cy="2036095"/>
          </a:xfrm>
          <a:prstGeom prst="hexagon">
            <a:avLst>
              <a:gd name="adj" fmla="val 25000"/>
              <a:gd name="vf" fmla="val 115470"/>
            </a:avLst>
          </a:prstGeom>
          <a:solidFill>
            <a:srgbClr val="F9F9F9"/>
          </a:solidFill>
          <a:ln w="9525" cap="flat" cmpd="sng">
            <a:solidFill>
              <a:srgbClr val="141A1B"/>
            </a:solidFill>
            <a:prstDash val="solid"/>
            <a:round/>
            <a:headEnd type="none" w="sm" len="sm"/>
            <a:tailEnd type="none" w="sm" len="sm"/>
          </a:ln>
        </p:spPr>
        <p:txBody>
          <a:bodyPr spcFirstLastPara="1" wrap="square" lIns="91425" tIns="0" rIns="91425" bIns="684000" anchor="t" anchorCtr="1">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558" name="Google Shape;2558;p81"/>
          <p:cNvSpPr/>
          <p:nvPr/>
        </p:nvSpPr>
        <p:spPr>
          <a:xfrm>
            <a:off x="5514167" y="2068949"/>
            <a:ext cx="1536131" cy="1324743"/>
          </a:xfrm>
          <a:prstGeom prst="hexagon">
            <a:avLst>
              <a:gd name="adj" fmla="val 25000"/>
              <a:gd name="vf" fmla="val 115470"/>
            </a:avLst>
          </a:prstGeom>
          <a:solidFill>
            <a:srgbClr val="FFFF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비즈니스</a:t>
            </a:r>
            <a:endParaRPr sz="11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로직</a:t>
            </a:r>
            <a:endParaRPr sz="1100" b="1" i="0" u="none" strike="noStrike" cap="none">
              <a:solidFill>
                <a:srgbClr val="000000"/>
              </a:solidFill>
              <a:latin typeface="Arial"/>
              <a:ea typeface="Arial"/>
              <a:cs typeface="Arial"/>
              <a:sym typeface="Arial"/>
            </a:endParaRPr>
          </a:p>
        </p:txBody>
      </p:sp>
      <p:sp>
        <p:nvSpPr>
          <p:cNvPr id="2559" name="Google Shape;2559;p81"/>
          <p:cNvSpPr/>
          <p:nvPr/>
        </p:nvSpPr>
        <p:spPr>
          <a:xfrm>
            <a:off x="6117410" y="3881597"/>
            <a:ext cx="476327" cy="214150"/>
          </a:xfrm>
          <a:prstGeom prst="roundRect">
            <a:avLst>
              <a:gd name="adj" fmla="val 16667"/>
            </a:avLst>
          </a:prstGeom>
          <a:solidFill>
            <a:srgbClr val="CCCC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DAO</a:t>
            </a:r>
            <a:endParaRPr sz="1400" b="0" i="0" u="none" strike="noStrike" cap="none">
              <a:solidFill>
                <a:srgbClr val="000000"/>
              </a:solidFill>
              <a:latin typeface="Arial"/>
              <a:ea typeface="Arial"/>
              <a:cs typeface="Arial"/>
              <a:sym typeface="Arial"/>
            </a:endParaRPr>
          </a:p>
        </p:txBody>
      </p:sp>
      <p:pic>
        <p:nvPicPr>
          <p:cNvPr id="2560" name="Google Shape;2560;p81" descr="C:\Documents and Settings\이슬예리\바탕 화면\아이콘작업\데이터베이스.png"/>
          <p:cNvPicPr preferRelativeResize="0"/>
          <p:nvPr/>
        </p:nvPicPr>
        <p:blipFill rotWithShape="1">
          <a:blip r:embed="rId3">
            <a:alphaModFix/>
          </a:blip>
          <a:srcRect/>
          <a:stretch/>
        </p:blipFill>
        <p:spPr>
          <a:xfrm>
            <a:off x="6187070" y="4402755"/>
            <a:ext cx="350205" cy="271701"/>
          </a:xfrm>
          <a:prstGeom prst="rect">
            <a:avLst/>
          </a:prstGeom>
          <a:noFill/>
          <a:ln>
            <a:noFill/>
          </a:ln>
        </p:spPr>
      </p:pic>
      <p:sp>
        <p:nvSpPr>
          <p:cNvPr id="2561" name="Google Shape;2561;p81"/>
          <p:cNvSpPr/>
          <p:nvPr/>
        </p:nvSpPr>
        <p:spPr>
          <a:xfrm>
            <a:off x="6636177" y="2795741"/>
            <a:ext cx="644153"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Domain Event</a:t>
            </a:r>
            <a:endParaRPr sz="1400" b="0" i="0" u="none" strike="noStrike" cap="none">
              <a:solidFill>
                <a:srgbClr val="000000"/>
              </a:solidFill>
              <a:latin typeface="Arial"/>
              <a:ea typeface="Arial"/>
              <a:cs typeface="Arial"/>
              <a:sym typeface="Arial"/>
            </a:endParaRPr>
          </a:p>
        </p:txBody>
      </p:sp>
      <p:sp>
        <p:nvSpPr>
          <p:cNvPr id="2562" name="Google Shape;2562;p81"/>
          <p:cNvSpPr/>
          <p:nvPr/>
        </p:nvSpPr>
        <p:spPr>
          <a:xfrm>
            <a:off x="5917297" y="3245847"/>
            <a:ext cx="767880" cy="366927"/>
          </a:xfrm>
          <a:prstGeom prst="roundRect">
            <a:avLst>
              <a:gd name="adj" fmla="val 16667"/>
            </a:avLst>
          </a:prstGeom>
          <a:solidFill>
            <a:srgbClr val="CCCC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Repository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interface</a:t>
            </a:r>
            <a:endParaRPr sz="1400" b="0" i="0" u="none" strike="noStrike" cap="none">
              <a:solidFill>
                <a:srgbClr val="000000"/>
              </a:solidFill>
              <a:latin typeface="Arial"/>
              <a:ea typeface="Arial"/>
              <a:cs typeface="Arial"/>
              <a:sym typeface="Arial"/>
            </a:endParaRPr>
          </a:p>
        </p:txBody>
      </p:sp>
      <p:cxnSp>
        <p:nvCxnSpPr>
          <p:cNvPr id="2563" name="Google Shape;2563;p81"/>
          <p:cNvCxnSpPr>
            <a:stCxn id="2564" idx="1"/>
          </p:cNvCxnSpPr>
          <p:nvPr/>
        </p:nvCxnSpPr>
        <p:spPr>
          <a:xfrm rot="10800000">
            <a:off x="7064227" y="3156728"/>
            <a:ext cx="264900" cy="292200"/>
          </a:xfrm>
          <a:prstGeom prst="straightConnector1">
            <a:avLst/>
          </a:prstGeom>
          <a:noFill/>
          <a:ln w="9525" cap="flat" cmpd="sng">
            <a:solidFill>
              <a:srgbClr val="E0E0E0"/>
            </a:solidFill>
            <a:prstDash val="solid"/>
            <a:round/>
            <a:headEnd type="none" w="sm" len="sm"/>
            <a:tailEnd type="triangle" w="med" len="med"/>
          </a:ln>
        </p:spPr>
      </p:cxnSp>
      <p:sp>
        <p:nvSpPr>
          <p:cNvPr id="2565" name="Google Shape;2565;p81"/>
          <p:cNvSpPr txBox="1"/>
          <p:nvPr/>
        </p:nvSpPr>
        <p:spPr>
          <a:xfrm>
            <a:off x="4619875" y="1596446"/>
            <a:ext cx="920635" cy="12311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Inbound adapter</a:t>
            </a:r>
            <a:endParaRPr sz="800" b="0" i="0" u="none" strike="noStrike" cap="none">
              <a:solidFill>
                <a:srgbClr val="000000"/>
              </a:solidFill>
              <a:latin typeface="Arial"/>
              <a:ea typeface="Arial"/>
              <a:cs typeface="Arial"/>
              <a:sym typeface="Arial"/>
            </a:endParaRPr>
          </a:p>
        </p:txBody>
      </p:sp>
      <p:sp>
        <p:nvSpPr>
          <p:cNvPr id="2566" name="Google Shape;2566;p81"/>
          <p:cNvSpPr txBox="1"/>
          <p:nvPr/>
        </p:nvSpPr>
        <p:spPr>
          <a:xfrm>
            <a:off x="7532687" y="1227139"/>
            <a:ext cx="917869"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Inbound adapter</a:t>
            </a:r>
            <a:endParaRPr sz="900" b="0" i="0" u="none" strike="noStrike" cap="none">
              <a:solidFill>
                <a:srgbClr val="000000"/>
              </a:solidFill>
              <a:latin typeface="Arial"/>
              <a:ea typeface="Arial"/>
              <a:cs typeface="Arial"/>
              <a:sym typeface="Arial"/>
            </a:endParaRPr>
          </a:p>
        </p:txBody>
      </p:sp>
      <p:sp>
        <p:nvSpPr>
          <p:cNvPr id="2567" name="Google Shape;2567;p81"/>
          <p:cNvSpPr txBox="1"/>
          <p:nvPr/>
        </p:nvSpPr>
        <p:spPr>
          <a:xfrm>
            <a:off x="7621438" y="3921282"/>
            <a:ext cx="86607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Outbound port</a:t>
            </a:r>
            <a:endParaRPr sz="900" b="0" i="0" u="none" strike="noStrike" cap="none">
              <a:solidFill>
                <a:srgbClr val="000000"/>
              </a:solidFill>
              <a:latin typeface="Arial"/>
              <a:ea typeface="Arial"/>
              <a:cs typeface="Arial"/>
              <a:sym typeface="Arial"/>
            </a:endParaRPr>
          </a:p>
        </p:txBody>
      </p:sp>
      <p:sp>
        <p:nvSpPr>
          <p:cNvPr id="2568" name="Google Shape;2568;p81"/>
          <p:cNvSpPr txBox="1"/>
          <p:nvPr/>
        </p:nvSpPr>
        <p:spPr>
          <a:xfrm>
            <a:off x="6854756" y="4231695"/>
            <a:ext cx="857622"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Outbound port</a:t>
            </a:r>
            <a:endParaRPr sz="900" b="0" i="0" u="none" strike="noStrike" cap="none">
              <a:solidFill>
                <a:srgbClr val="000000"/>
              </a:solidFill>
              <a:latin typeface="Arial"/>
              <a:ea typeface="Arial"/>
              <a:cs typeface="Arial"/>
              <a:sym typeface="Arial"/>
            </a:endParaRPr>
          </a:p>
        </p:txBody>
      </p:sp>
      <p:sp>
        <p:nvSpPr>
          <p:cNvPr id="2569" name="Google Shape;2569;p81"/>
          <p:cNvSpPr txBox="1"/>
          <p:nvPr/>
        </p:nvSpPr>
        <p:spPr>
          <a:xfrm>
            <a:off x="6117410" y="4721645"/>
            <a:ext cx="50326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Database</a:t>
            </a:r>
            <a:endParaRPr sz="900" b="0" i="0" u="none" strike="noStrike" cap="none">
              <a:solidFill>
                <a:srgbClr val="000000"/>
              </a:solidFill>
              <a:latin typeface="Arial"/>
              <a:ea typeface="Arial"/>
              <a:cs typeface="Arial"/>
              <a:sym typeface="Arial"/>
            </a:endParaRPr>
          </a:p>
        </p:txBody>
      </p:sp>
      <p:sp>
        <p:nvSpPr>
          <p:cNvPr id="2570" name="Google Shape;2570;p81"/>
          <p:cNvSpPr txBox="1"/>
          <p:nvPr/>
        </p:nvSpPr>
        <p:spPr>
          <a:xfrm>
            <a:off x="5016777" y="4253922"/>
            <a:ext cx="1016878"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Outbound adapter</a:t>
            </a:r>
            <a:endParaRPr sz="900" b="0" i="0" u="none" strike="noStrike" cap="none">
              <a:solidFill>
                <a:srgbClr val="000000"/>
              </a:solidFill>
              <a:latin typeface="Arial"/>
              <a:ea typeface="Arial"/>
              <a:cs typeface="Arial"/>
              <a:sym typeface="Arial"/>
            </a:endParaRPr>
          </a:p>
        </p:txBody>
      </p:sp>
      <p:grpSp>
        <p:nvGrpSpPr>
          <p:cNvPr id="2571" name="Google Shape;2571;p81"/>
          <p:cNvGrpSpPr/>
          <p:nvPr/>
        </p:nvGrpSpPr>
        <p:grpSpPr>
          <a:xfrm>
            <a:off x="5768026" y="1045535"/>
            <a:ext cx="1669477" cy="1430508"/>
            <a:chOff x="5867634" y="1042148"/>
            <a:chExt cx="1669477" cy="1300462"/>
          </a:xfrm>
        </p:grpSpPr>
        <p:sp>
          <p:nvSpPr>
            <p:cNvPr id="2572" name="Google Shape;2572;p81"/>
            <p:cNvSpPr/>
            <p:nvPr/>
          </p:nvSpPr>
          <p:spPr>
            <a:xfrm>
              <a:off x="5867634" y="1042148"/>
              <a:ext cx="1669477" cy="366058"/>
            </a:xfrm>
            <a:prstGeom prst="roundRect">
              <a:avLst>
                <a:gd name="adj" fmla="val 16667"/>
              </a:avLst>
            </a:prstGeom>
            <a:solidFill>
              <a:srgbClr val="7290B0"/>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도메인 언어 영역</a:t>
              </a:r>
              <a:endParaRPr sz="11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50"/>
                <a:buFont typeface="Arial"/>
                <a:buNone/>
              </a:pPr>
              <a:r>
                <a:rPr lang="en-US" sz="1050" b="0" i="0" u="none" strike="noStrike" cap="none">
                  <a:solidFill>
                    <a:schemeClr val="lt1"/>
                  </a:solidFill>
                  <a:latin typeface="Arial"/>
                  <a:ea typeface="Arial"/>
                  <a:cs typeface="Arial"/>
                  <a:sym typeface="Arial"/>
                </a:rPr>
                <a:t>(Ubiquitous language)</a:t>
              </a:r>
              <a:endParaRPr sz="1050" b="0" i="0" u="none" strike="noStrike" cap="none">
                <a:solidFill>
                  <a:schemeClr val="lt1"/>
                </a:solidFill>
                <a:latin typeface="Arial"/>
                <a:ea typeface="Arial"/>
                <a:cs typeface="Arial"/>
                <a:sym typeface="Arial"/>
              </a:endParaRPr>
            </a:p>
          </p:txBody>
        </p:sp>
        <p:cxnSp>
          <p:nvCxnSpPr>
            <p:cNvPr id="2573" name="Google Shape;2573;p81"/>
            <p:cNvCxnSpPr/>
            <p:nvPr/>
          </p:nvCxnSpPr>
          <p:spPr>
            <a:xfrm rot="5400000">
              <a:off x="6048497" y="1683134"/>
              <a:ext cx="930147" cy="388805"/>
            </a:xfrm>
            <a:prstGeom prst="curvedConnector3">
              <a:avLst>
                <a:gd name="adj1" fmla="val 33781"/>
              </a:avLst>
            </a:prstGeom>
            <a:noFill/>
            <a:ln w="9525" cap="flat" cmpd="sng">
              <a:solidFill>
                <a:srgbClr val="347EB8"/>
              </a:solidFill>
              <a:prstDash val="solid"/>
              <a:round/>
              <a:headEnd type="none" w="sm" len="sm"/>
              <a:tailEnd type="triangle" w="med" len="med"/>
            </a:ln>
          </p:spPr>
        </p:cxnSp>
      </p:grpSp>
      <p:grpSp>
        <p:nvGrpSpPr>
          <p:cNvPr id="2574" name="Google Shape;2574;p81"/>
          <p:cNvGrpSpPr/>
          <p:nvPr/>
        </p:nvGrpSpPr>
        <p:grpSpPr>
          <a:xfrm>
            <a:off x="4039871" y="1229463"/>
            <a:ext cx="1590442" cy="2555664"/>
            <a:chOff x="4217815" y="1407581"/>
            <a:chExt cx="1590442" cy="2316743"/>
          </a:xfrm>
        </p:grpSpPr>
        <p:sp>
          <p:nvSpPr>
            <p:cNvPr id="2575" name="Google Shape;2575;p81"/>
            <p:cNvSpPr/>
            <p:nvPr/>
          </p:nvSpPr>
          <p:spPr>
            <a:xfrm>
              <a:off x="4217815" y="2489916"/>
              <a:ext cx="779716" cy="415636"/>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Arial"/>
                <a:buNone/>
              </a:pPr>
              <a:r>
                <a:rPr lang="en-US" sz="1400" b="1" i="0" u="none" strike="noStrike" cap="none">
                  <a:solidFill>
                    <a:srgbClr val="FFFFFF"/>
                  </a:solidFill>
                  <a:latin typeface="Arial"/>
                  <a:ea typeface="Arial"/>
                  <a:cs typeface="Arial"/>
                  <a:sym typeface="Arial"/>
                </a:rPr>
                <a:t>분리</a:t>
              </a:r>
              <a:endParaRPr sz="1400" b="0" i="0" u="none" strike="noStrike" cap="none">
                <a:solidFill>
                  <a:srgbClr val="000000"/>
                </a:solidFill>
                <a:latin typeface="Arial"/>
                <a:ea typeface="Arial"/>
                <a:cs typeface="Arial"/>
                <a:sym typeface="Arial"/>
              </a:endParaRPr>
            </a:p>
          </p:txBody>
        </p:sp>
        <p:cxnSp>
          <p:nvCxnSpPr>
            <p:cNvPr id="2576" name="Google Shape;2576;p81"/>
            <p:cNvCxnSpPr/>
            <p:nvPr/>
          </p:nvCxnSpPr>
          <p:spPr>
            <a:xfrm rot="-5400000" flipH="1">
              <a:off x="4227076" y="3343724"/>
              <a:ext cx="761199" cy="1"/>
            </a:xfrm>
            <a:prstGeom prst="bentConnector3">
              <a:avLst>
                <a:gd name="adj1" fmla="val 45106"/>
              </a:avLst>
            </a:prstGeom>
            <a:noFill/>
            <a:ln w="53975" cap="flat" cmpd="sng">
              <a:solidFill>
                <a:srgbClr val="002060"/>
              </a:solidFill>
              <a:prstDash val="solid"/>
              <a:round/>
              <a:headEnd type="none" w="sm" len="sm"/>
              <a:tailEnd type="triangle" w="med" len="med"/>
            </a:ln>
          </p:spPr>
        </p:cxnSp>
        <p:cxnSp>
          <p:nvCxnSpPr>
            <p:cNvPr id="2577" name="Google Shape;2577;p81"/>
            <p:cNvCxnSpPr/>
            <p:nvPr/>
          </p:nvCxnSpPr>
          <p:spPr>
            <a:xfrm rot="-5400000">
              <a:off x="4695787" y="1319873"/>
              <a:ext cx="1024762" cy="1200177"/>
            </a:xfrm>
            <a:prstGeom prst="bentConnector2">
              <a:avLst/>
            </a:prstGeom>
            <a:noFill/>
            <a:ln w="53975" cap="flat" cmpd="sng">
              <a:solidFill>
                <a:srgbClr val="002060"/>
              </a:solidFill>
              <a:prstDash val="solid"/>
              <a:round/>
              <a:headEnd type="none" w="sm" len="sm"/>
              <a:tailEnd type="triangle" w="med" len="med"/>
            </a:ln>
          </p:spPr>
        </p:cxnSp>
      </p:grpSp>
      <p:grpSp>
        <p:nvGrpSpPr>
          <p:cNvPr id="2578" name="Google Shape;2578;p81"/>
          <p:cNvGrpSpPr/>
          <p:nvPr/>
        </p:nvGrpSpPr>
        <p:grpSpPr>
          <a:xfrm>
            <a:off x="3923928" y="3121938"/>
            <a:ext cx="1527363" cy="1003664"/>
            <a:chOff x="4116329" y="3123853"/>
            <a:chExt cx="1527363" cy="912423"/>
          </a:xfrm>
        </p:grpSpPr>
        <p:sp>
          <p:nvSpPr>
            <p:cNvPr id="2579" name="Google Shape;2579;p81"/>
            <p:cNvSpPr/>
            <p:nvPr/>
          </p:nvSpPr>
          <p:spPr>
            <a:xfrm>
              <a:off x="4116329" y="3830262"/>
              <a:ext cx="1459939" cy="206014"/>
            </a:xfrm>
            <a:prstGeom prst="roundRect">
              <a:avLst>
                <a:gd name="adj" fmla="val 16667"/>
              </a:avLst>
            </a:prstGeom>
            <a:solidFill>
              <a:srgbClr val="7290B0"/>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기술적 구현영역</a:t>
              </a:r>
              <a:endParaRPr sz="1100" b="1" i="0" u="none" strike="noStrike" cap="none">
                <a:solidFill>
                  <a:schemeClr val="lt1"/>
                </a:solidFill>
                <a:latin typeface="Arial"/>
                <a:ea typeface="Arial"/>
                <a:cs typeface="Arial"/>
                <a:sym typeface="Arial"/>
              </a:endParaRPr>
            </a:p>
          </p:txBody>
        </p:sp>
        <p:cxnSp>
          <p:nvCxnSpPr>
            <p:cNvPr id="2580" name="Google Shape;2580;p81"/>
            <p:cNvCxnSpPr/>
            <p:nvPr/>
          </p:nvCxnSpPr>
          <p:spPr>
            <a:xfrm rot="-5400000">
              <a:off x="4945718" y="3112380"/>
              <a:ext cx="686502" cy="709447"/>
            </a:xfrm>
            <a:prstGeom prst="curvedConnector3">
              <a:avLst>
                <a:gd name="adj1" fmla="val 58194"/>
              </a:avLst>
            </a:prstGeom>
            <a:noFill/>
            <a:ln w="9525" cap="flat" cmpd="sng">
              <a:solidFill>
                <a:schemeClr val="accent1"/>
              </a:solidFill>
              <a:prstDash val="solid"/>
              <a:miter lim="800000"/>
              <a:headEnd type="none" w="sm" len="sm"/>
              <a:tailEnd type="triangle" w="med" len="med"/>
            </a:ln>
          </p:spPr>
        </p:cxnSp>
      </p:grpSp>
      <p:grpSp>
        <p:nvGrpSpPr>
          <p:cNvPr id="2581" name="Google Shape;2581;p81"/>
          <p:cNvGrpSpPr/>
          <p:nvPr/>
        </p:nvGrpSpPr>
        <p:grpSpPr>
          <a:xfrm>
            <a:off x="5094974" y="1400058"/>
            <a:ext cx="3072718" cy="2955508"/>
            <a:chOff x="5176370" y="1400058"/>
            <a:chExt cx="3072718" cy="2955508"/>
          </a:xfrm>
        </p:grpSpPr>
        <p:cxnSp>
          <p:nvCxnSpPr>
            <p:cNvPr id="2582" name="Google Shape;2582;p81"/>
            <p:cNvCxnSpPr/>
            <p:nvPr/>
          </p:nvCxnSpPr>
          <p:spPr>
            <a:xfrm>
              <a:off x="7896948" y="2041104"/>
              <a:ext cx="352141" cy="332288"/>
            </a:xfrm>
            <a:prstGeom prst="straightConnector1">
              <a:avLst/>
            </a:prstGeom>
            <a:noFill/>
            <a:ln w="9525" cap="flat" cmpd="sng">
              <a:solidFill>
                <a:srgbClr val="D8D8D8"/>
              </a:solidFill>
              <a:prstDash val="solid"/>
              <a:round/>
              <a:headEnd type="none" w="sm" len="sm"/>
              <a:tailEnd type="triangle" w="med" len="med"/>
            </a:ln>
          </p:spPr>
        </p:cxnSp>
        <p:cxnSp>
          <p:nvCxnSpPr>
            <p:cNvPr id="2583" name="Google Shape;2583;p81"/>
            <p:cNvCxnSpPr/>
            <p:nvPr/>
          </p:nvCxnSpPr>
          <p:spPr>
            <a:xfrm rot="10800000" flipH="1">
              <a:off x="7882305" y="2783672"/>
              <a:ext cx="336923" cy="490453"/>
            </a:xfrm>
            <a:prstGeom prst="straightConnector1">
              <a:avLst/>
            </a:prstGeom>
            <a:noFill/>
            <a:ln w="9525" cap="flat" cmpd="sng">
              <a:solidFill>
                <a:srgbClr val="D8D8D8"/>
              </a:solidFill>
              <a:prstDash val="solid"/>
              <a:round/>
              <a:headEnd type="none" w="sm" len="sm"/>
              <a:tailEnd type="triangle" w="med" len="med"/>
            </a:ln>
          </p:spPr>
        </p:cxnSp>
        <p:cxnSp>
          <p:nvCxnSpPr>
            <p:cNvPr id="2584" name="Google Shape;2584;p81"/>
            <p:cNvCxnSpPr>
              <a:stCxn id="2585" idx="2"/>
            </p:cNvCxnSpPr>
            <p:nvPr/>
          </p:nvCxnSpPr>
          <p:spPr>
            <a:xfrm>
              <a:off x="5176370" y="2224122"/>
              <a:ext cx="289500" cy="267900"/>
            </a:xfrm>
            <a:prstGeom prst="straightConnector1">
              <a:avLst/>
            </a:prstGeom>
            <a:noFill/>
            <a:ln w="9525" cap="flat" cmpd="sng">
              <a:solidFill>
                <a:srgbClr val="D8D8D8"/>
              </a:solidFill>
              <a:prstDash val="solid"/>
              <a:round/>
              <a:headEnd type="none" w="sm" len="sm"/>
              <a:tailEnd type="triangle" w="med" len="med"/>
            </a:ln>
          </p:spPr>
        </p:cxnSp>
        <p:cxnSp>
          <p:nvCxnSpPr>
            <p:cNvPr id="2586" name="Google Shape;2586;p81"/>
            <p:cNvCxnSpPr/>
            <p:nvPr/>
          </p:nvCxnSpPr>
          <p:spPr>
            <a:xfrm flipH="1">
              <a:off x="5705542" y="1972718"/>
              <a:ext cx="1439929" cy="309192"/>
            </a:xfrm>
            <a:prstGeom prst="bentConnector2">
              <a:avLst/>
            </a:prstGeom>
            <a:noFill/>
            <a:ln w="9525" cap="flat" cmpd="sng">
              <a:solidFill>
                <a:srgbClr val="D8D8D8"/>
              </a:solidFill>
              <a:prstDash val="solid"/>
              <a:round/>
              <a:headEnd type="none" w="sm" len="sm"/>
              <a:tailEnd type="triangle" w="med" len="med"/>
            </a:ln>
          </p:spPr>
        </p:cxnSp>
        <p:cxnSp>
          <p:nvCxnSpPr>
            <p:cNvPr id="2587" name="Google Shape;2587;p81"/>
            <p:cNvCxnSpPr>
              <a:stCxn id="2559" idx="0"/>
            </p:cNvCxnSpPr>
            <p:nvPr/>
          </p:nvCxnSpPr>
          <p:spPr>
            <a:xfrm rot="10800000" flipH="1">
              <a:off x="6436970" y="3612797"/>
              <a:ext cx="6600" cy="268800"/>
            </a:xfrm>
            <a:prstGeom prst="straightConnector1">
              <a:avLst/>
            </a:prstGeom>
            <a:noFill/>
            <a:ln w="9525" cap="flat" cmpd="sng">
              <a:solidFill>
                <a:srgbClr val="D8D8D8"/>
              </a:solidFill>
              <a:prstDash val="solid"/>
              <a:round/>
              <a:headEnd type="none" w="sm" len="sm"/>
              <a:tailEnd type="triangle" w="med" len="med"/>
            </a:ln>
          </p:spPr>
        </p:cxnSp>
        <p:cxnSp>
          <p:nvCxnSpPr>
            <p:cNvPr id="2588" name="Google Shape;2588;p81"/>
            <p:cNvCxnSpPr/>
            <p:nvPr/>
          </p:nvCxnSpPr>
          <p:spPr>
            <a:xfrm>
              <a:off x="6430370" y="4117382"/>
              <a:ext cx="6599" cy="238184"/>
            </a:xfrm>
            <a:prstGeom prst="straightConnector1">
              <a:avLst/>
            </a:prstGeom>
            <a:noFill/>
            <a:ln w="9525" cap="flat" cmpd="sng">
              <a:solidFill>
                <a:srgbClr val="D8D8D8"/>
              </a:solidFill>
              <a:prstDash val="solid"/>
              <a:round/>
              <a:headEnd type="none" w="sm" len="sm"/>
              <a:tailEnd type="triangle" w="med" len="med"/>
            </a:ln>
          </p:spPr>
        </p:cxnSp>
        <p:cxnSp>
          <p:nvCxnSpPr>
            <p:cNvPr id="2589" name="Google Shape;2589;p81"/>
            <p:cNvCxnSpPr/>
            <p:nvPr/>
          </p:nvCxnSpPr>
          <p:spPr>
            <a:xfrm rot="10800000">
              <a:off x="7803428" y="3654835"/>
              <a:ext cx="308779" cy="260235"/>
            </a:xfrm>
            <a:prstGeom prst="straightConnector1">
              <a:avLst/>
            </a:prstGeom>
            <a:noFill/>
            <a:ln w="9525" cap="flat" cmpd="sng">
              <a:solidFill>
                <a:srgbClr val="D8D8D8"/>
              </a:solidFill>
              <a:prstDash val="solid"/>
              <a:round/>
              <a:headEnd type="none" w="sm" len="sm"/>
              <a:tailEnd type="triangle" w="med" len="med"/>
            </a:ln>
          </p:spPr>
        </p:cxnSp>
        <p:cxnSp>
          <p:nvCxnSpPr>
            <p:cNvPr id="2590" name="Google Shape;2590;p81"/>
            <p:cNvCxnSpPr/>
            <p:nvPr/>
          </p:nvCxnSpPr>
          <p:spPr>
            <a:xfrm rot="5400000" flipH="1">
              <a:off x="6700939" y="3641365"/>
              <a:ext cx="548279" cy="546007"/>
            </a:xfrm>
            <a:prstGeom prst="curvedConnector3">
              <a:avLst>
                <a:gd name="adj1" fmla="val 50000"/>
              </a:avLst>
            </a:prstGeom>
            <a:noFill/>
            <a:ln w="9525" cap="flat" cmpd="sng">
              <a:solidFill>
                <a:srgbClr val="D8D8D8"/>
              </a:solidFill>
              <a:prstDash val="solid"/>
              <a:round/>
              <a:headEnd type="none" w="sm" len="sm"/>
              <a:tailEnd type="triangle" w="med" len="med"/>
            </a:ln>
          </p:spPr>
        </p:cxnSp>
        <p:cxnSp>
          <p:nvCxnSpPr>
            <p:cNvPr id="2591" name="Google Shape;2591;p81"/>
            <p:cNvCxnSpPr/>
            <p:nvPr/>
          </p:nvCxnSpPr>
          <p:spPr>
            <a:xfrm rot="5400000" flipH="1">
              <a:off x="6695567" y="3477660"/>
              <a:ext cx="1022184" cy="380283"/>
            </a:xfrm>
            <a:prstGeom prst="curvedConnector3">
              <a:avLst>
                <a:gd name="adj1" fmla="val 30347"/>
              </a:avLst>
            </a:prstGeom>
            <a:noFill/>
            <a:ln w="9525" cap="flat" cmpd="sng">
              <a:solidFill>
                <a:srgbClr val="D8D8D8"/>
              </a:solidFill>
              <a:prstDash val="solid"/>
              <a:round/>
              <a:headEnd type="none" w="sm" len="sm"/>
              <a:tailEnd type="triangle" w="med" len="med"/>
            </a:ln>
          </p:spPr>
        </p:cxnSp>
        <p:cxnSp>
          <p:nvCxnSpPr>
            <p:cNvPr id="2592" name="Google Shape;2592;p81"/>
            <p:cNvCxnSpPr/>
            <p:nvPr/>
          </p:nvCxnSpPr>
          <p:spPr>
            <a:xfrm rot="5400000">
              <a:off x="7620342" y="1417277"/>
              <a:ext cx="406674" cy="372237"/>
            </a:xfrm>
            <a:prstGeom prst="curvedConnector3">
              <a:avLst>
                <a:gd name="adj1" fmla="val 50000"/>
              </a:avLst>
            </a:prstGeom>
            <a:noFill/>
            <a:ln w="9525" cap="flat" cmpd="sng">
              <a:solidFill>
                <a:srgbClr val="D8D8D8"/>
              </a:solidFill>
              <a:prstDash val="solid"/>
              <a:round/>
              <a:headEnd type="none" w="sm" len="sm"/>
              <a:tailEnd type="triangle" w="med" len="med"/>
            </a:ln>
          </p:spPr>
        </p:cxnSp>
        <p:cxnSp>
          <p:nvCxnSpPr>
            <p:cNvPr id="2593" name="Google Shape;2593;p81"/>
            <p:cNvCxnSpPr>
              <a:stCxn id="2570" idx="0"/>
            </p:cNvCxnSpPr>
            <p:nvPr/>
          </p:nvCxnSpPr>
          <p:spPr>
            <a:xfrm rot="-5400000">
              <a:off x="5725562" y="3842472"/>
              <a:ext cx="292500" cy="530400"/>
            </a:xfrm>
            <a:prstGeom prst="curvedConnector2">
              <a:avLst/>
            </a:prstGeom>
            <a:noFill/>
            <a:ln w="9525" cap="flat" cmpd="sng">
              <a:solidFill>
                <a:srgbClr val="D8D8D8"/>
              </a:solidFill>
              <a:prstDash val="solid"/>
              <a:round/>
              <a:headEnd type="none" w="sm" len="sm"/>
              <a:tailEnd type="triangle" w="med" len="med"/>
            </a:ln>
          </p:spPr>
        </p:cxnSp>
      </p:grpSp>
      <p:sp>
        <p:nvSpPr>
          <p:cNvPr id="2594" name="Google Shape;2594;p81"/>
          <p:cNvSpPr/>
          <p:nvPr/>
        </p:nvSpPr>
        <p:spPr>
          <a:xfrm>
            <a:off x="7783182" y="2420896"/>
            <a:ext cx="725728" cy="343481"/>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Message broker</a:t>
            </a:r>
            <a:endParaRPr sz="900" b="0" i="0" u="none" strike="noStrike" cap="none">
              <a:solidFill>
                <a:srgbClr val="000000"/>
              </a:solidFill>
              <a:latin typeface="Arial"/>
              <a:ea typeface="Arial"/>
              <a:cs typeface="Arial"/>
              <a:sym typeface="Arial"/>
            </a:endParaRPr>
          </a:p>
        </p:txBody>
      </p:sp>
      <p:sp>
        <p:nvSpPr>
          <p:cNvPr id="2595" name="Google Shape;2595;p81"/>
          <p:cNvSpPr/>
          <p:nvPr/>
        </p:nvSpPr>
        <p:spPr>
          <a:xfrm>
            <a:off x="7064306" y="1860757"/>
            <a:ext cx="732263" cy="384131"/>
          </a:xfrm>
          <a:prstGeom prst="roundRect">
            <a:avLst>
              <a:gd name="adj" fmla="val 16667"/>
            </a:avLst>
          </a:prstGeom>
          <a:solidFill>
            <a:srgbClr val="CCCC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Message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consumer</a:t>
            </a:r>
            <a:endParaRPr sz="1400" b="0" i="0" u="none" strike="noStrike" cap="none">
              <a:solidFill>
                <a:srgbClr val="000000"/>
              </a:solidFill>
              <a:latin typeface="Arial"/>
              <a:ea typeface="Arial"/>
              <a:cs typeface="Arial"/>
              <a:sym typeface="Arial"/>
            </a:endParaRPr>
          </a:p>
        </p:txBody>
      </p:sp>
      <p:sp>
        <p:nvSpPr>
          <p:cNvPr id="2564" name="Google Shape;2564;p81"/>
          <p:cNvSpPr/>
          <p:nvPr/>
        </p:nvSpPr>
        <p:spPr>
          <a:xfrm>
            <a:off x="7329127" y="3265464"/>
            <a:ext cx="671283" cy="366928"/>
          </a:xfrm>
          <a:prstGeom prst="roundRect">
            <a:avLst>
              <a:gd name="adj" fmla="val 16667"/>
            </a:avLst>
          </a:prstGeom>
          <a:solidFill>
            <a:srgbClr val="CCCC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Message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producer</a:t>
            </a:r>
            <a:endParaRPr sz="1400" b="0" i="0" u="none" strike="noStrike" cap="none">
              <a:solidFill>
                <a:srgbClr val="000000"/>
              </a:solidFill>
              <a:latin typeface="Arial"/>
              <a:ea typeface="Arial"/>
              <a:cs typeface="Arial"/>
              <a:sym typeface="Arial"/>
            </a:endParaRPr>
          </a:p>
        </p:txBody>
      </p:sp>
      <p:sp>
        <p:nvSpPr>
          <p:cNvPr id="2585" name="Google Shape;2585;p81"/>
          <p:cNvSpPr/>
          <p:nvPr/>
        </p:nvSpPr>
        <p:spPr>
          <a:xfrm>
            <a:off x="4724722" y="1784663"/>
            <a:ext cx="740505" cy="439459"/>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Some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Controller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class</a:t>
            </a:r>
            <a:endParaRPr sz="1400" b="0" i="0" u="none" strike="noStrike" cap="none">
              <a:solidFill>
                <a:srgbClr val="000000"/>
              </a:solidFill>
              <a:latin typeface="Arial"/>
              <a:ea typeface="Arial"/>
              <a:cs typeface="Arial"/>
              <a:sym typeface="Arial"/>
            </a:endParaRPr>
          </a:p>
        </p:txBody>
      </p:sp>
      <p:sp>
        <p:nvSpPr>
          <p:cNvPr id="2596" name="Google Shape;2596;p81"/>
          <p:cNvSpPr/>
          <p:nvPr/>
        </p:nvSpPr>
        <p:spPr>
          <a:xfrm>
            <a:off x="5428968" y="2349655"/>
            <a:ext cx="557878"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Foo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service</a:t>
            </a:r>
            <a:endParaRPr sz="900" b="0" i="0" u="none" strike="noStrike" cap="none">
              <a:solidFill>
                <a:srgbClr val="000000"/>
              </a:solidFill>
              <a:latin typeface="Arial"/>
              <a:ea typeface="Arial"/>
              <a:cs typeface="Arial"/>
              <a:sym typeface="Arial"/>
            </a:endParaRPr>
          </a:p>
        </p:txBody>
      </p:sp>
      <p:sp>
        <p:nvSpPr>
          <p:cNvPr id="2597" name="Google Shape;2597;p81"/>
          <p:cNvSpPr txBox="1">
            <a:spLocks noGrp="1"/>
          </p:cNvSpPr>
          <p:nvPr>
            <p:ph type="body" idx="1"/>
          </p:nvPr>
        </p:nvSpPr>
        <p:spPr>
          <a:xfrm>
            <a:off x="677900" y="1713273"/>
            <a:ext cx="2898808" cy="299063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141A1B"/>
              </a:buClr>
              <a:buSzPts val="1050"/>
              <a:buNone/>
            </a:pPr>
            <a:r>
              <a:rPr lang="en-US" sz="1050"/>
              <a:t>  Create your service to be independent of either UI or database  and to provide adapters for different input/output sources such as GUI, DB, test harness, RESTful resource, etc.</a:t>
            </a:r>
            <a:endParaRPr/>
          </a:p>
          <a:p>
            <a:pPr marL="0" lvl="0" indent="0" algn="l" rtl="0">
              <a:lnSpc>
                <a:spcPct val="100000"/>
              </a:lnSpc>
              <a:spcBef>
                <a:spcPts val="750"/>
              </a:spcBef>
              <a:spcAft>
                <a:spcPts val="0"/>
              </a:spcAft>
              <a:buClr>
                <a:srgbClr val="141A1B"/>
              </a:buClr>
              <a:buSzPts val="1050"/>
              <a:buNone/>
            </a:pPr>
            <a:r>
              <a:rPr lang="en-US" sz="1050"/>
              <a:t>  Implement the publish-and-subscribe messaging pattern: As events arrive at a port, an adapter (a.k.a. service agent) converts it into a procedure call or message and passes it to the application. When the application has something to publish, it does it through a port to an adapter, which creates the appropriate signals needed by the receiver.</a:t>
            </a:r>
            <a:endParaRPr/>
          </a:p>
          <a:p>
            <a:pPr marL="0" lvl="0" indent="0" algn="l" rtl="0">
              <a:lnSpc>
                <a:spcPct val="100000"/>
              </a:lnSpc>
              <a:spcBef>
                <a:spcPts val="750"/>
              </a:spcBef>
              <a:spcAft>
                <a:spcPts val="0"/>
              </a:spcAft>
              <a:buClr>
                <a:srgbClr val="141A1B"/>
              </a:buClr>
              <a:buSzPts val="910"/>
              <a:buNone/>
            </a:pPr>
            <a:r>
              <a:rPr lang="en-US" sz="910" u="sng">
                <a:solidFill>
                  <a:schemeClr val="hlink"/>
                </a:solidFill>
                <a:hlinkClick r:id="rId4"/>
              </a:rPr>
              <a:t>https://alistair.cockburn.us/Hexagonal+architecture</a:t>
            </a:r>
            <a:endParaRPr sz="1540"/>
          </a:p>
        </p:txBody>
      </p:sp>
      <p:sp>
        <p:nvSpPr>
          <p:cNvPr id="2598" name="Google Shape;2598;p81"/>
          <p:cNvSpPr/>
          <p:nvPr/>
        </p:nvSpPr>
        <p:spPr>
          <a:xfrm>
            <a:off x="677900" y="1203204"/>
            <a:ext cx="2778325" cy="338554"/>
          </a:xfrm>
          <a:prstGeom prst="rect">
            <a:avLst/>
          </a:prstGeom>
          <a:noFill/>
          <a:ln>
            <a:noFill/>
          </a:ln>
        </p:spPr>
        <p:txBody>
          <a:bodyPr spcFirstLastPara="1" wrap="square" lIns="91425" tIns="45700" rIns="91425" bIns="45700" anchor="t" anchorCtr="0">
            <a:spAutoFit/>
          </a:bodyPr>
          <a:lstStyle/>
          <a:p>
            <a:pPr marL="285750" marR="0" lvl="0" indent="-198438" algn="l" rtl="0">
              <a:lnSpc>
                <a:spcPct val="100000"/>
              </a:lnSpc>
              <a:spcBef>
                <a:spcPts val="0"/>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Hexagonal Architecture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6728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1"/>
                                        </p:tgtEl>
                                        <p:attrNameLst>
                                          <p:attrName>style.visibility</p:attrName>
                                        </p:attrNameLst>
                                      </p:cBhvr>
                                      <p:to>
                                        <p:strVal val="visible"/>
                                      </p:to>
                                    </p:set>
                                    <p:animEffect transition="in" filter="fade">
                                      <p:cBhvr>
                                        <p:cTn id="7" dur="500"/>
                                        <p:tgtEl>
                                          <p:spTgt spid="25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78"/>
                                        </p:tgtEl>
                                        <p:attrNameLst>
                                          <p:attrName>style.visibility</p:attrName>
                                        </p:attrNameLst>
                                      </p:cBhvr>
                                      <p:to>
                                        <p:strVal val="visible"/>
                                      </p:to>
                                    </p:set>
                                    <p:animEffect transition="in" filter="fade">
                                      <p:cBhvr>
                                        <p:cTn id="11" dur="750"/>
                                        <p:tgtEl>
                                          <p:spTgt spid="257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574"/>
                                        </p:tgtEl>
                                        <p:attrNameLst>
                                          <p:attrName>style.visibility</p:attrName>
                                        </p:attrNameLst>
                                      </p:cBhvr>
                                      <p:to>
                                        <p:strVal val="visible"/>
                                      </p:to>
                                    </p:set>
                                    <p:animEffect transition="in" filter="fade">
                                      <p:cBhvr>
                                        <p:cTn id="15" dur="750"/>
                                        <p:tgtEl>
                                          <p:spTgt spid="2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91"/>
          <p:cNvSpPr/>
          <p:nvPr/>
        </p:nvSpPr>
        <p:spPr>
          <a:xfrm>
            <a:off x="0" y="3125435"/>
            <a:ext cx="9144000" cy="2035875"/>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a:solidFill>
                <a:srgbClr val="000000"/>
              </a:solidFill>
              <a:latin typeface="Calibri"/>
              <a:ea typeface="Calibri"/>
              <a:cs typeface="Calibri"/>
              <a:sym typeface="Calibri"/>
            </a:endParaRPr>
          </a:p>
        </p:txBody>
      </p:sp>
      <p:sp>
        <p:nvSpPr>
          <p:cNvPr id="2651" name="Google Shape;2651;p91"/>
          <p:cNvSpPr/>
          <p:nvPr/>
        </p:nvSpPr>
        <p:spPr>
          <a:xfrm>
            <a:off x="3317120" y="2531168"/>
            <a:ext cx="676370" cy="1192710"/>
          </a:xfrm>
          <a:prstGeom prst="rightArrow">
            <a:avLst>
              <a:gd name="adj1" fmla="val 50000"/>
              <a:gd name="adj2" fmla="val 50000"/>
            </a:avLst>
          </a:prstGeom>
          <a:solidFill>
            <a:srgbClr val="D0DA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2" name="Google Shape;2652;p91"/>
          <p:cNvSpPr/>
          <p:nvPr/>
        </p:nvSpPr>
        <p:spPr>
          <a:xfrm>
            <a:off x="999974" y="1388531"/>
            <a:ext cx="2055867" cy="3126827"/>
          </a:xfrm>
          <a:prstGeom prst="roundRect">
            <a:avLst>
              <a:gd name="adj" fmla="val 16345"/>
            </a:avLst>
          </a:prstGeom>
          <a:solidFill>
            <a:schemeClr val="lt1"/>
          </a:solidFill>
          <a:ln w="38100" cap="flat" cmpd="sng">
            <a:solidFill>
              <a:srgbClr val="ECF0F1"/>
            </a:solidFill>
            <a:prstDash val="solid"/>
            <a:miter lim="800000"/>
            <a:headEnd type="none" w="sm" len="sm"/>
            <a:tailEnd type="none" w="sm" len="sm"/>
          </a:ln>
        </p:spPr>
        <p:txBody>
          <a:bodyPr spcFirstLastPara="1" wrap="square" lIns="91425" tIns="72000" rIns="91425" bIns="45700" anchor="t" anchorCtr="0">
            <a:noAutofit/>
          </a:bodyPr>
          <a:lstStyle/>
          <a:p>
            <a:pPr marL="0" marR="0" lvl="0" indent="0" algn="ctr" rtl="0">
              <a:lnSpc>
                <a:spcPct val="150000"/>
              </a:lnSpc>
              <a:spcBef>
                <a:spcPts val="0"/>
              </a:spcBef>
              <a:spcAft>
                <a:spcPts val="0"/>
              </a:spcAft>
              <a:buClr>
                <a:schemeClr val="accent3"/>
              </a:buClr>
              <a:buSzPts val="1000"/>
              <a:buFont typeface="Arial"/>
              <a:buNone/>
            </a:pPr>
            <a:r>
              <a:rPr lang="en-US" sz="1000" b="0" i="0" u="none" strike="noStrike" cap="none">
                <a:solidFill>
                  <a:schemeClr val="accent3"/>
                </a:solidFill>
                <a:latin typeface="Arial"/>
                <a:ea typeface="Arial"/>
                <a:cs typeface="Arial"/>
                <a:sym typeface="Arial"/>
              </a:rPr>
              <a:t>DOMAIN MODEL</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Spring Boot / Cloud</a:t>
            </a:r>
            <a:endParaRPr sz="1400" b="1" i="0" u="none" strike="noStrike" cap="none">
              <a:solidFill>
                <a:schemeClr val="dk1"/>
              </a:solidFill>
              <a:latin typeface="Arial"/>
              <a:ea typeface="Arial"/>
              <a:cs typeface="Arial"/>
              <a:sym typeface="Arial"/>
            </a:endParaRPr>
          </a:p>
        </p:txBody>
      </p:sp>
      <p:sp>
        <p:nvSpPr>
          <p:cNvPr id="2653" name="Google Shape;2653;p91"/>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3200"/>
              <a:buFont typeface="Calibri"/>
              <a:buNone/>
            </a:pPr>
            <a:r>
              <a:rPr lang="en-US"/>
              <a:t>Applying MSA Chassis</a:t>
            </a:r>
            <a:endParaRPr/>
          </a:p>
        </p:txBody>
      </p:sp>
      <p:sp>
        <p:nvSpPr>
          <p:cNvPr id="2654" name="Google Shape;2654;p91"/>
          <p:cNvSpPr/>
          <p:nvPr/>
        </p:nvSpPr>
        <p:spPr>
          <a:xfrm>
            <a:off x="1250196" y="3773940"/>
            <a:ext cx="1596597" cy="312074"/>
          </a:xfrm>
          <a:prstGeom prst="roundRect">
            <a:avLst>
              <a:gd name="adj" fmla="val 16667"/>
            </a:avLst>
          </a:prstGeom>
          <a:solidFill>
            <a:srgbClr val="32414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1100" b="0" i="0" u="none" strike="noStrike" cap="none">
                <a:solidFill>
                  <a:schemeClr val="lt1"/>
                </a:solidFill>
                <a:latin typeface="Arial"/>
                <a:ea typeface="Arial"/>
                <a:cs typeface="Arial"/>
                <a:sym typeface="Arial"/>
              </a:rPr>
              <a:t>Spring Cloud Stream</a:t>
            </a:r>
            <a:endParaRPr sz="1100" b="0" i="0" u="none" strike="noStrike" cap="none">
              <a:solidFill>
                <a:schemeClr val="lt1"/>
              </a:solidFill>
              <a:latin typeface="Arial"/>
              <a:ea typeface="Arial"/>
              <a:cs typeface="Arial"/>
              <a:sym typeface="Arial"/>
            </a:endParaRPr>
          </a:p>
        </p:txBody>
      </p:sp>
      <p:sp>
        <p:nvSpPr>
          <p:cNvPr id="2655" name="Google Shape;2655;p91"/>
          <p:cNvSpPr/>
          <p:nvPr/>
        </p:nvSpPr>
        <p:spPr>
          <a:xfrm>
            <a:off x="1250196" y="3339796"/>
            <a:ext cx="1608738" cy="31207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1100" b="0" i="0" u="none" strike="noStrike" cap="none">
                <a:solidFill>
                  <a:schemeClr val="lt1"/>
                </a:solidFill>
                <a:latin typeface="Arial"/>
                <a:ea typeface="Arial"/>
                <a:cs typeface="Arial"/>
                <a:sym typeface="Arial"/>
              </a:rPr>
              <a:t>JPA</a:t>
            </a:r>
            <a:endParaRPr sz="1100" b="0" i="0" u="none" strike="noStrike" cap="none">
              <a:solidFill>
                <a:schemeClr val="lt1"/>
              </a:solidFill>
              <a:latin typeface="Arial"/>
              <a:ea typeface="Arial"/>
              <a:cs typeface="Arial"/>
              <a:sym typeface="Arial"/>
            </a:endParaRPr>
          </a:p>
        </p:txBody>
      </p:sp>
      <p:sp>
        <p:nvSpPr>
          <p:cNvPr id="2656" name="Google Shape;2656;p91"/>
          <p:cNvSpPr/>
          <p:nvPr/>
        </p:nvSpPr>
        <p:spPr>
          <a:xfrm>
            <a:off x="1255565" y="2907748"/>
            <a:ext cx="1588244" cy="312074"/>
          </a:xfrm>
          <a:prstGeom prst="roundRect">
            <a:avLst>
              <a:gd name="adj" fmla="val 16667"/>
            </a:avLst>
          </a:prstGeom>
          <a:solidFill>
            <a:srgbClr val="1D824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1100" b="0" i="0" u="none" strike="noStrike" cap="none">
                <a:solidFill>
                  <a:schemeClr val="lt1"/>
                </a:solidFill>
                <a:latin typeface="Arial"/>
                <a:ea typeface="Arial"/>
                <a:cs typeface="Arial"/>
                <a:sym typeface="Arial"/>
              </a:rPr>
              <a:t>Spring Data Rest</a:t>
            </a:r>
            <a:endParaRPr sz="1100" b="0" i="0" u="none" strike="noStrike" cap="none">
              <a:solidFill>
                <a:schemeClr val="lt1"/>
              </a:solidFill>
              <a:latin typeface="Arial"/>
              <a:ea typeface="Arial"/>
              <a:cs typeface="Arial"/>
              <a:sym typeface="Arial"/>
            </a:endParaRPr>
          </a:p>
        </p:txBody>
      </p:sp>
      <p:sp>
        <p:nvSpPr>
          <p:cNvPr id="2657" name="Google Shape;2657;p91"/>
          <p:cNvSpPr/>
          <p:nvPr/>
        </p:nvSpPr>
        <p:spPr>
          <a:xfrm>
            <a:off x="1255564" y="2473604"/>
            <a:ext cx="1588244" cy="312074"/>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1100" b="0" i="0" u="none" strike="noStrike" cap="none">
                <a:solidFill>
                  <a:schemeClr val="lt1"/>
                </a:solidFill>
                <a:latin typeface="Arial"/>
                <a:ea typeface="Arial"/>
                <a:cs typeface="Arial"/>
                <a:sym typeface="Arial"/>
              </a:rPr>
              <a:t>Spring Boot</a:t>
            </a:r>
            <a:endParaRPr sz="1100" b="0" i="0" u="none" strike="noStrike" cap="none">
              <a:solidFill>
                <a:schemeClr val="lt1"/>
              </a:solidFill>
              <a:latin typeface="Arial"/>
              <a:ea typeface="Arial"/>
              <a:cs typeface="Arial"/>
              <a:sym typeface="Arial"/>
            </a:endParaRPr>
          </a:p>
        </p:txBody>
      </p:sp>
      <p:sp>
        <p:nvSpPr>
          <p:cNvPr id="2658" name="Google Shape;2658;p91"/>
          <p:cNvSpPr/>
          <p:nvPr/>
        </p:nvSpPr>
        <p:spPr>
          <a:xfrm>
            <a:off x="4936555" y="1611136"/>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59" name="Google Shape;2659;p91"/>
          <p:cNvSpPr/>
          <p:nvPr/>
        </p:nvSpPr>
        <p:spPr>
          <a:xfrm>
            <a:off x="5371997" y="1966812"/>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주문</a:t>
            </a:r>
            <a:endParaRPr sz="11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(Order)</a:t>
            </a:r>
            <a:endParaRPr sz="1100" b="1" i="0" u="none" strike="noStrike" cap="none">
              <a:solidFill>
                <a:srgbClr val="000000"/>
              </a:solidFill>
              <a:latin typeface="Arial"/>
              <a:ea typeface="Arial"/>
              <a:cs typeface="Arial"/>
              <a:sym typeface="Arial"/>
            </a:endParaRPr>
          </a:p>
        </p:txBody>
      </p:sp>
      <p:sp>
        <p:nvSpPr>
          <p:cNvPr id="2660" name="Google Shape;2660;p91"/>
          <p:cNvSpPr/>
          <p:nvPr/>
        </p:nvSpPr>
        <p:spPr>
          <a:xfrm>
            <a:off x="5951423" y="3768753"/>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lt1"/>
                </a:solidFill>
                <a:latin typeface="Arial"/>
                <a:ea typeface="Arial"/>
                <a:cs typeface="Arial"/>
                <a:sym typeface="Arial"/>
              </a:rPr>
              <a:t>DAO</a:t>
            </a:r>
            <a:endParaRPr sz="1400" b="0" i="0" u="none" strike="noStrike" cap="none">
              <a:solidFill>
                <a:srgbClr val="000000"/>
              </a:solidFill>
              <a:latin typeface="Arial"/>
              <a:ea typeface="Arial"/>
              <a:cs typeface="Arial"/>
              <a:sym typeface="Arial"/>
            </a:endParaRPr>
          </a:p>
        </p:txBody>
      </p:sp>
      <p:sp>
        <p:nvSpPr>
          <p:cNvPr id="2661" name="Google Shape;2661;p91"/>
          <p:cNvSpPr/>
          <p:nvPr/>
        </p:nvSpPr>
        <p:spPr>
          <a:xfrm>
            <a:off x="7614388" y="2315790"/>
            <a:ext cx="798301" cy="343481"/>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Message broker</a:t>
            </a:r>
            <a:endParaRPr sz="1000" b="0" i="0" u="none" strike="noStrike" cap="none">
              <a:solidFill>
                <a:srgbClr val="000000"/>
              </a:solidFill>
              <a:latin typeface="Arial"/>
              <a:ea typeface="Arial"/>
              <a:cs typeface="Arial"/>
              <a:sym typeface="Arial"/>
            </a:endParaRPr>
          </a:p>
        </p:txBody>
      </p:sp>
      <p:pic>
        <p:nvPicPr>
          <p:cNvPr id="2662" name="Google Shape;2662;p91" descr="C:\Documents and Settings\이슬예리\바탕 화면\아이콘작업\데이터베이스.png"/>
          <p:cNvPicPr preferRelativeResize="0"/>
          <p:nvPr/>
        </p:nvPicPr>
        <p:blipFill rotWithShape="1">
          <a:blip r:embed="rId3">
            <a:alphaModFix/>
          </a:blip>
          <a:srcRect/>
          <a:stretch/>
        </p:blipFill>
        <p:spPr>
          <a:xfrm>
            <a:off x="6060818" y="4312968"/>
            <a:ext cx="318368" cy="247001"/>
          </a:xfrm>
          <a:prstGeom prst="rect">
            <a:avLst/>
          </a:prstGeom>
          <a:noFill/>
          <a:ln>
            <a:noFill/>
          </a:ln>
        </p:spPr>
      </p:pic>
      <p:sp>
        <p:nvSpPr>
          <p:cNvPr id="2663" name="Google Shape;2663;p91"/>
          <p:cNvSpPr/>
          <p:nvPr/>
        </p:nvSpPr>
        <p:spPr>
          <a:xfrm>
            <a:off x="6458350" y="2693604"/>
            <a:ext cx="644153"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주문이</a:t>
            </a: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발생함</a:t>
            </a:r>
            <a:endParaRPr sz="900" b="0" i="0" u="none" strike="noStrike" cap="none">
              <a:solidFill>
                <a:srgbClr val="000000"/>
              </a:solidFill>
              <a:latin typeface="Malgun Gothic"/>
              <a:ea typeface="Malgun Gothic"/>
              <a:cs typeface="Malgun Gothic"/>
              <a:sym typeface="Malgun Gothic"/>
            </a:endParaRPr>
          </a:p>
        </p:txBody>
      </p:sp>
      <p:sp>
        <p:nvSpPr>
          <p:cNvPr id="2664" name="Google Shape;2664;p91"/>
          <p:cNvSpPr/>
          <p:nvPr/>
        </p:nvSpPr>
        <p:spPr>
          <a:xfrm>
            <a:off x="5736733" y="3143710"/>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Repository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interface</a:t>
            </a:r>
            <a:endParaRPr sz="1400" b="0" i="0" u="none" strike="noStrike" cap="none">
              <a:solidFill>
                <a:srgbClr val="000000"/>
              </a:solidFill>
              <a:latin typeface="Arial"/>
              <a:ea typeface="Arial"/>
              <a:cs typeface="Arial"/>
              <a:sym typeface="Arial"/>
            </a:endParaRPr>
          </a:p>
        </p:txBody>
      </p:sp>
      <p:sp>
        <p:nvSpPr>
          <p:cNvPr id="2665" name="Google Shape;2665;p91"/>
          <p:cNvSpPr txBox="1"/>
          <p:nvPr/>
        </p:nvSpPr>
        <p:spPr>
          <a:xfrm>
            <a:off x="7229665" y="1027368"/>
            <a:ext cx="917869"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외부 도메인이벤트</a:t>
            </a:r>
            <a:endParaRPr sz="1400" b="0" i="0" u="none" strike="noStrike" cap="none">
              <a:solidFill>
                <a:srgbClr val="000000"/>
              </a:solidFill>
              <a:latin typeface="Arial"/>
              <a:ea typeface="Arial"/>
              <a:cs typeface="Arial"/>
              <a:sym typeface="Arial"/>
            </a:endParaRPr>
          </a:p>
        </p:txBody>
      </p:sp>
      <p:sp>
        <p:nvSpPr>
          <p:cNvPr id="2666" name="Google Shape;2666;p91"/>
          <p:cNvSpPr txBox="1"/>
          <p:nvPr/>
        </p:nvSpPr>
        <p:spPr>
          <a:xfrm>
            <a:off x="6712586" y="4129558"/>
            <a:ext cx="857622"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도메인이벤트</a:t>
            </a:r>
            <a:endParaRPr sz="900" b="0" i="0" u="none" strike="noStrike" cap="none">
              <a:solidFill>
                <a:srgbClr val="000000"/>
              </a:solidFill>
              <a:latin typeface="Arial"/>
              <a:ea typeface="Arial"/>
              <a:cs typeface="Arial"/>
              <a:sym typeface="Arial"/>
            </a:endParaRPr>
          </a:p>
        </p:txBody>
      </p:sp>
      <p:sp>
        <p:nvSpPr>
          <p:cNvPr id="2667" name="Google Shape;2667;p91"/>
          <p:cNvSpPr txBox="1"/>
          <p:nvPr/>
        </p:nvSpPr>
        <p:spPr>
          <a:xfrm>
            <a:off x="5975240" y="4593491"/>
            <a:ext cx="50326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Database</a:t>
            </a:r>
            <a:endParaRPr sz="900" b="0" i="0" u="none" strike="noStrike" cap="none">
              <a:solidFill>
                <a:srgbClr val="000000"/>
              </a:solidFill>
              <a:latin typeface="Arial"/>
              <a:ea typeface="Arial"/>
              <a:cs typeface="Arial"/>
              <a:sym typeface="Arial"/>
            </a:endParaRPr>
          </a:p>
        </p:txBody>
      </p:sp>
      <p:sp>
        <p:nvSpPr>
          <p:cNvPr id="2668" name="Google Shape;2668;p91"/>
          <p:cNvSpPr txBox="1"/>
          <p:nvPr/>
        </p:nvSpPr>
        <p:spPr>
          <a:xfrm>
            <a:off x="4812662" y="4076757"/>
            <a:ext cx="1016878"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JPA</a:t>
            </a:r>
            <a:endParaRPr sz="900" b="0" i="0" u="none" strike="noStrike" cap="none">
              <a:solidFill>
                <a:srgbClr val="000000"/>
              </a:solidFill>
              <a:latin typeface="Arial"/>
              <a:ea typeface="Arial"/>
              <a:cs typeface="Arial"/>
              <a:sym typeface="Arial"/>
            </a:endParaRPr>
          </a:p>
        </p:txBody>
      </p:sp>
      <p:sp>
        <p:nvSpPr>
          <p:cNvPr id="2669" name="Google Shape;2669;p91"/>
          <p:cNvSpPr txBox="1"/>
          <p:nvPr/>
        </p:nvSpPr>
        <p:spPr>
          <a:xfrm>
            <a:off x="4450994" y="3681176"/>
            <a:ext cx="723336"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SpringData Rest</a:t>
            </a:r>
            <a:endParaRPr sz="1400" b="0" i="0" u="none" strike="noStrike" cap="none">
              <a:solidFill>
                <a:srgbClr val="000000"/>
              </a:solidFill>
              <a:latin typeface="Arial"/>
              <a:ea typeface="Arial"/>
              <a:cs typeface="Arial"/>
              <a:sym typeface="Arial"/>
            </a:endParaRPr>
          </a:p>
        </p:txBody>
      </p:sp>
      <p:sp>
        <p:nvSpPr>
          <p:cNvPr id="2670" name="Google Shape;2670;p91"/>
          <p:cNvSpPr/>
          <p:nvPr/>
        </p:nvSpPr>
        <p:spPr>
          <a:xfrm>
            <a:off x="7236343" y="3248364"/>
            <a:ext cx="738411" cy="366928"/>
          </a:xfrm>
          <a:prstGeom prst="roundRect">
            <a:avLst>
              <a:gd name="adj" fmla="val 16667"/>
            </a:avLst>
          </a:prstGeom>
          <a:solidFill>
            <a:srgbClr val="32414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Message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producer</a:t>
            </a:r>
            <a:endParaRPr sz="1400" b="0" i="0" u="none" strike="noStrike" cap="none">
              <a:solidFill>
                <a:srgbClr val="000000"/>
              </a:solidFill>
              <a:latin typeface="Arial"/>
              <a:ea typeface="Arial"/>
              <a:cs typeface="Arial"/>
              <a:sym typeface="Arial"/>
            </a:endParaRPr>
          </a:p>
        </p:txBody>
      </p:sp>
      <p:sp>
        <p:nvSpPr>
          <p:cNvPr id="2671" name="Google Shape;2671;p91"/>
          <p:cNvSpPr/>
          <p:nvPr/>
        </p:nvSpPr>
        <p:spPr>
          <a:xfrm>
            <a:off x="6885523" y="1758620"/>
            <a:ext cx="805489" cy="384131"/>
          </a:xfrm>
          <a:prstGeom prst="roundRect">
            <a:avLst>
              <a:gd name="adj" fmla="val 16667"/>
            </a:avLst>
          </a:prstGeom>
          <a:solidFill>
            <a:srgbClr val="32414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Message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consumer</a:t>
            </a:r>
            <a:endParaRPr sz="1400" b="0" i="0" u="none" strike="noStrike" cap="none">
              <a:solidFill>
                <a:srgbClr val="000000"/>
              </a:solidFill>
              <a:latin typeface="Arial"/>
              <a:ea typeface="Arial"/>
              <a:cs typeface="Arial"/>
              <a:sym typeface="Arial"/>
            </a:endParaRPr>
          </a:p>
        </p:txBody>
      </p:sp>
      <p:sp>
        <p:nvSpPr>
          <p:cNvPr id="2672" name="Google Shape;2672;p91"/>
          <p:cNvSpPr/>
          <p:nvPr/>
        </p:nvSpPr>
        <p:spPr>
          <a:xfrm>
            <a:off x="5111617" y="2272752"/>
            <a:ext cx="675033"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과정정보</a:t>
            </a:r>
            <a:br>
              <a:rPr lang="en-US" sz="900" b="0" i="0" u="none" strike="noStrike" cap="none">
                <a:solidFill>
                  <a:srgbClr val="000000"/>
                </a:solidFill>
                <a:latin typeface="Arial"/>
                <a:ea typeface="Arial"/>
                <a:cs typeface="Arial"/>
                <a:sym typeface="Arial"/>
              </a:rPr>
            </a:br>
            <a:r>
              <a:rPr lang="en-US" sz="900" b="0" i="0" u="none" strike="noStrike" cap="none">
                <a:solidFill>
                  <a:srgbClr val="000000"/>
                </a:solidFill>
                <a:latin typeface="Arial"/>
                <a:ea typeface="Arial"/>
                <a:cs typeface="Arial"/>
                <a:sym typeface="Arial"/>
              </a:rPr>
              <a:t>입력</a:t>
            </a:r>
            <a:endParaRPr sz="1400" b="0" i="0" u="none" strike="noStrike" cap="none">
              <a:solidFill>
                <a:srgbClr val="000000"/>
              </a:solidFill>
              <a:latin typeface="Arial"/>
              <a:ea typeface="Arial"/>
              <a:cs typeface="Arial"/>
              <a:sym typeface="Arial"/>
            </a:endParaRPr>
          </a:p>
        </p:txBody>
      </p:sp>
      <p:sp>
        <p:nvSpPr>
          <p:cNvPr id="2673" name="Google Shape;2673;p91"/>
          <p:cNvSpPr/>
          <p:nvPr/>
        </p:nvSpPr>
        <p:spPr>
          <a:xfrm>
            <a:off x="4882578" y="1136567"/>
            <a:ext cx="7938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Spring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Rest</a:t>
            </a:r>
            <a:endParaRPr sz="900" b="0" i="0" u="none" strike="noStrike" cap="none">
              <a:solidFill>
                <a:srgbClr val="000000"/>
              </a:solidFill>
              <a:latin typeface="Arial"/>
              <a:ea typeface="Arial"/>
              <a:cs typeface="Arial"/>
              <a:sym typeface="Arial"/>
            </a:endParaRPr>
          </a:p>
        </p:txBody>
      </p:sp>
      <p:cxnSp>
        <p:nvCxnSpPr>
          <p:cNvPr id="2674" name="Google Shape;2674;p91"/>
          <p:cNvCxnSpPr/>
          <p:nvPr/>
        </p:nvCxnSpPr>
        <p:spPr>
          <a:xfrm>
            <a:off x="7673382" y="1938967"/>
            <a:ext cx="352141" cy="332288"/>
          </a:xfrm>
          <a:prstGeom prst="straightConnector1">
            <a:avLst/>
          </a:prstGeom>
          <a:noFill/>
          <a:ln w="9525" cap="flat" cmpd="sng">
            <a:solidFill>
              <a:srgbClr val="BFBFBF"/>
            </a:solidFill>
            <a:prstDash val="solid"/>
            <a:round/>
            <a:headEnd type="none" w="sm" len="sm"/>
            <a:tailEnd type="triangle" w="med" len="med"/>
          </a:ln>
        </p:spPr>
      </p:cxnSp>
      <p:cxnSp>
        <p:nvCxnSpPr>
          <p:cNvPr id="2675" name="Google Shape;2675;p91"/>
          <p:cNvCxnSpPr/>
          <p:nvPr/>
        </p:nvCxnSpPr>
        <p:spPr>
          <a:xfrm rot="10800000">
            <a:off x="6848853" y="3089652"/>
            <a:ext cx="387490" cy="257139"/>
          </a:xfrm>
          <a:prstGeom prst="straightConnector1">
            <a:avLst/>
          </a:prstGeom>
          <a:noFill/>
          <a:ln w="9525" cap="flat" cmpd="sng">
            <a:solidFill>
              <a:srgbClr val="BFBFBF"/>
            </a:solidFill>
            <a:prstDash val="solid"/>
            <a:round/>
            <a:headEnd type="none" w="sm" len="sm"/>
            <a:tailEnd type="triangle" w="med" len="med"/>
          </a:ln>
        </p:spPr>
      </p:cxnSp>
      <p:cxnSp>
        <p:nvCxnSpPr>
          <p:cNvPr id="2676" name="Google Shape;2676;p91"/>
          <p:cNvCxnSpPr/>
          <p:nvPr/>
        </p:nvCxnSpPr>
        <p:spPr>
          <a:xfrm rot="10800000" flipH="1">
            <a:off x="6213403" y="3510639"/>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2677" name="Google Shape;2677;p91"/>
          <p:cNvCxnSpPr/>
          <p:nvPr/>
        </p:nvCxnSpPr>
        <p:spPr>
          <a:xfrm>
            <a:off x="6206804" y="4015245"/>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2678" name="Google Shape;2678;p91"/>
          <p:cNvCxnSpPr/>
          <p:nvPr/>
        </p:nvCxnSpPr>
        <p:spPr>
          <a:xfrm rot="5400000" flipH="1">
            <a:off x="6497037" y="3400558"/>
            <a:ext cx="987000" cy="365400"/>
          </a:xfrm>
          <a:prstGeom prst="curvedConnector3">
            <a:avLst>
              <a:gd name="adj1" fmla="val 50005"/>
            </a:avLst>
          </a:prstGeom>
          <a:noFill/>
          <a:ln w="9525" cap="flat" cmpd="sng">
            <a:solidFill>
              <a:srgbClr val="BFBFBF"/>
            </a:solidFill>
            <a:prstDash val="solid"/>
            <a:round/>
            <a:headEnd type="none" w="sm" len="sm"/>
            <a:tailEnd type="triangle" w="med" len="med"/>
          </a:ln>
        </p:spPr>
      </p:cxnSp>
      <p:cxnSp>
        <p:nvCxnSpPr>
          <p:cNvPr id="2679" name="Google Shape;2679;p91"/>
          <p:cNvCxnSpPr/>
          <p:nvPr/>
        </p:nvCxnSpPr>
        <p:spPr>
          <a:xfrm rot="5400000">
            <a:off x="7299049" y="1341692"/>
            <a:ext cx="406800" cy="372300"/>
          </a:xfrm>
          <a:prstGeom prst="curvedConnector3">
            <a:avLst>
              <a:gd name="adj1" fmla="val 49985"/>
            </a:avLst>
          </a:prstGeom>
          <a:noFill/>
          <a:ln w="9525" cap="flat" cmpd="sng">
            <a:solidFill>
              <a:srgbClr val="BFBFBF"/>
            </a:solidFill>
            <a:prstDash val="solid"/>
            <a:round/>
            <a:headEnd type="none" w="sm" len="sm"/>
            <a:tailEnd type="triangle" w="med" len="med"/>
          </a:ln>
        </p:spPr>
      </p:cxnSp>
      <p:cxnSp>
        <p:nvCxnSpPr>
          <p:cNvPr id="2680" name="Google Shape;2680;p91"/>
          <p:cNvCxnSpPr/>
          <p:nvPr/>
        </p:nvCxnSpPr>
        <p:spPr>
          <a:xfrm rot="10800000" flipH="1">
            <a:off x="5305975" y="3834957"/>
            <a:ext cx="591300" cy="241800"/>
          </a:xfrm>
          <a:prstGeom prst="curvedConnector2">
            <a:avLst/>
          </a:prstGeom>
          <a:noFill/>
          <a:ln w="9525" cap="flat" cmpd="sng">
            <a:solidFill>
              <a:srgbClr val="BFBFBF"/>
            </a:solidFill>
            <a:prstDash val="solid"/>
            <a:round/>
            <a:headEnd type="none" w="sm" len="sm"/>
            <a:tailEnd type="triangle" w="med" len="med"/>
          </a:ln>
        </p:spPr>
      </p:cxnSp>
      <p:cxnSp>
        <p:nvCxnSpPr>
          <p:cNvPr id="2681" name="Google Shape;2681;p91"/>
          <p:cNvCxnSpPr/>
          <p:nvPr/>
        </p:nvCxnSpPr>
        <p:spPr>
          <a:xfrm rot="10800000" flipH="1">
            <a:off x="4812289" y="3381607"/>
            <a:ext cx="853500" cy="285300"/>
          </a:xfrm>
          <a:prstGeom prst="curvedConnector2">
            <a:avLst/>
          </a:prstGeom>
          <a:noFill/>
          <a:ln w="9525" cap="flat" cmpd="sng">
            <a:solidFill>
              <a:srgbClr val="BFBFBF"/>
            </a:solidFill>
            <a:prstDash val="solid"/>
            <a:round/>
            <a:headEnd type="none" w="sm" len="sm"/>
            <a:tailEnd type="triangle" w="med" len="med"/>
          </a:ln>
        </p:spPr>
      </p:cxnSp>
      <p:cxnSp>
        <p:nvCxnSpPr>
          <p:cNvPr id="2682" name="Google Shape;2682;p91"/>
          <p:cNvCxnSpPr/>
          <p:nvPr/>
        </p:nvCxnSpPr>
        <p:spPr>
          <a:xfrm flipH="1">
            <a:off x="5460290" y="1856527"/>
            <a:ext cx="1440000" cy="309300"/>
          </a:xfrm>
          <a:prstGeom prst="bentConnector2">
            <a:avLst/>
          </a:prstGeom>
          <a:noFill/>
          <a:ln w="9525" cap="flat" cmpd="sng">
            <a:solidFill>
              <a:srgbClr val="BFBFBF"/>
            </a:solidFill>
            <a:prstDash val="solid"/>
            <a:round/>
            <a:headEnd type="none" w="sm" len="sm"/>
            <a:tailEnd type="triangle" w="med" len="med"/>
          </a:ln>
        </p:spPr>
      </p:cxnSp>
      <p:cxnSp>
        <p:nvCxnSpPr>
          <p:cNvPr id="2683" name="Google Shape;2683;p91"/>
          <p:cNvCxnSpPr/>
          <p:nvPr/>
        </p:nvCxnSpPr>
        <p:spPr>
          <a:xfrm rot="10800000" flipH="1">
            <a:off x="7703914" y="2692095"/>
            <a:ext cx="306294" cy="539498"/>
          </a:xfrm>
          <a:prstGeom prst="straightConnector1">
            <a:avLst/>
          </a:prstGeom>
          <a:noFill/>
          <a:ln w="9525" cap="flat" cmpd="sng">
            <a:solidFill>
              <a:srgbClr val="BFBFBF"/>
            </a:solidFill>
            <a:prstDash val="solid"/>
            <a:round/>
            <a:headEnd type="none" w="sm" len="sm"/>
            <a:tailEnd type="triangle" w="med" len="med"/>
          </a:ln>
        </p:spPr>
      </p:cxnSp>
      <p:cxnSp>
        <p:nvCxnSpPr>
          <p:cNvPr id="2684" name="Google Shape;2684;p91"/>
          <p:cNvCxnSpPr/>
          <p:nvPr/>
        </p:nvCxnSpPr>
        <p:spPr>
          <a:xfrm rot="5400000">
            <a:off x="4709132" y="1497566"/>
            <a:ext cx="369600" cy="338400"/>
          </a:xfrm>
          <a:prstGeom prst="curvedConnector3">
            <a:avLst>
              <a:gd name="adj1" fmla="val 50014"/>
            </a:avLst>
          </a:prstGeom>
          <a:noFill/>
          <a:ln w="9525" cap="flat" cmpd="sng">
            <a:solidFill>
              <a:srgbClr val="BFBFBF"/>
            </a:solidFill>
            <a:prstDash val="solid"/>
            <a:round/>
            <a:headEnd type="none" w="sm" len="sm"/>
            <a:tailEnd type="triangle" w="med" len="med"/>
          </a:ln>
        </p:spPr>
      </p:cxnSp>
      <p:grpSp>
        <p:nvGrpSpPr>
          <p:cNvPr id="2685" name="Google Shape;2685;p91"/>
          <p:cNvGrpSpPr/>
          <p:nvPr/>
        </p:nvGrpSpPr>
        <p:grpSpPr>
          <a:xfrm>
            <a:off x="3707904" y="1388531"/>
            <a:ext cx="1365549" cy="1044870"/>
            <a:chOff x="3680185" y="1275606"/>
            <a:chExt cx="1365549" cy="1044870"/>
          </a:xfrm>
        </p:grpSpPr>
        <p:sp>
          <p:nvSpPr>
            <p:cNvPr id="2686" name="Google Shape;2686;p91"/>
            <p:cNvSpPr/>
            <p:nvPr/>
          </p:nvSpPr>
          <p:spPr>
            <a:xfrm>
              <a:off x="3680185" y="1275606"/>
              <a:ext cx="740505" cy="272869"/>
            </a:xfrm>
            <a:prstGeom prst="roundRect">
              <a:avLst>
                <a:gd name="adj" fmla="val 16667"/>
              </a:avLst>
            </a:prstGeom>
            <a:solidFill>
              <a:srgbClr val="CCCC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Browser</a:t>
              </a:r>
              <a:endParaRPr sz="1000" b="0" i="0" u="none" strike="noStrike" cap="none">
                <a:solidFill>
                  <a:schemeClr val="dk1"/>
                </a:solidFill>
                <a:latin typeface="Arial"/>
                <a:ea typeface="Arial"/>
                <a:cs typeface="Arial"/>
                <a:sym typeface="Arial"/>
              </a:endParaRPr>
            </a:p>
          </p:txBody>
        </p:sp>
        <p:cxnSp>
          <p:nvCxnSpPr>
            <p:cNvPr id="2687" name="Google Shape;2687;p91"/>
            <p:cNvCxnSpPr>
              <a:stCxn id="2686" idx="2"/>
            </p:cNvCxnSpPr>
            <p:nvPr/>
          </p:nvCxnSpPr>
          <p:spPr>
            <a:xfrm>
              <a:off x="4050438" y="1548475"/>
              <a:ext cx="240900" cy="215700"/>
            </a:xfrm>
            <a:prstGeom prst="straightConnector1">
              <a:avLst/>
            </a:prstGeom>
            <a:noFill/>
            <a:ln w="9525" cap="flat" cmpd="sng">
              <a:solidFill>
                <a:srgbClr val="BFBFBF"/>
              </a:solidFill>
              <a:prstDash val="solid"/>
              <a:round/>
              <a:headEnd type="none" w="sm" len="sm"/>
              <a:tailEnd type="triangle" w="med" len="med"/>
            </a:ln>
          </p:spPr>
        </p:cxnSp>
        <p:cxnSp>
          <p:nvCxnSpPr>
            <p:cNvPr id="2688" name="Google Shape;2688;p91"/>
            <p:cNvCxnSpPr/>
            <p:nvPr/>
          </p:nvCxnSpPr>
          <p:spPr>
            <a:xfrm>
              <a:off x="4748950" y="2045972"/>
              <a:ext cx="296784" cy="274504"/>
            </a:xfrm>
            <a:prstGeom prst="straightConnector1">
              <a:avLst/>
            </a:prstGeom>
            <a:noFill/>
            <a:ln w="9525" cap="flat" cmpd="sng">
              <a:solidFill>
                <a:srgbClr val="BFBFBF"/>
              </a:solidFill>
              <a:prstDash val="solid"/>
              <a:round/>
              <a:headEnd type="none" w="sm" len="sm"/>
              <a:tailEnd type="triangle" w="med" len="med"/>
            </a:ln>
          </p:spPr>
        </p:cxnSp>
        <p:sp>
          <p:nvSpPr>
            <p:cNvPr id="2689" name="Google Shape;2689;p91"/>
            <p:cNvSpPr/>
            <p:nvPr/>
          </p:nvSpPr>
          <p:spPr>
            <a:xfrm>
              <a:off x="4045476" y="1764034"/>
              <a:ext cx="814556" cy="272869"/>
            </a:xfrm>
            <a:prstGeom prst="roundRect">
              <a:avLst>
                <a:gd name="adj" fmla="val 16667"/>
              </a:avLst>
            </a:prstGeom>
            <a:solidFill>
              <a:srgbClr val="1D824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Controller</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931421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91"/>
          <p:cNvSpPr/>
          <p:nvPr/>
        </p:nvSpPr>
        <p:spPr>
          <a:xfrm>
            <a:off x="0" y="3125435"/>
            <a:ext cx="9144000" cy="2035875"/>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a:solidFill>
                <a:srgbClr val="000000"/>
              </a:solidFill>
              <a:latin typeface="Calibri"/>
              <a:ea typeface="Calibri"/>
              <a:cs typeface="Calibri"/>
              <a:sym typeface="Calibri"/>
            </a:endParaRPr>
          </a:p>
        </p:txBody>
      </p:sp>
      <p:sp>
        <p:nvSpPr>
          <p:cNvPr id="2653" name="Google Shape;2653;p91"/>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3200"/>
              <a:buFont typeface="Calibri"/>
              <a:buNone/>
            </a:pPr>
            <a:r>
              <a:rPr lang="en-US" dirty="0"/>
              <a:t>Applying MSA Chassis</a:t>
            </a:r>
            <a:endParaRPr dirty="0"/>
          </a:p>
        </p:txBody>
      </p:sp>
      <p:sp>
        <p:nvSpPr>
          <p:cNvPr id="2658" name="Google Shape;2658;p91"/>
          <p:cNvSpPr/>
          <p:nvPr/>
        </p:nvSpPr>
        <p:spPr>
          <a:xfrm>
            <a:off x="4936555" y="1748600"/>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59" name="Google Shape;2659;p91"/>
          <p:cNvSpPr/>
          <p:nvPr/>
        </p:nvSpPr>
        <p:spPr>
          <a:xfrm>
            <a:off x="5371997" y="2104276"/>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ko-KR" altLang="en-US" sz="1100" b="1" dirty="0"/>
              <a:t>배송</a:t>
            </a:r>
            <a:endParaRPr sz="11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(Order)</a:t>
            </a:r>
            <a:endParaRPr sz="1100" b="1" i="0" u="none" strike="noStrike" cap="none" dirty="0">
              <a:solidFill>
                <a:srgbClr val="000000"/>
              </a:solidFill>
              <a:latin typeface="Arial"/>
              <a:ea typeface="Arial"/>
              <a:cs typeface="Arial"/>
              <a:sym typeface="Arial"/>
            </a:endParaRPr>
          </a:p>
        </p:txBody>
      </p:sp>
      <p:sp>
        <p:nvSpPr>
          <p:cNvPr id="2660" name="Google Shape;2660;p91"/>
          <p:cNvSpPr/>
          <p:nvPr/>
        </p:nvSpPr>
        <p:spPr>
          <a:xfrm>
            <a:off x="5951423" y="3906217"/>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lt1"/>
                </a:solidFill>
                <a:latin typeface="Arial"/>
                <a:ea typeface="Arial"/>
                <a:cs typeface="Arial"/>
                <a:sym typeface="Arial"/>
              </a:rPr>
              <a:t>DAO</a:t>
            </a:r>
            <a:endParaRPr sz="1400" b="0" i="0" u="none" strike="noStrike" cap="none">
              <a:solidFill>
                <a:srgbClr val="000000"/>
              </a:solidFill>
              <a:latin typeface="Arial"/>
              <a:ea typeface="Arial"/>
              <a:cs typeface="Arial"/>
              <a:sym typeface="Arial"/>
            </a:endParaRPr>
          </a:p>
        </p:txBody>
      </p:sp>
      <p:pic>
        <p:nvPicPr>
          <p:cNvPr id="2662" name="Google Shape;2662;p91" descr="C:\Documents and Settings\이슬예리\바탕 화면\아이콘작업\데이터베이스.png"/>
          <p:cNvPicPr preferRelativeResize="0"/>
          <p:nvPr/>
        </p:nvPicPr>
        <p:blipFill rotWithShape="1">
          <a:blip r:embed="rId3">
            <a:alphaModFix/>
          </a:blip>
          <a:srcRect/>
          <a:stretch/>
        </p:blipFill>
        <p:spPr>
          <a:xfrm>
            <a:off x="6060818" y="4450432"/>
            <a:ext cx="318368" cy="247001"/>
          </a:xfrm>
          <a:prstGeom prst="rect">
            <a:avLst/>
          </a:prstGeom>
          <a:noFill/>
          <a:ln>
            <a:noFill/>
          </a:ln>
        </p:spPr>
      </p:pic>
      <p:sp>
        <p:nvSpPr>
          <p:cNvPr id="2663" name="Google Shape;2663;p91"/>
          <p:cNvSpPr/>
          <p:nvPr/>
        </p:nvSpPr>
        <p:spPr>
          <a:xfrm>
            <a:off x="6996822" y="2858979"/>
            <a:ext cx="1042718"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Malgun Gothic"/>
              <a:buNone/>
            </a:pPr>
            <a:r>
              <a:rPr lang="en-US" sz="900" dirty="0" err="1">
                <a:latin typeface="Malgun Gothic"/>
                <a:ea typeface="Malgun Gothic"/>
                <a:cs typeface="Malgun Gothic"/>
                <a:sym typeface="Malgun Gothic"/>
              </a:rPr>
              <a:t>DeliveryStarted</a:t>
            </a:r>
            <a:endParaRPr sz="900" b="0" i="0" u="none" strike="noStrike" cap="none" dirty="0">
              <a:solidFill>
                <a:srgbClr val="000000"/>
              </a:solidFill>
              <a:latin typeface="Malgun Gothic"/>
              <a:ea typeface="Malgun Gothic"/>
              <a:cs typeface="Malgun Gothic"/>
              <a:sym typeface="Malgun Gothic"/>
            </a:endParaRPr>
          </a:p>
        </p:txBody>
      </p:sp>
      <p:sp>
        <p:nvSpPr>
          <p:cNvPr id="2664" name="Google Shape;2664;p91"/>
          <p:cNvSpPr/>
          <p:nvPr/>
        </p:nvSpPr>
        <p:spPr>
          <a:xfrm>
            <a:off x="5736733" y="3281174"/>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Repository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interface</a:t>
            </a:r>
            <a:endParaRPr sz="1400" b="0" i="0" u="none" strike="noStrike" cap="none">
              <a:solidFill>
                <a:srgbClr val="000000"/>
              </a:solidFill>
              <a:latin typeface="Arial"/>
              <a:ea typeface="Arial"/>
              <a:cs typeface="Arial"/>
              <a:sym typeface="Arial"/>
            </a:endParaRPr>
          </a:p>
        </p:txBody>
      </p:sp>
      <p:sp>
        <p:nvSpPr>
          <p:cNvPr id="2667" name="Google Shape;2667;p91"/>
          <p:cNvSpPr txBox="1"/>
          <p:nvPr/>
        </p:nvSpPr>
        <p:spPr>
          <a:xfrm>
            <a:off x="5975240" y="4730955"/>
            <a:ext cx="50326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Database</a:t>
            </a:r>
            <a:endParaRPr sz="900" b="0" i="0" u="none" strike="noStrike" cap="none">
              <a:solidFill>
                <a:srgbClr val="000000"/>
              </a:solidFill>
              <a:latin typeface="Arial"/>
              <a:ea typeface="Arial"/>
              <a:cs typeface="Arial"/>
              <a:sym typeface="Arial"/>
            </a:endParaRPr>
          </a:p>
        </p:txBody>
      </p:sp>
      <p:sp>
        <p:nvSpPr>
          <p:cNvPr id="2668" name="Google Shape;2668;p91"/>
          <p:cNvSpPr txBox="1"/>
          <p:nvPr/>
        </p:nvSpPr>
        <p:spPr>
          <a:xfrm>
            <a:off x="4812662" y="4214221"/>
            <a:ext cx="1016878"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JPA</a:t>
            </a:r>
            <a:endParaRPr sz="900" b="0" i="0" u="none" strike="noStrike" cap="none">
              <a:solidFill>
                <a:srgbClr val="000000"/>
              </a:solidFill>
              <a:latin typeface="Arial"/>
              <a:ea typeface="Arial"/>
              <a:cs typeface="Arial"/>
              <a:sym typeface="Arial"/>
            </a:endParaRPr>
          </a:p>
        </p:txBody>
      </p:sp>
      <p:sp>
        <p:nvSpPr>
          <p:cNvPr id="2673" name="Google Shape;2673;p91"/>
          <p:cNvSpPr/>
          <p:nvPr/>
        </p:nvSpPr>
        <p:spPr>
          <a:xfrm>
            <a:off x="355680" y="2120718"/>
            <a:ext cx="7938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Spring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Rest</a:t>
            </a:r>
            <a:endParaRPr sz="900" b="0" i="0" u="none" strike="noStrike" cap="none" dirty="0">
              <a:solidFill>
                <a:srgbClr val="000000"/>
              </a:solidFill>
              <a:latin typeface="Arial"/>
              <a:ea typeface="Arial"/>
              <a:cs typeface="Arial"/>
              <a:sym typeface="Arial"/>
            </a:endParaRPr>
          </a:p>
        </p:txBody>
      </p:sp>
      <p:cxnSp>
        <p:nvCxnSpPr>
          <p:cNvPr id="2676" name="Google Shape;2676;p91"/>
          <p:cNvCxnSpPr/>
          <p:nvPr/>
        </p:nvCxnSpPr>
        <p:spPr>
          <a:xfrm rot="10800000" flipH="1">
            <a:off x="6213403" y="3648103"/>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2677" name="Google Shape;2677;p91"/>
          <p:cNvCxnSpPr/>
          <p:nvPr/>
        </p:nvCxnSpPr>
        <p:spPr>
          <a:xfrm>
            <a:off x="6206804" y="4152709"/>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2680" name="Google Shape;2680;p91"/>
          <p:cNvCxnSpPr/>
          <p:nvPr/>
        </p:nvCxnSpPr>
        <p:spPr>
          <a:xfrm rot="10800000" flipH="1">
            <a:off x="5305975" y="3972421"/>
            <a:ext cx="591300" cy="241800"/>
          </a:xfrm>
          <a:prstGeom prst="curvedConnector2">
            <a:avLst/>
          </a:prstGeom>
          <a:noFill/>
          <a:ln w="9525" cap="flat" cmpd="sng">
            <a:solidFill>
              <a:srgbClr val="BFBFBF"/>
            </a:solidFill>
            <a:prstDash val="solid"/>
            <a:round/>
            <a:headEnd type="none" w="sm" len="sm"/>
            <a:tailEnd type="triangle" w="med" len="med"/>
          </a:ln>
        </p:spPr>
      </p:cxnSp>
      <p:sp>
        <p:nvSpPr>
          <p:cNvPr id="42" name="Google Shape;2658;p91">
            <a:extLst>
              <a:ext uri="{FF2B5EF4-FFF2-40B4-BE49-F238E27FC236}">
                <a16:creationId xmlns:a16="http://schemas.microsoft.com/office/drawing/2014/main" id="{4215D994-CBD4-EC48-9E9F-7D45C384D6E2}"/>
              </a:ext>
            </a:extLst>
          </p:cNvPr>
          <p:cNvSpPr/>
          <p:nvPr/>
        </p:nvSpPr>
        <p:spPr>
          <a:xfrm>
            <a:off x="1202385" y="1858885"/>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3" name="Google Shape;2659;p91">
            <a:extLst>
              <a:ext uri="{FF2B5EF4-FFF2-40B4-BE49-F238E27FC236}">
                <a16:creationId xmlns:a16="http://schemas.microsoft.com/office/drawing/2014/main" id="{EA39DE5F-CA51-0743-AED2-B3F973FFA670}"/>
              </a:ext>
            </a:extLst>
          </p:cNvPr>
          <p:cNvSpPr/>
          <p:nvPr/>
        </p:nvSpPr>
        <p:spPr>
          <a:xfrm>
            <a:off x="1637827" y="2214561"/>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주문</a:t>
            </a:r>
            <a:endParaRPr sz="11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(Order)</a:t>
            </a:r>
            <a:endParaRPr sz="1100" b="1" i="0" u="none" strike="noStrike" cap="none">
              <a:solidFill>
                <a:srgbClr val="000000"/>
              </a:solidFill>
              <a:latin typeface="Arial"/>
              <a:ea typeface="Arial"/>
              <a:cs typeface="Arial"/>
              <a:sym typeface="Arial"/>
            </a:endParaRPr>
          </a:p>
        </p:txBody>
      </p:sp>
      <p:sp>
        <p:nvSpPr>
          <p:cNvPr id="44" name="Google Shape;2660;p91">
            <a:extLst>
              <a:ext uri="{FF2B5EF4-FFF2-40B4-BE49-F238E27FC236}">
                <a16:creationId xmlns:a16="http://schemas.microsoft.com/office/drawing/2014/main" id="{D7F10925-8837-054D-B002-F6253DE4DC0D}"/>
              </a:ext>
            </a:extLst>
          </p:cNvPr>
          <p:cNvSpPr/>
          <p:nvPr/>
        </p:nvSpPr>
        <p:spPr>
          <a:xfrm>
            <a:off x="2217253" y="4016502"/>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lt1"/>
                </a:solidFill>
                <a:latin typeface="Arial"/>
                <a:ea typeface="Arial"/>
                <a:cs typeface="Arial"/>
                <a:sym typeface="Arial"/>
              </a:rPr>
              <a:t>DAO</a:t>
            </a:r>
            <a:endParaRPr sz="1400" b="0" i="0" u="none" strike="noStrike" cap="none">
              <a:solidFill>
                <a:srgbClr val="000000"/>
              </a:solidFill>
              <a:latin typeface="Arial"/>
              <a:ea typeface="Arial"/>
              <a:cs typeface="Arial"/>
              <a:sym typeface="Arial"/>
            </a:endParaRPr>
          </a:p>
        </p:txBody>
      </p:sp>
      <p:sp>
        <p:nvSpPr>
          <p:cNvPr id="45" name="Google Shape;2661;p91">
            <a:extLst>
              <a:ext uri="{FF2B5EF4-FFF2-40B4-BE49-F238E27FC236}">
                <a16:creationId xmlns:a16="http://schemas.microsoft.com/office/drawing/2014/main" id="{8B60AC99-4429-F949-A9F6-AC972BF84E38}"/>
              </a:ext>
            </a:extLst>
          </p:cNvPr>
          <p:cNvSpPr/>
          <p:nvPr/>
        </p:nvSpPr>
        <p:spPr>
          <a:xfrm>
            <a:off x="932023" y="1131590"/>
            <a:ext cx="7078185" cy="343481"/>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Message broker </a:t>
            </a:r>
          </a:p>
          <a:p>
            <a:pPr marL="0" marR="0" lvl="0" indent="0" algn="ctr" rtl="0">
              <a:lnSpc>
                <a:spcPct val="100000"/>
              </a:lnSpc>
              <a:spcBef>
                <a:spcPts val="0"/>
              </a:spcBef>
              <a:spcAft>
                <a:spcPts val="0"/>
              </a:spcAft>
              <a:buClr>
                <a:srgbClr val="000000"/>
              </a:buClr>
              <a:buSzPts val="1000"/>
              <a:buFont typeface="Arial"/>
              <a:buNone/>
            </a:pPr>
            <a:r>
              <a:rPr lang="en-US" altLang="ko-US" sz="1000" dirty="0"/>
              <a:t>(Kafka)</a:t>
            </a:r>
            <a:endParaRPr sz="1000" b="0" i="0" u="none" strike="noStrike" cap="none" dirty="0">
              <a:solidFill>
                <a:srgbClr val="000000"/>
              </a:solidFill>
              <a:latin typeface="Arial"/>
              <a:ea typeface="Arial"/>
              <a:cs typeface="Arial"/>
              <a:sym typeface="Arial"/>
            </a:endParaRPr>
          </a:p>
        </p:txBody>
      </p:sp>
      <p:pic>
        <p:nvPicPr>
          <p:cNvPr id="46" name="Google Shape;2662;p91" descr="C:\Documents and Settings\이슬예리\바탕 화면\아이콘작업\데이터베이스.png">
            <a:extLst>
              <a:ext uri="{FF2B5EF4-FFF2-40B4-BE49-F238E27FC236}">
                <a16:creationId xmlns:a16="http://schemas.microsoft.com/office/drawing/2014/main" id="{CE8BCD1F-FDDB-8842-A5C9-1CA9DF9ED94D}"/>
              </a:ext>
            </a:extLst>
          </p:cNvPr>
          <p:cNvPicPr preferRelativeResize="0"/>
          <p:nvPr/>
        </p:nvPicPr>
        <p:blipFill rotWithShape="1">
          <a:blip r:embed="rId3">
            <a:alphaModFix/>
          </a:blip>
          <a:srcRect/>
          <a:stretch/>
        </p:blipFill>
        <p:spPr>
          <a:xfrm>
            <a:off x="2326648" y="4560717"/>
            <a:ext cx="318368" cy="247001"/>
          </a:xfrm>
          <a:prstGeom prst="rect">
            <a:avLst/>
          </a:prstGeom>
          <a:noFill/>
          <a:ln>
            <a:noFill/>
          </a:ln>
        </p:spPr>
      </p:pic>
      <p:sp>
        <p:nvSpPr>
          <p:cNvPr id="48" name="Google Shape;2664;p91">
            <a:extLst>
              <a:ext uri="{FF2B5EF4-FFF2-40B4-BE49-F238E27FC236}">
                <a16:creationId xmlns:a16="http://schemas.microsoft.com/office/drawing/2014/main" id="{A4DC33D6-4AE3-3E44-82FE-05EC50D7F3D6}"/>
              </a:ext>
            </a:extLst>
          </p:cNvPr>
          <p:cNvSpPr/>
          <p:nvPr/>
        </p:nvSpPr>
        <p:spPr>
          <a:xfrm>
            <a:off x="2002563" y="3391459"/>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Repository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interface</a:t>
            </a:r>
            <a:endParaRPr sz="1400" b="0" i="0" u="none" strike="noStrike" cap="none">
              <a:solidFill>
                <a:srgbClr val="000000"/>
              </a:solidFill>
              <a:latin typeface="Arial"/>
              <a:ea typeface="Arial"/>
              <a:cs typeface="Arial"/>
              <a:sym typeface="Arial"/>
            </a:endParaRPr>
          </a:p>
        </p:txBody>
      </p:sp>
      <p:sp>
        <p:nvSpPr>
          <p:cNvPr id="51" name="Google Shape;2667;p91">
            <a:extLst>
              <a:ext uri="{FF2B5EF4-FFF2-40B4-BE49-F238E27FC236}">
                <a16:creationId xmlns:a16="http://schemas.microsoft.com/office/drawing/2014/main" id="{509EA81B-A88E-9F4C-8C28-44967AC12F03}"/>
              </a:ext>
            </a:extLst>
          </p:cNvPr>
          <p:cNvSpPr txBox="1"/>
          <p:nvPr/>
        </p:nvSpPr>
        <p:spPr>
          <a:xfrm>
            <a:off x="2241070" y="4841240"/>
            <a:ext cx="50326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Database</a:t>
            </a:r>
            <a:endParaRPr sz="900" b="0" i="0" u="none" strike="noStrike" cap="none">
              <a:solidFill>
                <a:srgbClr val="000000"/>
              </a:solidFill>
              <a:latin typeface="Arial"/>
              <a:ea typeface="Arial"/>
              <a:cs typeface="Arial"/>
              <a:sym typeface="Arial"/>
            </a:endParaRPr>
          </a:p>
        </p:txBody>
      </p:sp>
      <p:sp>
        <p:nvSpPr>
          <p:cNvPr id="52" name="Google Shape;2668;p91">
            <a:extLst>
              <a:ext uri="{FF2B5EF4-FFF2-40B4-BE49-F238E27FC236}">
                <a16:creationId xmlns:a16="http://schemas.microsoft.com/office/drawing/2014/main" id="{A932C70C-A73A-A34B-9196-66C08C2AFE62}"/>
              </a:ext>
            </a:extLst>
          </p:cNvPr>
          <p:cNvSpPr txBox="1"/>
          <p:nvPr/>
        </p:nvSpPr>
        <p:spPr>
          <a:xfrm>
            <a:off x="1078492" y="4324506"/>
            <a:ext cx="1016878"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JPA</a:t>
            </a:r>
            <a:endParaRPr sz="900" b="0" i="0" u="none" strike="noStrike" cap="none">
              <a:solidFill>
                <a:srgbClr val="000000"/>
              </a:solidFill>
              <a:latin typeface="Arial"/>
              <a:ea typeface="Arial"/>
              <a:cs typeface="Arial"/>
              <a:sym typeface="Arial"/>
            </a:endParaRPr>
          </a:p>
        </p:txBody>
      </p:sp>
      <p:sp>
        <p:nvSpPr>
          <p:cNvPr id="56" name="Google Shape;2672;p91">
            <a:extLst>
              <a:ext uri="{FF2B5EF4-FFF2-40B4-BE49-F238E27FC236}">
                <a16:creationId xmlns:a16="http://schemas.microsoft.com/office/drawing/2014/main" id="{D10CF12D-CC57-0642-9B81-E76F4550CC7E}"/>
              </a:ext>
            </a:extLst>
          </p:cNvPr>
          <p:cNvSpPr/>
          <p:nvPr/>
        </p:nvSpPr>
        <p:spPr>
          <a:xfrm>
            <a:off x="1066442" y="2353362"/>
            <a:ext cx="675033"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order</a:t>
            </a:r>
            <a:endParaRPr sz="1400" b="0" i="0" u="none" strike="noStrike" cap="none" dirty="0">
              <a:solidFill>
                <a:srgbClr val="000000"/>
              </a:solidFill>
              <a:latin typeface="Arial"/>
              <a:ea typeface="Arial"/>
              <a:cs typeface="Arial"/>
              <a:sym typeface="Arial"/>
            </a:endParaRPr>
          </a:p>
        </p:txBody>
      </p:sp>
      <p:cxnSp>
        <p:nvCxnSpPr>
          <p:cNvPr id="60" name="Google Shape;2676;p91">
            <a:extLst>
              <a:ext uri="{FF2B5EF4-FFF2-40B4-BE49-F238E27FC236}">
                <a16:creationId xmlns:a16="http://schemas.microsoft.com/office/drawing/2014/main" id="{0FD6A8B4-0558-0040-8290-B4E4B672A0B6}"/>
              </a:ext>
            </a:extLst>
          </p:cNvPr>
          <p:cNvCxnSpPr/>
          <p:nvPr/>
        </p:nvCxnSpPr>
        <p:spPr>
          <a:xfrm rot="10800000" flipH="1">
            <a:off x="2479233" y="3758388"/>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61" name="Google Shape;2677;p91">
            <a:extLst>
              <a:ext uri="{FF2B5EF4-FFF2-40B4-BE49-F238E27FC236}">
                <a16:creationId xmlns:a16="http://schemas.microsoft.com/office/drawing/2014/main" id="{C20B0743-1ABA-4946-B310-2E10E7FDB8A9}"/>
              </a:ext>
            </a:extLst>
          </p:cNvPr>
          <p:cNvCxnSpPr/>
          <p:nvPr/>
        </p:nvCxnSpPr>
        <p:spPr>
          <a:xfrm>
            <a:off x="2472634" y="4262994"/>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64" name="Google Shape;2680;p91">
            <a:extLst>
              <a:ext uri="{FF2B5EF4-FFF2-40B4-BE49-F238E27FC236}">
                <a16:creationId xmlns:a16="http://schemas.microsoft.com/office/drawing/2014/main" id="{FF9A848F-AB4B-BF47-9E08-DCEBB3198655}"/>
              </a:ext>
            </a:extLst>
          </p:cNvPr>
          <p:cNvCxnSpPr/>
          <p:nvPr/>
        </p:nvCxnSpPr>
        <p:spPr>
          <a:xfrm rot="10800000" flipH="1">
            <a:off x="1571805" y="4082706"/>
            <a:ext cx="591300" cy="241800"/>
          </a:xfrm>
          <a:prstGeom prst="curvedConnector2">
            <a:avLst/>
          </a:prstGeom>
          <a:noFill/>
          <a:ln w="9525" cap="flat" cmpd="sng">
            <a:solidFill>
              <a:srgbClr val="BFBFBF"/>
            </a:solidFill>
            <a:prstDash val="solid"/>
            <a:round/>
            <a:headEnd type="none" w="sm" len="sm"/>
            <a:tailEnd type="triangle" w="med" len="med"/>
          </a:ln>
        </p:spPr>
      </p:cxnSp>
      <p:cxnSp>
        <p:nvCxnSpPr>
          <p:cNvPr id="67" name="Google Shape;2683;p91">
            <a:extLst>
              <a:ext uri="{FF2B5EF4-FFF2-40B4-BE49-F238E27FC236}">
                <a16:creationId xmlns:a16="http://schemas.microsoft.com/office/drawing/2014/main" id="{DAED897D-12B9-9446-8F8C-F25FF4EBD7F1}"/>
              </a:ext>
            </a:extLst>
          </p:cNvPr>
          <p:cNvCxnSpPr>
            <a:cxnSpLocks/>
            <a:endCxn id="40" idx="1"/>
          </p:cNvCxnSpPr>
          <p:nvPr/>
        </p:nvCxnSpPr>
        <p:spPr>
          <a:xfrm flipV="1">
            <a:off x="3727044" y="2419287"/>
            <a:ext cx="882239" cy="721152"/>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cxnSp>
        <p:nvCxnSpPr>
          <p:cNvPr id="78" name="Google Shape;2683;p91">
            <a:extLst>
              <a:ext uri="{FF2B5EF4-FFF2-40B4-BE49-F238E27FC236}">
                <a16:creationId xmlns:a16="http://schemas.microsoft.com/office/drawing/2014/main" id="{CC71F562-4DB6-4943-BED1-BF44852475B1}"/>
              </a:ext>
            </a:extLst>
          </p:cNvPr>
          <p:cNvCxnSpPr>
            <a:cxnSpLocks/>
            <a:stCxn id="2663" idx="0"/>
          </p:cNvCxnSpPr>
          <p:nvPr/>
        </p:nvCxnSpPr>
        <p:spPr>
          <a:xfrm flipH="1" flipV="1">
            <a:off x="7516369" y="1453501"/>
            <a:ext cx="1812" cy="1405478"/>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sp>
        <p:nvSpPr>
          <p:cNvPr id="85" name="Google Shape;2673;p91">
            <a:extLst>
              <a:ext uri="{FF2B5EF4-FFF2-40B4-BE49-F238E27FC236}">
                <a16:creationId xmlns:a16="http://schemas.microsoft.com/office/drawing/2014/main" id="{485E86B5-5090-FE4A-8FFF-AC39CE95E2EE}"/>
              </a:ext>
            </a:extLst>
          </p:cNvPr>
          <p:cNvSpPr/>
          <p:nvPr/>
        </p:nvSpPr>
        <p:spPr>
          <a:xfrm>
            <a:off x="3718673" y="2221379"/>
            <a:ext cx="79380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t>REST</a:t>
            </a:r>
            <a:endParaRPr sz="900" b="0" i="0" u="none" strike="noStrike" cap="none" dirty="0">
              <a:solidFill>
                <a:srgbClr val="000000"/>
              </a:solidFill>
              <a:latin typeface="Arial"/>
              <a:ea typeface="Arial"/>
              <a:cs typeface="Arial"/>
              <a:sym typeface="Arial"/>
            </a:endParaRPr>
          </a:p>
        </p:txBody>
      </p:sp>
      <p:sp>
        <p:nvSpPr>
          <p:cNvPr id="88" name="TextBox 87">
            <a:extLst>
              <a:ext uri="{FF2B5EF4-FFF2-40B4-BE49-F238E27FC236}">
                <a16:creationId xmlns:a16="http://schemas.microsoft.com/office/drawing/2014/main" id="{9BF977B1-6551-1C4A-A266-D2B51A87EDBB}"/>
              </a:ext>
            </a:extLst>
          </p:cNvPr>
          <p:cNvSpPr txBox="1"/>
          <p:nvPr/>
        </p:nvSpPr>
        <p:spPr>
          <a:xfrm>
            <a:off x="7475479" y="2261799"/>
            <a:ext cx="420308" cy="261610"/>
          </a:xfrm>
          <a:prstGeom prst="rect">
            <a:avLst/>
          </a:prstGeom>
          <a:noFill/>
        </p:spPr>
        <p:txBody>
          <a:bodyPr wrap="none" rtlCol="0">
            <a:spAutoFit/>
          </a:bodyPr>
          <a:lstStyle/>
          <a:p>
            <a:r>
              <a:rPr kumimoji="1" lang="en-US" altLang="ko-US" sz="1050" dirty="0">
                <a:solidFill>
                  <a:schemeClr val="accent1"/>
                </a:solidFill>
              </a:rPr>
              <a:t>pub</a:t>
            </a:r>
            <a:endParaRPr kumimoji="1" lang="ko-US" altLang="en-US" sz="1050" dirty="0">
              <a:solidFill>
                <a:schemeClr val="accent1"/>
              </a:solidFill>
            </a:endParaRPr>
          </a:p>
        </p:txBody>
      </p:sp>
      <p:cxnSp>
        <p:nvCxnSpPr>
          <p:cNvPr id="90" name="Google Shape;2683;p91">
            <a:extLst>
              <a:ext uri="{FF2B5EF4-FFF2-40B4-BE49-F238E27FC236}">
                <a16:creationId xmlns:a16="http://schemas.microsoft.com/office/drawing/2014/main" id="{CC4C3FAC-C733-F64C-BC0B-32855D7068AC}"/>
              </a:ext>
            </a:extLst>
          </p:cNvPr>
          <p:cNvCxnSpPr>
            <a:cxnSpLocks/>
            <a:endCxn id="56" idx="1"/>
          </p:cNvCxnSpPr>
          <p:nvPr/>
        </p:nvCxnSpPr>
        <p:spPr>
          <a:xfrm>
            <a:off x="593203" y="2520147"/>
            <a:ext cx="473239" cy="0"/>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sp>
        <p:nvSpPr>
          <p:cNvPr id="2672" name="Google Shape;2672;p91"/>
          <p:cNvSpPr/>
          <p:nvPr/>
        </p:nvSpPr>
        <p:spPr>
          <a:xfrm>
            <a:off x="3059110" y="3091664"/>
            <a:ext cx="675033" cy="333570"/>
          </a:xfrm>
          <a:prstGeom prst="rect">
            <a:avLst/>
          </a:prstGeom>
          <a:solidFill>
            <a:srgbClr val="A6A1D7"/>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Arial"/>
              <a:buNone/>
            </a:pPr>
            <a:r>
              <a:rPr lang="ko-KR" altLang="en-US" sz="900" b="0" i="0" u="none" strike="noStrike" cap="none" dirty="0">
                <a:solidFill>
                  <a:srgbClr val="000000"/>
                </a:solidFill>
                <a:latin typeface="Arial"/>
                <a:ea typeface="Arial"/>
                <a:cs typeface="Arial"/>
                <a:sym typeface="Arial"/>
              </a:rPr>
              <a:t>배송을 준비</a:t>
            </a:r>
            <a:endParaRPr sz="1400" b="0" i="0" u="none" strike="noStrike" cap="none" dirty="0">
              <a:solidFill>
                <a:srgbClr val="000000"/>
              </a:solidFill>
              <a:latin typeface="Arial"/>
              <a:ea typeface="Arial"/>
              <a:cs typeface="Arial"/>
              <a:sym typeface="Arial"/>
            </a:endParaRPr>
          </a:p>
        </p:txBody>
      </p:sp>
      <p:sp>
        <p:nvSpPr>
          <p:cNvPr id="40" name="Google Shape;2672;p91">
            <a:extLst>
              <a:ext uri="{FF2B5EF4-FFF2-40B4-BE49-F238E27FC236}">
                <a16:creationId xmlns:a16="http://schemas.microsoft.com/office/drawing/2014/main" id="{016634F2-FB25-784C-BA2E-4500C908B135}"/>
              </a:ext>
            </a:extLst>
          </p:cNvPr>
          <p:cNvSpPr/>
          <p:nvPr/>
        </p:nvSpPr>
        <p:spPr>
          <a:xfrm>
            <a:off x="4609283" y="2252502"/>
            <a:ext cx="675033"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Arial"/>
              <a:buNone/>
            </a:pPr>
            <a:r>
              <a:rPr lang="ko-KR" altLang="en-US" sz="900" b="0" i="0" u="none" strike="noStrike" cap="none" dirty="0">
                <a:solidFill>
                  <a:srgbClr val="000000"/>
                </a:solidFill>
                <a:latin typeface="Arial"/>
                <a:ea typeface="Arial"/>
                <a:cs typeface="Arial"/>
                <a:sym typeface="Arial"/>
              </a:rPr>
              <a:t>배송</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7742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spTree>
    <p:extLst>
      <p:ext uri="{BB962C8B-B14F-4D97-AF65-F5344CB8AC3E}">
        <p14:creationId xmlns:p14="http://schemas.microsoft.com/office/powerpoint/2010/main" val="2759711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91"/>
          <p:cNvSpPr/>
          <p:nvPr/>
        </p:nvSpPr>
        <p:spPr>
          <a:xfrm>
            <a:off x="0" y="3125435"/>
            <a:ext cx="9144000" cy="2035875"/>
          </a:xfrm>
          <a:prstGeom prst="rect">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a:solidFill>
                <a:srgbClr val="000000"/>
              </a:solidFill>
              <a:latin typeface="Calibri"/>
              <a:ea typeface="Calibri"/>
              <a:cs typeface="Calibri"/>
              <a:sym typeface="Calibri"/>
            </a:endParaRPr>
          </a:p>
        </p:txBody>
      </p:sp>
      <p:sp>
        <p:nvSpPr>
          <p:cNvPr id="2653" name="Google Shape;2653;p91"/>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3200"/>
              <a:buFont typeface="Calibri"/>
              <a:buNone/>
            </a:pPr>
            <a:r>
              <a:rPr lang="en-US" dirty="0"/>
              <a:t>Applying MSA Chassis</a:t>
            </a:r>
            <a:endParaRPr dirty="0"/>
          </a:p>
        </p:txBody>
      </p:sp>
      <p:sp>
        <p:nvSpPr>
          <p:cNvPr id="2658" name="Google Shape;2658;p91"/>
          <p:cNvSpPr/>
          <p:nvPr/>
        </p:nvSpPr>
        <p:spPr>
          <a:xfrm>
            <a:off x="4936555" y="1748600"/>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659" name="Google Shape;2659;p91"/>
          <p:cNvSpPr/>
          <p:nvPr/>
        </p:nvSpPr>
        <p:spPr>
          <a:xfrm>
            <a:off x="5371997" y="2104276"/>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ko-KR" altLang="en-US" sz="1100" b="1" dirty="0"/>
              <a:t>배송</a:t>
            </a:r>
            <a:endParaRPr sz="11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(Order)</a:t>
            </a:r>
            <a:endParaRPr sz="1100" b="1" i="0" u="none" strike="noStrike" cap="none" dirty="0">
              <a:solidFill>
                <a:srgbClr val="000000"/>
              </a:solidFill>
              <a:latin typeface="Arial"/>
              <a:ea typeface="Arial"/>
              <a:cs typeface="Arial"/>
              <a:sym typeface="Arial"/>
            </a:endParaRPr>
          </a:p>
        </p:txBody>
      </p:sp>
      <p:sp>
        <p:nvSpPr>
          <p:cNvPr id="2660" name="Google Shape;2660;p91"/>
          <p:cNvSpPr/>
          <p:nvPr/>
        </p:nvSpPr>
        <p:spPr>
          <a:xfrm>
            <a:off x="5951423" y="3906217"/>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lt1"/>
                </a:solidFill>
                <a:latin typeface="Arial"/>
                <a:ea typeface="Arial"/>
                <a:cs typeface="Arial"/>
                <a:sym typeface="Arial"/>
              </a:rPr>
              <a:t>DAO</a:t>
            </a:r>
            <a:endParaRPr sz="1400" b="0" i="0" u="none" strike="noStrike" cap="none">
              <a:solidFill>
                <a:srgbClr val="000000"/>
              </a:solidFill>
              <a:latin typeface="Arial"/>
              <a:ea typeface="Arial"/>
              <a:cs typeface="Arial"/>
              <a:sym typeface="Arial"/>
            </a:endParaRPr>
          </a:p>
        </p:txBody>
      </p:sp>
      <p:pic>
        <p:nvPicPr>
          <p:cNvPr id="2662" name="Google Shape;2662;p91" descr="C:\Documents and Settings\이슬예리\바탕 화면\아이콘작업\데이터베이스.png"/>
          <p:cNvPicPr preferRelativeResize="0"/>
          <p:nvPr/>
        </p:nvPicPr>
        <p:blipFill rotWithShape="1">
          <a:blip r:embed="rId3">
            <a:alphaModFix/>
          </a:blip>
          <a:srcRect/>
          <a:stretch/>
        </p:blipFill>
        <p:spPr>
          <a:xfrm>
            <a:off x="6060818" y="4450432"/>
            <a:ext cx="318368" cy="247001"/>
          </a:xfrm>
          <a:prstGeom prst="rect">
            <a:avLst/>
          </a:prstGeom>
          <a:noFill/>
          <a:ln>
            <a:noFill/>
          </a:ln>
        </p:spPr>
      </p:pic>
      <p:sp>
        <p:nvSpPr>
          <p:cNvPr id="2663" name="Google Shape;2663;p91"/>
          <p:cNvSpPr/>
          <p:nvPr/>
        </p:nvSpPr>
        <p:spPr>
          <a:xfrm>
            <a:off x="6996822" y="2858979"/>
            <a:ext cx="1042718"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Malgun Gothic"/>
              <a:buNone/>
            </a:pPr>
            <a:r>
              <a:rPr lang="en-US" sz="900" dirty="0" err="1">
                <a:latin typeface="Malgun Gothic"/>
                <a:ea typeface="Malgun Gothic"/>
                <a:cs typeface="Malgun Gothic"/>
                <a:sym typeface="Malgun Gothic"/>
              </a:rPr>
              <a:t>DeliveryStarted</a:t>
            </a:r>
            <a:endParaRPr sz="900" b="0" i="0" u="none" strike="noStrike" cap="none" dirty="0">
              <a:solidFill>
                <a:srgbClr val="000000"/>
              </a:solidFill>
              <a:latin typeface="Malgun Gothic"/>
              <a:ea typeface="Malgun Gothic"/>
              <a:cs typeface="Malgun Gothic"/>
              <a:sym typeface="Malgun Gothic"/>
            </a:endParaRPr>
          </a:p>
        </p:txBody>
      </p:sp>
      <p:sp>
        <p:nvSpPr>
          <p:cNvPr id="2664" name="Google Shape;2664;p91"/>
          <p:cNvSpPr/>
          <p:nvPr/>
        </p:nvSpPr>
        <p:spPr>
          <a:xfrm>
            <a:off x="5736733" y="3281174"/>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Repository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interface</a:t>
            </a:r>
            <a:endParaRPr sz="1400" b="0" i="0" u="none" strike="noStrike" cap="none">
              <a:solidFill>
                <a:srgbClr val="000000"/>
              </a:solidFill>
              <a:latin typeface="Arial"/>
              <a:ea typeface="Arial"/>
              <a:cs typeface="Arial"/>
              <a:sym typeface="Arial"/>
            </a:endParaRPr>
          </a:p>
        </p:txBody>
      </p:sp>
      <p:sp>
        <p:nvSpPr>
          <p:cNvPr id="2667" name="Google Shape;2667;p91"/>
          <p:cNvSpPr txBox="1"/>
          <p:nvPr/>
        </p:nvSpPr>
        <p:spPr>
          <a:xfrm>
            <a:off x="5975240" y="4730955"/>
            <a:ext cx="50326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Database</a:t>
            </a:r>
            <a:endParaRPr sz="900" b="0" i="0" u="none" strike="noStrike" cap="none">
              <a:solidFill>
                <a:srgbClr val="000000"/>
              </a:solidFill>
              <a:latin typeface="Arial"/>
              <a:ea typeface="Arial"/>
              <a:cs typeface="Arial"/>
              <a:sym typeface="Arial"/>
            </a:endParaRPr>
          </a:p>
        </p:txBody>
      </p:sp>
      <p:sp>
        <p:nvSpPr>
          <p:cNvPr id="2668" name="Google Shape;2668;p91"/>
          <p:cNvSpPr txBox="1"/>
          <p:nvPr/>
        </p:nvSpPr>
        <p:spPr>
          <a:xfrm>
            <a:off x="4812662" y="4214221"/>
            <a:ext cx="1016878"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JPA</a:t>
            </a:r>
            <a:endParaRPr sz="900" b="0" i="0" u="none" strike="noStrike" cap="none">
              <a:solidFill>
                <a:srgbClr val="000000"/>
              </a:solidFill>
              <a:latin typeface="Arial"/>
              <a:ea typeface="Arial"/>
              <a:cs typeface="Arial"/>
              <a:sym typeface="Arial"/>
            </a:endParaRPr>
          </a:p>
        </p:txBody>
      </p:sp>
      <p:sp>
        <p:nvSpPr>
          <p:cNvPr id="2672" name="Google Shape;2672;p91"/>
          <p:cNvSpPr/>
          <p:nvPr/>
        </p:nvSpPr>
        <p:spPr>
          <a:xfrm>
            <a:off x="4771667" y="2124623"/>
            <a:ext cx="675033" cy="333570"/>
          </a:xfrm>
          <a:prstGeom prst="rect">
            <a:avLst/>
          </a:prstGeom>
          <a:solidFill>
            <a:srgbClr val="A6A1D7"/>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Arial"/>
              <a:buNone/>
            </a:pPr>
            <a:r>
              <a:rPr lang="ko-KR" altLang="en-US" sz="900" b="0" i="0" u="none" strike="noStrike" cap="none" dirty="0">
                <a:solidFill>
                  <a:srgbClr val="000000"/>
                </a:solidFill>
                <a:latin typeface="Arial"/>
                <a:ea typeface="Arial"/>
                <a:cs typeface="Arial"/>
                <a:sym typeface="Arial"/>
              </a:rPr>
              <a:t>배송을 준비</a:t>
            </a:r>
            <a:endParaRPr sz="1400" b="0" i="0" u="none" strike="noStrike" cap="none" dirty="0">
              <a:solidFill>
                <a:srgbClr val="000000"/>
              </a:solidFill>
              <a:latin typeface="Arial"/>
              <a:ea typeface="Arial"/>
              <a:cs typeface="Arial"/>
              <a:sym typeface="Arial"/>
            </a:endParaRPr>
          </a:p>
        </p:txBody>
      </p:sp>
      <p:sp>
        <p:nvSpPr>
          <p:cNvPr id="2673" name="Google Shape;2673;p91"/>
          <p:cNvSpPr/>
          <p:nvPr/>
        </p:nvSpPr>
        <p:spPr>
          <a:xfrm>
            <a:off x="355680" y="2120718"/>
            <a:ext cx="7938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Spring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Rest</a:t>
            </a:r>
            <a:endParaRPr sz="900" b="0" i="0" u="none" strike="noStrike" cap="none" dirty="0">
              <a:solidFill>
                <a:srgbClr val="000000"/>
              </a:solidFill>
              <a:latin typeface="Arial"/>
              <a:ea typeface="Arial"/>
              <a:cs typeface="Arial"/>
              <a:sym typeface="Arial"/>
            </a:endParaRPr>
          </a:p>
        </p:txBody>
      </p:sp>
      <p:cxnSp>
        <p:nvCxnSpPr>
          <p:cNvPr id="2676" name="Google Shape;2676;p91"/>
          <p:cNvCxnSpPr/>
          <p:nvPr/>
        </p:nvCxnSpPr>
        <p:spPr>
          <a:xfrm rot="10800000" flipH="1">
            <a:off x="6213403" y="3648103"/>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2677" name="Google Shape;2677;p91"/>
          <p:cNvCxnSpPr/>
          <p:nvPr/>
        </p:nvCxnSpPr>
        <p:spPr>
          <a:xfrm>
            <a:off x="6206804" y="4152709"/>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2680" name="Google Shape;2680;p91"/>
          <p:cNvCxnSpPr/>
          <p:nvPr/>
        </p:nvCxnSpPr>
        <p:spPr>
          <a:xfrm rot="10800000" flipH="1">
            <a:off x="5305975" y="3972421"/>
            <a:ext cx="591300" cy="241800"/>
          </a:xfrm>
          <a:prstGeom prst="curvedConnector2">
            <a:avLst/>
          </a:prstGeom>
          <a:noFill/>
          <a:ln w="9525" cap="flat" cmpd="sng">
            <a:solidFill>
              <a:srgbClr val="BFBFBF"/>
            </a:solidFill>
            <a:prstDash val="solid"/>
            <a:round/>
            <a:headEnd type="none" w="sm" len="sm"/>
            <a:tailEnd type="triangle" w="med" len="med"/>
          </a:ln>
        </p:spPr>
      </p:cxnSp>
      <p:sp>
        <p:nvSpPr>
          <p:cNvPr id="42" name="Google Shape;2658;p91">
            <a:extLst>
              <a:ext uri="{FF2B5EF4-FFF2-40B4-BE49-F238E27FC236}">
                <a16:creationId xmlns:a16="http://schemas.microsoft.com/office/drawing/2014/main" id="{4215D994-CBD4-EC48-9E9F-7D45C384D6E2}"/>
              </a:ext>
            </a:extLst>
          </p:cNvPr>
          <p:cNvSpPr/>
          <p:nvPr/>
        </p:nvSpPr>
        <p:spPr>
          <a:xfrm>
            <a:off x="1202385" y="1858885"/>
            <a:ext cx="2407014" cy="2036095"/>
          </a:xfrm>
          <a:prstGeom prst="hexagon">
            <a:avLst>
              <a:gd name="adj" fmla="val 25000"/>
              <a:gd name="vf" fmla="val 115470"/>
            </a:avLst>
          </a:prstGeom>
          <a:solidFill>
            <a:srgbClr val="92D050"/>
          </a:solidFill>
          <a:ln w="9525" cap="flat" cmpd="sng">
            <a:solidFill>
              <a:srgbClr val="BFBFBF"/>
            </a:solidFill>
            <a:prstDash val="solid"/>
            <a:round/>
            <a:headEnd type="none" w="sm" len="sm"/>
            <a:tailEnd type="none" w="sm" len="sm"/>
          </a:ln>
        </p:spPr>
        <p:txBody>
          <a:bodyPr spcFirstLastPara="1" wrap="square" lIns="91425" tIns="0" rIns="91425" bIns="684000" anchor="t" anchorCtr="1">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3" name="Google Shape;2659;p91">
            <a:extLst>
              <a:ext uri="{FF2B5EF4-FFF2-40B4-BE49-F238E27FC236}">
                <a16:creationId xmlns:a16="http://schemas.microsoft.com/office/drawing/2014/main" id="{EA39DE5F-CA51-0743-AED2-B3F973FFA670}"/>
              </a:ext>
            </a:extLst>
          </p:cNvPr>
          <p:cNvSpPr/>
          <p:nvPr/>
        </p:nvSpPr>
        <p:spPr>
          <a:xfrm>
            <a:off x="1637827" y="2214561"/>
            <a:ext cx="1536131" cy="1324743"/>
          </a:xfrm>
          <a:prstGeom prst="hexagon">
            <a:avLst>
              <a:gd name="adj" fmla="val 25000"/>
              <a:gd name="vf" fmla="val 115470"/>
            </a:avLst>
          </a:prstGeom>
          <a:solidFill>
            <a:srgbClr val="FFFF99"/>
          </a:solid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주문</a:t>
            </a:r>
            <a:endParaRPr sz="11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(Order)</a:t>
            </a:r>
            <a:endParaRPr sz="1100" b="1" i="0" u="none" strike="noStrike" cap="none">
              <a:solidFill>
                <a:srgbClr val="000000"/>
              </a:solidFill>
              <a:latin typeface="Arial"/>
              <a:ea typeface="Arial"/>
              <a:cs typeface="Arial"/>
              <a:sym typeface="Arial"/>
            </a:endParaRPr>
          </a:p>
        </p:txBody>
      </p:sp>
      <p:sp>
        <p:nvSpPr>
          <p:cNvPr id="44" name="Google Shape;2660;p91">
            <a:extLst>
              <a:ext uri="{FF2B5EF4-FFF2-40B4-BE49-F238E27FC236}">
                <a16:creationId xmlns:a16="http://schemas.microsoft.com/office/drawing/2014/main" id="{D7F10925-8837-054D-B002-F6253DE4DC0D}"/>
              </a:ext>
            </a:extLst>
          </p:cNvPr>
          <p:cNvSpPr/>
          <p:nvPr/>
        </p:nvSpPr>
        <p:spPr>
          <a:xfrm>
            <a:off x="2217253" y="4016502"/>
            <a:ext cx="523960" cy="235565"/>
          </a:xfrm>
          <a:prstGeom prst="roundRect">
            <a:avLst>
              <a:gd name="adj" fmla="val 16667"/>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0" i="0" u="none" strike="noStrike" cap="none">
                <a:solidFill>
                  <a:schemeClr val="lt1"/>
                </a:solidFill>
                <a:latin typeface="Arial"/>
                <a:ea typeface="Arial"/>
                <a:cs typeface="Arial"/>
                <a:sym typeface="Arial"/>
              </a:rPr>
              <a:t>DAO</a:t>
            </a:r>
            <a:endParaRPr sz="1400" b="0" i="0" u="none" strike="noStrike" cap="none">
              <a:solidFill>
                <a:srgbClr val="000000"/>
              </a:solidFill>
              <a:latin typeface="Arial"/>
              <a:ea typeface="Arial"/>
              <a:cs typeface="Arial"/>
              <a:sym typeface="Arial"/>
            </a:endParaRPr>
          </a:p>
        </p:txBody>
      </p:sp>
      <p:sp>
        <p:nvSpPr>
          <p:cNvPr id="45" name="Google Shape;2661;p91">
            <a:extLst>
              <a:ext uri="{FF2B5EF4-FFF2-40B4-BE49-F238E27FC236}">
                <a16:creationId xmlns:a16="http://schemas.microsoft.com/office/drawing/2014/main" id="{8B60AC99-4429-F949-A9F6-AC972BF84E38}"/>
              </a:ext>
            </a:extLst>
          </p:cNvPr>
          <p:cNvSpPr/>
          <p:nvPr/>
        </p:nvSpPr>
        <p:spPr>
          <a:xfrm>
            <a:off x="932023" y="1131590"/>
            <a:ext cx="7078185" cy="343481"/>
          </a:xfrm>
          <a:prstGeom prst="roundRect">
            <a:avLst>
              <a:gd name="adj" fmla="val 16667"/>
            </a:avLst>
          </a:pr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Message broker </a:t>
            </a:r>
          </a:p>
          <a:p>
            <a:pPr marL="0" marR="0" lvl="0" indent="0" algn="ctr" rtl="0">
              <a:lnSpc>
                <a:spcPct val="100000"/>
              </a:lnSpc>
              <a:spcBef>
                <a:spcPts val="0"/>
              </a:spcBef>
              <a:spcAft>
                <a:spcPts val="0"/>
              </a:spcAft>
              <a:buClr>
                <a:srgbClr val="000000"/>
              </a:buClr>
              <a:buSzPts val="1000"/>
              <a:buFont typeface="Arial"/>
              <a:buNone/>
            </a:pPr>
            <a:r>
              <a:rPr lang="en-US" altLang="ko-US" sz="1000" dirty="0"/>
              <a:t>(Kafka)</a:t>
            </a:r>
            <a:endParaRPr sz="1000" b="0" i="0" u="none" strike="noStrike" cap="none" dirty="0">
              <a:solidFill>
                <a:srgbClr val="000000"/>
              </a:solidFill>
              <a:latin typeface="Arial"/>
              <a:ea typeface="Arial"/>
              <a:cs typeface="Arial"/>
              <a:sym typeface="Arial"/>
            </a:endParaRPr>
          </a:p>
        </p:txBody>
      </p:sp>
      <p:pic>
        <p:nvPicPr>
          <p:cNvPr id="46" name="Google Shape;2662;p91" descr="C:\Documents and Settings\이슬예리\바탕 화면\아이콘작업\데이터베이스.png">
            <a:extLst>
              <a:ext uri="{FF2B5EF4-FFF2-40B4-BE49-F238E27FC236}">
                <a16:creationId xmlns:a16="http://schemas.microsoft.com/office/drawing/2014/main" id="{CE8BCD1F-FDDB-8842-A5C9-1CA9DF9ED94D}"/>
              </a:ext>
            </a:extLst>
          </p:cNvPr>
          <p:cNvPicPr preferRelativeResize="0"/>
          <p:nvPr/>
        </p:nvPicPr>
        <p:blipFill rotWithShape="1">
          <a:blip r:embed="rId3">
            <a:alphaModFix/>
          </a:blip>
          <a:srcRect/>
          <a:stretch/>
        </p:blipFill>
        <p:spPr>
          <a:xfrm>
            <a:off x="2326648" y="4560717"/>
            <a:ext cx="318368" cy="247001"/>
          </a:xfrm>
          <a:prstGeom prst="rect">
            <a:avLst/>
          </a:prstGeom>
          <a:noFill/>
          <a:ln>
            <a:noFill/>
          </a:ln>
        </p:spPr>
      </p:pic>
      <p:sp>
        <p:nvSpPr>
          <p:cNvPr id="47" name="Google Shape;2663;p91">
            <a:extLst>
              <a:ext uri="{FF2B5EF4-FFF2-40B4-BE49-F238E27FC236}">
                <a16:creationId xmlns:a16="http://schemas.microsoft.com/office/drawing/2014/main" id="{D671BA44-22D1-4F40-B390-468E335FA313}"/>
              </a:ext>
            </a:extLst>
          </p:cNvPr>
          <p:cNvSpPr/>
          <p:nvPr/>
        </p:nvSpPr>
        <p:spPr>
          <a:xfrm>
            <a:off x="2978416" y="3140437"/>
            <a:ext cx="953683" cy="333570"/>
          </a:xfrm>
          <a:prstGeom prst="rect">
            <a:avLst/>
          </a:prstGeom>
          <a:solidFill>
            <a:srgbClr val="FFC000"/>
          </a:solidFill>
          <a:ln w="9525" cap="flat" cmpd="sng">
            <a:solidFill>
              <a:srgbClr val="F39C12"/>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dirty="0" err="1">
                <a:solidFill>
                  <a:srgbClr val="000000"/>
                </a:solidFill>
                <a:latin typeface="Malgun Gothic"/>
                <a:ea typeface="Malgun Gothic"/>
                <a:cs typeface="Malgun Gothic"/>
                <a:sym typeface="Malgun Gothic"/>
              </a:rPr>
              <a:t>OrderPlaced</a:t>
            </a:r>
            <a:endParaRPr sz="900" b="0" i="0" u="none" strike="noStrike" cap="none" dirty="0">
              <a:solidFill>
                <a:srgbClr val="000000"/>
              </a:solidFill>
              <a:latin typeface="Malgun Gothic"/>
              <a:ea typeface="Malgun Gothic"/>
              <a:cs typeface="Malgun Gothic"/>
              <a:sym typeface="Malgun Gothic"/>
            </a:endParaRPr>
          </a:p>
        </p:txBody>
      </p:sp>
      <p:sp>
        <p:nvSpPr>
          <p:cNvPr id="48" name="Google Shape;2664;p91">
            <a:extLst>
              <a:ext uri="{FF2B5EF4-FFF2-40B4-BE49-F238E27FC236}">
                <a16:creationId xmlns:a16="http://schemas.microsoft.com/office/drawing/2014/main" id="{A4DC33D6-4AE3-3E44-82FE-05EC50D7F3D6}"/>
              </a:ext>
            </a:extLst>
          </p:cNvPr>
          <p:cNvSpPr/>
          <p:nvPr/>
        </p:nvSpPr>
        <p:spPr>
          <a:xfrm>
            <a:off x="2002563" y="3391459"/>
            <a:ext cx="844668" cy="366927"/>
          </a:xfrm>
          <a:prstGeom prst="roundRect">
            <a:avLst>
              <a:gd name="adj" fmla="val 16667"/>
            </a:avLst>
          </a:prstGeom>
          <a:solidFill>
            <a:srgbClr val="1D82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Repository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interface</a:t>
            </a:r>
            <a:endParaRPr sz="1400" b="0" i="0" u="none" strike="noStrike" cap="none">
              <a:solidFill>
                <a:srgbClr val="000000"/>
              </a:solidFill>
              <a:latin typeface="Arial"/>
              <a:ea typeface="Arial"/>
              <a:cs typeface="Arial"/>
              <a:sym typeface="Arial"/>
            </a:endParaRPr>
          </a:p>
        </p:txBody>
      </p:sp>
      <p:sp>
        <p:nvSpPr>
          <p:cNvPr id="51" name="Google Shape;2667;p91">
            <a:extLst>
              <a:ext uri="{FF2B5EF4-FFF2-40B4-BE49-F238E27FC236}">
                <a16:creationId xmlns:a16="http://schemas.microsoft.com/office/drawing/2014/main" id="{509EA81B-A88E-9F4C-8C28-44967AC12F03}"/>
              </a:ext>
            </a:extLst>
          </p:cNvPr>
          <p:cNvSpPr txBox="1"/>
          <p:nvPr/>
        </p:nvSpPr>
        <p:spPr>
          <a:xfrm>
            <a:off x="2241070" y="4841240"/>
            <a:ext cx="50326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Database</a:t>
            </a:r>
            <a:endParaRPr sz="900" b="0" i="0" u="none" strike="noStrike" cap="none">
              <a:solidFill>
                <a:srgbClr val="000000"/>
              </a:solidFill>
              <a:latin typeface="Arial"/>
              <a:ea typeface="Arial"/>
              <a:cs typeface="Arial"/>
              <a:sym typeface="Arial"/>
            </a:endParaRPr>
          </a:p>
        </p:txBody>
      </p:sp>
      <p:sp>
        <p:nvSpPr>
          <p:cNvPr id="52" name="Google Shape;2668;p91">
            <a:extLst>
              <a:ext uri="{FF2B5EF4-FFF2-40B4-BE49-F238E27FC236}">
                <a16:creationId xmlns:a16="http://schemas.microsoft.com/office/drawing/2014/main" id="{A932C70C-A73A-A34B-9196-66C08C2AFE62}"/>
              </a:ext>
            </a:extLst>
          </p:cNvPr>
          <p:cNvSpPr txBox="1"/>
          <p:nvPr/>
        </p:nvSpPr>
        <p:spPr>
          <a:xfrm>
            <a:off x="1078492" y="4324506"/>
            <a:ext cx="1016878"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JPA</a:t>
            </a:r>
            <a:endParaRPr sz="900" b="0" i="0" u="none" strike="noStrike" cap="none">
              <a:solidFill>
                <a:srgbClr val="000000"/>
              </a:solidFill>
              <a:latin typeface="Arial"/>
              <a:ea typeface="Arial"/>
              <a:cs typeface="Arial"/>
              <a:sym typeface="Arial"/>
            </a:endParaRPr>
          </a:p>
        </p:txBody>
      </p:sp>
      <p:sp>
        <p:nvSpPr>
          <p:cNvPr id="54" name="Google Shape;2670;p91">
            <a:extLst>
              <a:ext uri="{FF2B5EF4-FFF2-40B4-BE49-F238E27FC236}">
                <a16:creationId xmlns:a16="http://schemas.microsoft.com/office/drawing/2014/main" id="{CFDA3CC9-C3D7-4146-A913-BF19056EAE3F}"/>
              </a:ext>
            </a:extLst>
          </p:cNvPr>
          <p:cNvSpPr/>
          <p:nvPr/>
        </p:nvSpPr>
        <p:spPr>
          <a:xfrm>
            <a:off x="3544785" y="3410232"/>
            <a:ext cx="738411" cy="366928"/>
          </a:xfrm>
          <a:prstGeom prst="roundRect">
            <a:avLst>
              <a:gd name="adj" fmla="val 16667"/>
            </a:avLst>
          </a:prstGeom>
          <a:solidFill>
            <a:srgbClr val="32414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a:solidFill>
                  <a:schemeClr val="lt1"/>
                </a:solidFill>
                <a:latin typeface="Arial"/>
                <a:ea typeface="Arial"/>
                <a:cs typeface="Arial"/>
                <a:sym typeface="Arial"/>
              </a:rPr>
              <a:t>Message</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a:solidFill>
                  <a:schemeClr val="lt1"/>
                </a:solidFill>
                <a:latin typeface="Arial"/>
                <a:ea typeface="Arial"/>
                <a:cs typeface="Arial"/>
                <a:sym typeface="Arial"/>
              </a:rPr>
              <a:t>producer</a:t>
            </a:r>
            <a:endParaRPr sz="1400" b="0" i="0" u="none" strike="noStrike" cap="none" dirty="0">
              <a:solidFill>
                <a:srgbClr val="000000"/>
              </a:solidFill>
              <a:latin typeface="Arial"/>
              <a:ea typeface="Arial"/>
              <a:cs typeface="Arial"/>
              <a:sym typeface="Arial"/>
            </a:endParaRPr>
          </a:p>
        </p:txBody>
      </p:sp>
      <p:sp>
        <p:nvSpPr>
          <p:cNvPr id="56" name="Google Shape;2672;p91">
            <a:extLst>
              <a:ext uri="{FF2B5EF4-FFF2-40B4-BE49-F238E27FC236}">
                <a16:creationId xmlns:a16="http://schemas.microsoft.com/office/drawing/2014/main" id="{D10CF12D-CC57-0642-9B81-E76F4550CC7E}"/>
              </a:ext>
            </a:extLst>
          </p:cNvPr>
          <p:cNvSpPr/>
          <p:nvPr/>
        </p:nvSpPr>
        <p:spPr>
          <a:xfrm>
            <a:off x="1066442" y="2353362"/>
            <a:ext cx="675033" cy="333570"/>
          </a:xfrm>
          <a:prstGeom prst="rect">
            <a:avLst/>
          </a:prstGeom>
          <a:solidFill>
            <a:srgbClr val="00B0F0"/>
          </a:solidFill>
          <a:ln w="9525" cap="flat" cmpd="sng">
            <a:solidFill>
              <a:srgbClr val="3498DB"/>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order</a:t>
            </a:r>
            <a:endParaRPr sz="1400" b="0" i="0" u="none" strike="noStrike" cap="none" dirty="0">
              <a:solidFill>
                <a:srgbClr val="000000"/>
              </a:solidFill>
              <a:latin typeface="Arial"/>
              <a:ea typeface="Arial"/>
              <a:cs typeface="Arial"/>
              <a:sym typeface="Arial"/>
            </a:endParaRPr>
          </a:p>
        </p:txBody>
      </p:sp>
      <p:cxnSp>
        <p:nvCxnSpPr>
          <p:cNvPr id="60" name="Google Shape;2676;p91">
            <a:extLst>
              <a:ext uri="{FF2B5EF4-FFF2-40B4-BE49-F238E27FC236}">
                <a16:creationId xmlns:a16="http://schemas.microsoft.com/office/drawing/2014/main" id="{0FD6A8B4-0558-0040-8290-B4E4B672A0B6}"/>
              </a:ext>
            </a:extLst>
          </p:cNvPr>
          <p:cNvCxnSpPr/>
          <p:nvPr/>
        </p:nvCxnSpPr>
        <p:spPr>
          <a:xfrm rot="10800000" flipH="1">
            <a:off x="2479233" y="3758388"/>
            <a:ext cx="6599" cy="258114"/>
          </a:xfrm>
          <a:prstGeom prst="straightConnector1">
            <a:avLst/>
          </a:prstGeom>
          <a:noFill/>
          <a:ln w="9525" cap="flat" cmpd="sng">
            <a:solidFill>
              <a:srgbClr val="BFBFBF"/>
            </a:solidFill>
            <a:prstDash val="solid"/>
            <a:round/>
            <a:headEnd type="none" w="sm" len="sm"/>
            <a:tailEnd type="triangle" w="med" len="med"/>
          </a:ln>
        </p:spPr>
      </p:cxnSp>
      <p:cxnSp>
        <p:nvCxnSpPr>
          <p:cNvPr id="61" name="Google Shape;2677;p91">
            <a:extLst>
              <a:ext uri="{FF2B5EF4-FFF2-40B4-BE49-F238E27FC236}">
                <a16:creationId xmlns:a16="http://schemas.microsoft.com/office/drawing/2014/main" id="{C20B0743-1ABA-4946-B310-2E10E7FDB8A9}"/>
              </a:ext>
            </a:extLst>
          </p:cNvPr>
          <p:cNvCxnSpPr/>
          <p:nvPr/>
        </p:nvCxnSpPr>
        <p:spPr>
          <a:xfrm>
            <a:off x="2472634" y="4262994"/>
            <a:ext cx="6599" cy="238184"/>
          </a:xfrm>
          <a:prstGeom prst="straightConnector1">
            <a:avLst/>
          </a:prstGeom>
          <a:noFill/>
          <a:ln w="9525" cap="flat" cmpd="sng">
            <a:solidFill>
              <a:srgbClr val="BFBFBF"/>
            </a:solidFill>
            <a:prstDash val="solid"/>
            <a:round/>
            <a:headEnd type="none" w="sm" len="sm"/>
            <a:tailEnd type="triangle" w="med" len="med"/>
          </a:ln>
        </p:spPr>
      </p:cxnSp>
      <p:cxnSp>
        <p:nvCxnSpPr>
          <p:cNvPr id="64" name="Google Shape;2680;p91">
            <a:extLst>
              <a:ext uri="{FF2B5EF4-FFF2-40B4-BE49-F238E27FC236}">
                <a16:creationId xmlns:a16="http://schemas.microsoft.com/office/drawing/2014/main" id="{FF9A848F-AB4B-BF47-9E08-DCEBB3198655}"/>
              </a:ext>
            </a:extLst>
          </p:cNvPr>
          <p:cNvCxnSpPr/>
          <p:nvPr/>
        </p:nvCxnSpPr>
        <p:spPr>
          <a:xfrm rot="10800000" flipH="1">
            <a:off x="1571805" y="4082706"/>
            <a:ext cx="591300" cy="241800"/>
          </a:xfrm>
          <a:prstGeom prst="curvedConnector2">
            <a:avLst/>
          </a:prstGeom>
          <a:noFill/>
          <a:ln w="9525" cap="flat" cmpd="sng">
            <a:solidFill>
              <a:srgbClr val="BFBFBF"/>
            </a:solidFill>
            <a:prstDash val="solid"/>
            <a:round/>
            <a:headEnd type="none" w="sm" len="sm"/>
            <a:tailEnd type="triangle" w="med" len="med"/>
          </a:ln>
        </p:spPr>
      </p:cxnSp>
      <p:cxnSp>
        <p:nvCxnSpPr>
          <p:cNvPr id="67" name="Google Shape;2683;p91">
            <a:extLst>
              <a:ext uri="{FF2B5EF4-FFF2-40B4-BE49-F238E27FC236}">
                <a16:creationId xmlns:a16="http://schemas.microsoft.com/office/drawing/2014/main" id="{DAED897D-12B9-9446-8F8C-F25FF4EBD7F1}"/>
              </a:ext>
            </a:extLst>
          </p:cNvPr>
          <p:cNvCxnSpPr>
            <a:cxnSpLocks/>
          </p:cNvCxnSpPr>
          <p:nvPr/>
        </p:nvCxnSpPr>
        <p:spPr>
          <a:xfrm flipH="1" flipV="1">
            <a:off x="3715194" y="1468214"/>
            <a:ext cx="11849" cy="1672223"/>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cxnSp>
        <p:nvCxnSpPr>
          <p:cNvPr id="75" name="Google Shape;2683;p91">
            <a:extLst>
              <a:ext uri="{FF2B5EF4-FFF2-40B4-BE49-F238E27FC236}">
                <a16:creationId xmlns:a16="http://schemas.microsoft.com/office/drawing/2014/main" id="{7B546AAA-14C2-7243-A199-17C38F8079F7}"/>
              </a:ext>
            </a:extLst>
          </p:cNvPr>
          <p:cNvCxnSpPr>
            <a:cxnSpLocks/>
            <a:endCxn id="2672" idx="0"/>
          </p:cNvCxnSpPr>
          <p:nvPr/>
        </p:nvCxnSpPr>
        <p:spPr>
          <a:xfrm>
            <a:off x="5109183" y="1458697"/>
            <a:ext cx="1" cy="665926"/>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cxnSp>
        <p:nvCxnSpPr>
          <p:cNvPr id="78" name="Google Shape;2683;p91">
            <a:extLst>
              <a:ext uri="{FF2B5EF4-FFF2-40B4-BE49-F238E27FC236}">
                <a16:creationId xmlns:a16="http://schemas.microsoft.com/office/drawing/2014/main" id="{CC71F562-4DB6-4943-BED1-BF44852475B1}"/>
              </a:ext>
            </a:extLst>
          </p:cNvPr>
          <p:cNvCxnSpPr>
            <a:cxnSpLocks/>
            <a:stCxn id="2663" idx="0"/>
          </p:cNvCxnSpPr>
          <p:nvPr/>
        </p:nvCxnSpPr>
        <p:spPr>
          <a:xfrm flipH="1" flipV="1">
            <a:off x="7516369" y="1453501"/>
            <a:ext cx="1812" cy="1405478"/>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sp>
        <p:nvSpPr>
          <p:cNvPr id="85" name="Google Shape;2673;p91">
            <a:extLst>
              <a:ext uri="{FF2B5EF4-FFF2-40B4-BE49-F238E27FC236}">
                <a16:creationId xmlns:a16="http://schemas.microsoft.com/office/drawing/2014/main" id="{485E86B5-5090-FE4A-8FFF-AC39CE95E2EE}"/>
              </a:ext>
            </a:extLst>
          </p:cNvPr>
          <p:cNvSpPr/>
          <p:nvPr/>
        </p:nvSpPr>
        <p:spPr>
          <a:xfrm>
            <a:off x="4335373" y="3347254"/>
            <a:ext cx="793807" cy="5077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Spring Cloud Streams</a:t>
            </a:r>
            <a:endParaRPr sz="9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F15F3834-F257-E048-8E29-F361C662B3C7}"/>
              </a:ext>
            </a:extLst>
          </p:cNvPr>
          <p:cNvSpPr txBox="1"/>
          <p:nvPr/>
        </p:nvSpPr>
        <p:spPr>
          <a:xfrm>
            <a:off x="3727043" y="2353362"/>
            <a:ext cx="420308" cy="261610"/>
          </a:xfrm>
          <a:prstGeom prst="rect">
            <a:avLst/>
          </a:prstGeom>
          <a:noFill/>
        </p:spPr>
        <p:txBody>
          <a:bodyPr wrap="none" rtlCol="0">
            <a:spAutoFit/>
          </a:bodyPr>
          <a:lstStyle/>
          <a:p>
            <a:r>
              <a:rPr kumimoji="1" lang="en-US" altLang="ko-US" sz="1050" dirty="0">
                <a:solidFill>
                  <a:schemeClr val="accent1"/>
                </a:solidFill>
              </a:rPr>
              <a:t>pub</a:t>
            </a:r>
            <a:endParaRPr kumimoji="1" lang="ko-US" altLang="en-US" sz="1050" dirty="0">
              <a:solidFill>
                <a:schemeClr val="accent1"/>
              </a:solidFill>
            </a:endParaRPr>
          </a:p>
        </p:txBody>
      </p:sp>
      <p:sp>
        <p:nvSpPr>
          <p:cNvPr id="88" name="TextBox 87">
            <a:extLst>
              <a:ext uri="{FF2B5EF4-FFF2-40B4-BE49-F238E27FC236}">
                <a16:creationId xmlns:a16="http://schemas.microsoft.com/office/drawing/2014/main" id="{9BF977B1-6551-1C4A-A266-D2B51A87EDBB}"/>
              </a:ext>
            </a:extLst>
          </p:cNvPr>
          <p:cNvSpPr txBox="1"/>
          <p:nvPr/>
        </p:nvSpPr>
        <p:spPr>
          <a:xfrm>
            <a:off x="7475479" y="2261799"/>
            <a:ext cx="420308" cy="261610"/>
          </a:xfrm>
          <a:prstGeom prst="rect">
            <a:avLst/>
          </a:prstGeom>
          <a:noFill/>
        </p:spPr>
        <p:txBody>
          <a:bodyPr wrap="none" rtlCol="0">
            <a:spAutoFit/>
          </a:bodyPr>
          <a:lstStyle/>
          <a:p>
            <a:r>
              <a:rPr kumimoji="1" lang="en-US" altLang="ko-US" sz="1050" dirty="0">
                <a:solidFill>
                  <a:schemeClr val="accent1"/>
                </a:solidFill>
              </a:rPr>
              <a:t>pub</a:t>
            </a:r>
            <a:endParaRPr kumimoji="1" lang="ko-US" altLang="en-US" sz="1050" dirty="0">
              <a:solidFill>
                <a:schemeClr val="accent1"/>
              </a:solidFill>
            </a:endParaRPr>
          </a:p>
        </p:txBody>
      </p:sp>
      <p:sp>
        <p:nvSpPr>
          <p:cNvPr id="89" name="TextBox 88">
            <a:extLst>
              <a:ext uri="{FF2B5EF4-FFF2-40B4-BE49-F238E27FC236}">
                <a16:creationId xmlns:a16="http://schemas.microsoft.com/office/drawing/2014/main" id="{86A83F0C-B884-9F45-B83D-226DBB6AC23B}"/>
              </a:ext>
            </a:extLst>
          </p:cNvPr>
          <p:cNvSpPr txBox="1"/>
          <p:nvPr/>
        </p:nvSpPr>
        <p:spPr>
          <a:xfrm>
            <a:off x="4708872" y="1628847"/>
            <a:ext cx="402674" cy="253916"/>
          </a:xfrm>
          <a:prstGeom prst="rect">
            <a:avLst/>
          </a:prstGeom>
          <a:noFill/>
        </p:spPr>
        <p:txBody>
          <a:bodyPr wrap="none" rtlCol="0">
            <a:spAutoFit/>
          </a:bodyPr>
          <a:lstStyle/>
          <a:p>
            <a:r>
              <a:rPr kumimoji="1" lang="en-US" altLang="ko-US" sz="1050" dirty="0">
                <a:solidFill>
                  <a:schemeClr val="accent1"/>
                </a:solidFill>
              </a:rPr>
              <a:t>sub</a:t>
            </a:r>
            <a:endParaRPr kumimoji="1" lang="ko-US" altLang="en-US" sz="1050" dirty="0">
              <a:solidFill>
                <a:schemeClr val="accent1"/>
              </a:solidFill>
            </a:endParaRPr>
          </a:p>
        </p:txBody>
      </p:sp>
      <p:cxnSp>
        <p:nvCxnSpPr>
          <p:cNvPr id="90" name="Google Shape;2683;p91">
            <a:extLst>
              <a:ext uri="{FF2B5EF4-FFF2-40B4-BE49-F238E27FC236}">
                <a16:creationId xmlns:a16="http://schemas.microsoft.com/office/drawing/2014/main" id="{CC4C3FAC-C733-F64C-BC0B-32855D7068AC}"/>
              </a:ext>
            </a:extLst>
          </p:cNvPr>
          <p:cNvCxnSpPr>
            <a:cxnSpLocks/>
            <a:endCxn id="56" idx="1"/>
          </p:cNvCxnSpPr>
          <p:nvPr/>
        </p:nvCxnSpPr>
        <p:spPr>
          <a:xfrm>
            <a:off x="593203" y="2520147"/>
            <a:ext cx="473239" cy="0"/>
          </a:xfrm>
          <a:prstGeom prst="straightConnector1">
            <a:avLst/>
          </a:prstGeom>
          <a:ln>
            <a:headEnd type="none" w="sm" len="sm"/>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6933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7" name="Parallelogram 4"/>
          <p:cNvSpPr/>
          <p:nvPr/>
        </p:nvSpPr>
        <p:spPr>
          <a:xfrm>
            <a:off x="3512279" y="1633"/>
            <a:ext cx="5631721" cy="5143500"/>
          </a:xfrm>
          <a:prstGeom prst="parallelogram">
            <a:avLst>
              <a:gd name="adj" fmla="val 63482"/>
            </a:avLst>
          </a:prstGeom>
          <a:gradFill>
            <a:gsLst>
              <a:gs pos="0">
                <a:srgbClr val="FFC000">
                  <a:lumMod val="50000"/>
                  <a:lumOff val="50000"/>
                </a:srgbClr>
              </a:gs>
              <a:gs pos="60000">
                <a:srgbClr val="F5A749">
                  <a:alpha val="0"/>
                </a:srgbClr>
              </a:gs>
              <a:gs pos="100000">
                <a:srgbClr val="ED7D31">
                  <a:alpha val="80000"/>
                </a:srgbClr>
              </a:gs>
            </a:gsLst>
            <a:lin ang="5400000" scaled="0"/>
          </a:gradFill>
          <a:ln w="12700" cap="flat" cmpd="sng" algn="ctr">
            <a:noFill/>
            <a:prstDash val="solid"/>
            <a:miter lim="800000"/>
          </a:ln>
          <a:effectLst/>
        </p:spPr>
        <p:txBody>
          <a:bodyPr rtlCol="0" anchor="ctr"/>
          <a:lstStyle/>
          <a:p>
            <a:pPr marL="0" marR="0" lvl="0" indent="0" algn="ctr" defTabSz="685783" rtl="0" eaLnBrk="1" fontAlgn="auto" latinLnBrk="1" hangingPunct="1">
              <a:spcBef>
                <a:spcPts val="0"/>
              </a:spcBef>
              <a:spcAft>
                <a:spcPts val="0"/>
              </a:spcAft>
              <a:buClrTx/>
              <a:buSzTx/>
              <a:buFontTx/>
              <a:buNone/>
              <a:tabLst/>
              <a:defRPr/>
            </a:pPr>
            <a:endParaRPr kumimoji="0" lang="en-IN" sz="1013" b="0" i="0" u="none" strike="noStrike" kern="1200" cap="none" spc="0" normalizeH="0" baseline="0" noProof="0">
              <a:ln>
                <a:noFill/>
              </a:ln>
              <a:solidFill>
                <a:prstClr val="white"/>
              </a:solidFill>
              <a:effectLst/>
              <a:uLnTx/>
              <a:uFillTx/>
              <a:latin typeface="Lato Medium" panose="020F0502020204030203" pitchFamily="34" charset="0"/>
              <a:ea typeface="+mn-ea"/>
              <a:cs typeface="Arial"/>
              <a:sym typeface="Arial"/>
            </a:endParaRPr>
          </a:p>
        </p:txBody>
      </p:sp>
      <p:sp>
        <p:nvSpPr>
          <p:cNvPr id="4038" name="Shape 4038"/>
          <p:cNvSpPr txBox="1">
            <a:spLocks noGrp="1"/>
          </p:cNvSpPr>
          <p:nvPr>
            <p:ph type="ctrTitle" idx="4294967295"/>
          </p:nvPr>
        </p:nvSpPr>
        <p:spPr>
          <a:xfrm>
            <a:off x="1168532" y="1186567"/>
            <a:ext cx="7003868" cy="1200298"/>
          </a:xfrm>
          <a:prstGeom prst="rect">
            <a:avLst/>
          </a:prstGeom>
        </p:spPr>
        <p:txBody>
          <a:bodyPr wrap="square" lIns="91425" tIns="91425" rIns="91425" bIns="91425" anchor="ctr" anchorCtr="0">
            <a:spAutoFit/>
          </a:bodyPr>
          <a:lstStyle/>
          <a:p>
            <a:pPr lvl="0" rtl="0">
              <a:lnSpc>
                <a:spcPct val="100000"/>
              </a:lnSpc>
              <a:spcBef>
                <a:spcPts val="0"/>
              </a:spcBef>
              <a:buNone/>
            </a:pPr>
            <a:r>
              <a:rPr lang="ko-KR" altLang="en-US" sz="6600" dirty="0">
                <a:solidFill>
                  <a:schemeClr val="bg1"/>
                </a:solidFill>
                <a:latin typeface="Calibri" panose="020F0502020204030204" pitchFamily="34" charset="0"/>
                <a:cs typeface="Calibri" panose="020F0502020204030204" pitchFamily="34" charset="0"/>
              </a:rPr>
              <a:t>실습 예제</a:t>
            </a:r>
            <a:endParaRPr lang="en" sz="3600" dirty="0">
              <a:solidFill>
                <a:schemeClr val="bg1"/>
              </a:solidFill>
              <a:latin typeface="Calibri" panose="020F0502020204030204" pitchFamily="34" charset="0"/>
              <a:cs typeface="Calibri" panose="020F0502020204030204" pitchFamily="34" charset="0"/>
            </a:endParaRPr>
          </a:p>
        </p:txBody>
      </p:sp>
      <p:sp>
        <p:nvSpPr>
          <p:cNvPr id="5" name="Shape 4040"/>
          <p:cNvSpPr txBox="1">
            <a:spLocks/>
          </p:cNvSpPr>
          <p:nvPr/>
        </p:nvSpPr>
        <p:spPr>
          <a:xfrm>
            <a:off x="1259632" y="3236700"/>
            <a:ext cx="3475476" cy="687461"/>
          </a:xfrm>
          <a:prstGeom prst="roundRect">
            <a:avLst>
              <a:gd name="adj" fmla="val 0"/>
            </a:avLst>
          </a:prstGeom>
          <a:gradFill flip="none" rotWithShape="1">
            <a:gsLst>
              <a:gs pos="0">
                <a:schemeClr val="bg1"/>
              </a:gs>
              <a:gs pos="100000">
                <a:schemeClr val="lt1">
                  <a:shade val="100000"/>
                  <a:satMod val="115000"/>
                </a:schemeClr>
              </a:gs>
            </a:gsLst>
            <a:path path="circle">
              <a:fillToRect l="100000" t="100000"/>
            </a:path>
            <a:tileRect r="-100000" b="-100000"/>
          </a:gradFill>
          <a:ln>
            <a:noFill/>
          </a:ln>
        </p:spPr>
        <p:style>
          <a:lnRef idx="2">
            <a:schemeClr val="accent4"/>
          </a:lnRef>
          <a:fillRef idx="1">
            <a:schemeClr val="lt1"/>
          </a:fillRef>
          <a:effectRef idx="0">
            <a:schemeClr val="accent4"/>
          </a:effectRef>
          <a:fontRef idx="minor">
            <a:schemeClr val="dk1"/>
          </a:fontRef>
        </p:style>
        <p:txBody>
          <a:bodyPr vert="horz" lIns="90000" tIns="91425" rIns="90000" bIns="91425" rtlCol="0" anchor="ctr" anchorCtr="0">
            <a:no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bg2">
                    <a:lumMod val="10000"/>
                  </a:schemeClr>
                </a:solidFill>
                <a:latin typeface="Arial" panose="020B0604020202020204" pitchFamily="34" charset="0"/>
                <a:ea typeface="+mn-ea"/>
                <a:cs typeface="Arial" panose="020B0604020202020204" pitchFamily="34" charset="0"/>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bg2">
                    <a:lumMod val="10000"/>
                  </a:schemeClr>
                </a:solidFill>
                <a:latin typeface="Arial" panose="020B0604020202020204" pitchFamily="34" charset="0"/>
                <a:ea typeface="+mn-ea"/>
                <a:cs typeface="Arial" panose="020B0604020202020204" pitchFamily="34" charset="0"/>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bg2">
                    <a:lumMod val="10000"/>
                  </a:schemeClr>
                </a:solidFill>
                <a:latin typeface="Arial" panose="020B0604020202020204" pitchFamily="34" charset="0"/>
                <a:ea typeface="+mn-ea"/>
                <a:cs typeface="Arial" panose="020B0604020202020204" pitchFamily="34" charset="0"/>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bg2">
                    <a:lumMod val="10000"/>
                  </a:schemeClr>
                </a:solidFill>
                <a:latin typeface="Arial" panose="020B0604020202020204" pitchFamily="34" charset="0"/>
                <a:ea typeface="+mn-ea"/>
                <a:cs typeface="Arial" panose="020B0604020202020204" pitchFamily="34" charset="0"/>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nSpc>
                <a:spcPct val="100000"/>
              </a:lnSpc>
              <a:spcBef>
                <a:spcPts val="0"/>
              </a:spcBef>
              <a:buClr>
                <a:schemeClr val="accent4"/>
              </a:buClr>
              <a:buNone/>
            </a:pPr>
            <a:r>
              <a:rPr lang="en-US" sz="1000" dirty="0">
                <a:solidFill>
                  <a:schemeClr val="accent4"/>
                </a:solidFill>
                <a:ea typeface="맑은 고딕" panose="020B0503020000020004" pitchFamily="50" charset="-127"/>
              </a:rPr>
              <a:t>https://</a:t>
            </a:r>
            <a:r>
              <a:rPr lang="en-US" sz="1000" dirty="0" err="1">
                <a:solidFill>
                  <a:schemeClr val="accent4"/>
                </a:solidFill>
                <a:ea typeface="맑은 고딕" panose="020B0503020000020004" pitchFamily="50" charset="-127"/>
              </a:rPr>
              <a:t>github.com</a:t>
            </a:r>
            <a:r>
              <a:rPr lang="en-US" sz="1000" dirty="0">
                <a:solidFill>
                  <a:schemeClr val="accent4"/>
                </a:solidFill>
                <a:ea typeface="맑은 고딕" panose="020B0503020000020004" pitchFamily="50" charset="-127"/>
              </a:rPr>
              <a:t>/</a:t>
            </a:r>
            <a:r>
              <a:rPr lang="en-US" sz="1000" dirty="0" err="1">
                <a:solidFill>
                  <a:schemeClr val="accent4"/>
                </a:solidFill>
                <a:ea typeface="맑은 고딕" panose="020B0503020000020004" pitchFamily="50" charset="-127"/>
              </a:rPr>
              <a:t>msa-ez</a:t>
            </a:r>
            <a:r>
              <a:rPr lang="en-US" sz="1000" dirty="0">
                <a:solidFill>
                  <a:schemeClr val="accent4"/>
                </a:solidFill>
                <a:ea typeface="맑은 고딕" panose="020B0503020000020004" pitchFamily="50" charset="-127"/>
              </a:rPr>
              <a:t>/example-food-delivery</a:t>
            </a:r>
          </a:p>
        </p:txBody>
      </p:sp>
      <p:sp>
        <p:nvSpPr>
          <p:cNvPr id="8" name="Shape 4038"/>
          <p:cNvSpPr txBox="1">
            <a:spLocks/>
          </p:cNvSpPr>
          <p:nvPr/>
        </p:nvSpPr>
        <p:spPr>
          <a:xfrm>
            <a:off x="1168532" y="2019368"/>
            <a:ext cx="7003868" cy="738633"/>
          </a:xfrm>
          <a:prstGeom prst="rect">
            <a:avLst/>
          </a:prstGeom>
        </p:spPr>
        <p:txBody>
          <a:bodyPr vert="horz" wrap="square" lIns="91425" tIns="91425" rIns="91425" bIns="91425" rtlCol="0" anchor="ctr" anchorCtr="0">
            <a:spAutoFit/>
          </a:bodyPr>
          <a:lstStyle>
            <a:lvl1pPr algn="l" defTabSz="685800" rtl="0" eaLnBrk="1" latinLnBrk="1" hangingPunct="1">
              <a:lnSpc>
                <a:spcPct val="90000"/>
              </a:lnSpc>
              <a:spcBef>
                <a:spcPct val="0"/>
              </a:spcBef>
              <a:buNone/>
              <a:defRPr sz="3300" b="1" kern="1200">
                <a:solidFill>
                  <a:schemeClr val="tx2">
                    <a:lumMod val="75000"/>
                  </a:schemeClr>
                </a:solidFill>
                <a:latin typeface="Calibri" panose="020F0502020204030204" pitchFamily="34" charset="0"/>
                <a:ea typeface="+mj-ea"/>
                <a:cs typeface="Calibri" panose="020F0502020204030204" pitchFamily="34" charset="0"/>
              </a:defRPr>
            </a:lvl1pPr>
          </a:lstStyle>
          <a:p>
            <a:pPr>
              <a:lnSpc>
                <a:spcPct val="100000"/>
              </a:lnSpc>
              <a:spcBef>
                <a:spcPts val="0"/>
              </a:spcBef>
            </a:pPr>
            <a:r>
              <a:rPr lang="en-US" sz="3600" b="0" dirty="0">
                <a:solidFill>
                  <a:schemeClr val="bg1"/>
                </a:solidFill>
              </a:rPr>
              <a:t>Food Delivery</a:t>
            </a:r>
            <a:endParaRPr lang="en" sz="1600" b="0" dirty="0">
              <a:solidFill>
                <a:schemeClr val="bg1"/>
              </a:solidFill>
            </a:endParaRPr>
          </a:p>
        </p:txBody>
      </p:sp>
      <p:cxnSp>
        <p:nvCxnSpPr>
          <p:cNvPr id="9" name="Straight Connector 546">
            <a:extLst>
              <a:ext uri="{FF2B5EF4-FFF2-40B4-BE49-F238E27FC236}">
                <a16:creationId xmlns:a16="http://schemas.microsoft.com/office/drawing/2014/main" id="{41535303-3EF5-B147-8FC6-8D7F74E1EA4C}"/>
              </a:ext>
            </a:extLst>
          </p:cNvPr>
          <p:cNvCxnSpPr>
            <a:cxnSpLocks/>
          </p:cNvCxnSpPr>
          <p:nvPr/>
        </p:nvCxnSpPr>
        <p:spPr>
          <a:xfrm>
            <a:off x="1259632" y="2758001"/>
            <a:ext cx="815365" cy="0"/>
          </a:xfrm>
          <a:prstGeom prst="line">
            <a:avLst/>
          </a:prstGeom>
          <a:noFill/>
          <a:ln w="6350" cap="flat" cmpd="sng" algn="ctr">
            <a:solidFill>
              <a:srgbClr val="FFFF00"/>
            </a:solidFill>
            <a:prstDash val="solid"/>
            <a:miter lim="800000"/>
          </a:ln>
          <a:effectLst/>
        </p:spPr>
      </p:cxnSp>
    </p:spTree>
    <p:extLst>
      <p:ext uri="{BB962C8B-B14F-4D97-AF65-F5344CB8AC3E}">
        <p14:creationId xmlns:p14="http://schemas.microsoft.com/office/powerpoint/2010/main" val="369906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a:lstStyle/>
          <a:p>
            <a:r>
              <a:rPr kumimoji="1" lang="ko-KR" altLang="en-US" dirty="0"/>
              <a:t>분석</a:t>
            </a:r>
            <a:r>
              <a:rPr kumimoji="1" lang="en-US" altLang="ko-KR" dirty="0"/>
              <a:t>/</a:t>
            </a:r>
            <a:r>
              <a:rPr kumimoji="1" lang="ko-KR" altLang="en-US" dirty="0"/>
              <a:t>설계</a:t>
            </a:r>
          </a:p>
        </p:txBody>
      </p:sp>
      <p:sp>
        <p:nvSpPr>
          <p:cNvPr id="5" name="부제 4"/>
          <p:cNvSpPr>
            <a:spLocks noGrp="1"/>
          </p:cNvSpPr>
          <p:nvPr>
            <p:ph type="subTitle" idx="1"/>
          </p:nvPr>
        </p:nvSpPr>
        <p:spPr/>
        <p:txBody>
          <a:bodyPr/>
          <a:lstStyle/>
          <a:p>
            <a:r>
              <a:rPr kumimoji="1" lang="en-US" altLang="ko-KR" dirty="0"/>
              <a:t>“</a:t>
            </a:r>
            <a:r>
              <a:rPr kumimoji="1" lang="ko-KR" altLang="en-US" dirty="0"/>
              <a:t>배달의 민족</a:t>
            </a:r>
            <a:r>
              <a:rPr kumimoji="1" lang="en-US" altLang="ko-KR" dirty="0"/>
              <a:t>”</a:t>
            </a:r>
            <a:r>
              <a:rPr kumimoji="1" lang="ko-KR" altLang="en-US" dirty="0"/>
              <a:t> </a:t>
            </a:r>
            <a:r>
              <a:rPr kumimoji="1" lang="en-US" altLang="ko-KR" dirty="0"/>
              <a:t>MSA </a:t>
            </a:r>
            <a:r>
              <a:rPr kumimoji="1" lang="ko-KR" altLang="en-US" dirty="0"/>
              <a:t>로 설계</a:t>
            </a:r>
            <a:r>
              <a:rPr kumimoji="1" lang="en-US" altLang="ko-KR" dirty="0"/>
              <a:t>/</a:t>
            </a:r>
            <a:r>
              <a:rPr kumimoji="1" lang="ko-KR" altLang="en-US" dirty="0"/>
              <a:t>구현하기</a:t>
            </a:r>
          </a:p>
        </p:txBody>
      </p:sp>
    </p:spTree>
    <p:extLst>
      <p:ext uri="{BB962C8B-B14F-4D97-AF65-F5344CB8AC3E}">
        <p14:creationId xmlns:p14="http://schemas.microsoft.com/office/powerpoint/2010/main" val="14688042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a:t>시나리오</a:t>
            </a:r>
          </a:p>
        </p:txBody>
      </p:sp>
      <p:sp>
        <p:nvSpPr>
          <p:cNvPr id="3" name="내용 개체 틀 2"/>
          <p:cNvSpPr>
            <a:spLocks noGrp="1"/>
          </p:cNvSpPr>
          <p:nvPr>
            <p:ph idx="1"/>
          </p:nvPr>
        </p:nvSpPr>
        <p:spPr/>
        <p:txBody>
          <a:bodyPr/>
          <a:lstStyle/>
          <a:p>
            <a:pPr marL="385763" indent="-385763">
              <a:buFont typeface="+mj-lt"/>
              <a:buAutoNum type="arabicPeriod"/>
            </a:pPr>
            <a:r>
              <a:rPr kumimoji="1" lang="ko-KR" altLang="en-US" dirty="0"/>
              <a:t>고객이 메뉴를 선택하여 주문한다</a:t>
            </a:r>
            <a:endParaRPr kumimoji="1" lang="en-US" altLang="ko-KR" dirty="0"/>
          </a:p>
          <a:p>
            <a:pPr marL="385763" indent="-385763">
              <a:buFont typeface="+mj-lt"/>
              <a:buAutoNum type="arabicPeriod"/>
            </a:pPr>
            <a:r>
              <a:rPr kumimoji="1" lang="ko-KR" altLang="en-US" dirty="0"/>
              <a:t>고객이 결제한다</a:t>
            </a:r>
            <a:endParaRPr kumimoji="1" lang="en-US" altLang="ko-KR" dirty="0"/>
          </a:p>
          <a:p>
            <a:pPr marL="385763" indent="-385763">
              <a:buFont typeface="+mj-lt"/>
              <a:buAutoNum type="arabicPeriod"/>
            </a:pPr>
            <a:r>
              <a:rPr kumimoji="1" lang="ko-KR" altLang="en-US" dirty="0"/>
              <a:t>주문이 되면 주문 내역이 입점상점주인에게 전달된다</a:t>
            </a:r>
            <a:endParaRPr kumimoji="1" lang="en-US" altLang="ko-KR" dirty="0"/>
          </a:p>
          <a:p>
            <a:pPr marL="385763" indent="-385763">
              <a:buFont typeface="+mj-lt"/>
              <a:buAutoNum type="arabicPeriod"/>
            </a:pPr>
            <a:r>
              <a:rPr kumimoji="1" lang="ko-KR" altLang="en-US" dirty="0"/>
              <a:t>상점주인이 확인하여 요리해서 배달 출발한다</a:t>
            </a:r>
            <a:endParaRPr kumimoji="1" lang="en-US" altLang="ko-KR" dirty="0"/>
          </a:p>
          <a:p>
            <a:pPr marL="385763" indent="-385763">
              <a:buFont typeface="+mj-lt"/>
              <a:buAutoNum type="arabicPeriod"/>
            </a:pPr>
            <a:r>
              <a:rPr kumimoji="1" lang="ko-KR" altLang="en-US" dirty="0"/>
              <a:t>고객이 주문을 취소할 수 있다</a:t>
            </a:r>
            <a:endParaRPr kumimoji="1" lang="en-US" altLang="ko-KR" dirty="0"/>
          </a:p>
          <a:p>
            <a:pPr marL="385763" indent="-385763">
              <a:buFont typeface="+mj-lt"/>
              <a:buAutoNum type="arabicPeriod"/>
            </a:pPr>
            <a:r>
              <a:rPr kumimoji="1" lang="ko-KR" altLang="en-US" dirty="0"/>
              <a:t>주문이 취소되면 배달이 취소된다</a:t>
            </a:r>
            <a:endParaRPr kumimoji="1" lang="en-US" altLang="ko-KR" dirty="0"/>
          </a:p>
          <a:p>
            <a:pPr marL="385763" indent="-385763">
              <a:buFont typeface="+mj-lt"/>
              <a:buAutoNum type="arabicPeriod"/>
            </a:pPr>
            <a:r>
              <a:rPr kumimoji="1" lang="ko-KR" altLang="en-US" dirty="0"/>
              <a:t>고객이 주문상태를 중간중간 조회한다</a:t>
            </a:r>
            <a:endParaRPr kumimoji="1" lang="en-US" altLang="ko-KR" dirty="0"/>
          </a:p>
          <a:p>
            <a:pPr marL="385763" indent="-385763">
              <a:buFont typeface="+mj-lt"/>
              <a:buAutoNum type="arabicPeriod"/>
            </a:pPr>
            <a:r>
              <a:rPr kumimoji="1" lang="ko-KR" altLang="en-US" dirty="0"/>
              <a:t>주문상태가 바뀔 때 마다 카톡으로 알림을 보낸다</a:t>
            </a:r>
            <a:endParaRPr kumimoji="1" lang="en-US" altLang="ko-KR" dirty="0"/>
          </a:p>
          <a:p>
            <a:pPr marL="385763" indent="-385763">
              <a:buFont typeface="+mj-lt"/>
              <a:buAutoNum type="arabicPeriod"/>
            </a:pPr>
            <a:endParaRPr kumimoji="1" lang="en-US" altLang="ko-KR" dirty="0"/>
          </a:p>
        </p:txBody>
      </p:sp>
    </p:spTree>
    <p:extLst>
      <p:ext uri="{BB962C8B-B14F-4D97-AF65-F5344CB8AC3E}">
        <p14:creationId xmlns:p14="http://schemas.microsoft.com/office/powerpoint/2010/main" val="24318122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a:t>헥사고날 아키텍처 </a:t>
            </a:r>
          </a:p>
        </p:txBody>
      </p:sp>
      <p:sp>
        <p:nvSpPr>
          <p:cNvPr id="4" name="원통[C] 3"/>
          <p:cNvSpPr/>
          <p:nvPr/>
        </p:nvSpPr>
        <p:spPr>
          <a:xfrm rot="5400000">
            <a:off x="4382872" y="-2928513"/>
            <a:ext cx="360947" cy="839305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050" dirty="0"/>
          </a:p>
        </p:txBody>
      </p:sp>
      <p:sp>
        <p:nvSpPr>
          <p:cNvPr id="5" name="TextBox 4"/>
          <p:cNvSpPr txBox="1"/>
          <p:nvPr/>
        </p:nvSpPr>
        <p:spPr>
          <a:xfrm>
            <a:off x="3294478" y="1116326"/>
            <a:ext cx="2560925" cy="253916"/>
          </a:xfrm>
          <a:prstGeom prst="rect">
            <a:avLst/>
          </a:prstGeom>
          <a:noFill/>
        </p:spPr>
        <p:txBody>
          <a:bodyPr wrap="square" rtlCol="0">
            <a:spAutoFit/>
          </a:bodyPr>
          <a:lstStyle/>
          <a:p>
            <a:r>
              <a:rPr kumimoji="1" lang="ko-KR" altLang="en-US" sz="1050" dirty="0">
                <a:solidFill>
                  <a:schemeClr val="bg1"/>
                </a:solidFill>
              </a:rPr>
              <a:t>분산 이벤트 스트림</a:t>
            </a:r>
            <a:r>
              <a:rPr kumimoji="1" lang="en-US" altLang="ko-KR" sz="1050" dirty="0">
                <a:solidFill>
                  <a:schemeClr val="bg1"/>
                </a:solidFill>
              </a:rPr>
              <a:t> (Kafka)</a:t>
            </a:r>
            <a:endParaRPr kumimoji="1" lang="ko-KR" altLang="en-US" sz="1050" dirty="0">
              <a:solidFill>
                <a:schemeClr val="bg1"/>
              </a:solidFill>
            </a:endParaRPr>
          </a:p>
        </p:txBody>
      </p:sp>
      <p:grpSp>
        <p:nvGrpSpPr>
          <p:cNvPr id="43" name="그룹 42"/>
          <p:cNvGrpSpPr/>
          <p:nvPr/>
        </p:nvGrpSpPr>
        <p:grpSpPr>
          <a:xfrm>
            <a:off x="2628531" y="1896919"/>
            <a:ext cx="2031411" cy="1247435"/>
            <a:chOff x="3680661" y="2117559"/>
            <a:chExt cx="3218594" cy="1941094"/>
          </a:xfrm>
        </p:grpSpPr>
        <p:sp>
          <p:nvSpPr>
            <p:cNvPr id="7" name="육각형[H] 6"/>
            <p:cNvSpPr/>
            <p:nvPr/>
          </p:nvSpPr>
          <p:spPr>
            <a:xfrm>
              <a:off x="4134852" y="2117559"/>
              <a:ext cx="2294022" cy="1941094"/>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t>pay</a:t>
              </a:r>
              <a:endParaRPr kumimoji="1" lang="ko-KR" altLang="en-US" sz="1050" dirty="0"/>
            </a:p>
          </p:txBody>
        </p:sp>
        <p:sp>
          <p:nvSpPr>
            <p:cNvPr id="11" name="육각형[H] 10"/>
            <p:cNvSpPr/>
            <p:nvPr/>
          </p:nvSpPr>
          <p:spPr>
            <a:xfrm>
              <a:off x="4639176" y="2512596"/>
              <a:ext cx="1285374" cy="1151020"/>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solidFill>
                    <a:schemeClr val="tx1"/>
                  </a:solidFill>
                </a:rPr>
                <a:t>pay</a:t>
              </a:r>
              <a:endParaRPr kumimoji="1" lang="ko-KR" altLang="en-US" sz="1050" dirty="0">
                <a:solidFill>
                  <a:schemeClr val="tx1"/>
                </a:solidFill>
              </a:endParaRPr>
            </a:p>
          </p:txBody>
        </p:sp>
        <p:sp>
          <p:nvSpPr>
            <p:cNvPr id="16" name="직사각형 15"/>
            <p:cNvSpPr/>
            <p:nvPr/>
          </p:nvSpPr>
          <p:spPr>
            <a:xfrm>
              <a:off x="3680661" y="2326103"/>
              <a:ext cx="1269834" cy="356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88"/>
                <a:t>REST Adaptor</a:t>
              </a:r>
              <a:endParaRPr kumimoji="1" lang="ko-KR" altLang="en-US" sz="788" dirty="0"/>
            </a:p>
          </p:txBody>
        </p:sp>
        <p:sp>
          <p:nvSpPr>
            <p:cNvPr id="19" name="직사각형 18"/>
            <p:cNvSpPr/>
            <p:nvPr/>
          </p:nvSpPr>
          <p:spPr>
            <a:xfrm>
              <a:off x="5864038" y="2821465"/>
              <a:ext cx="1035217" cy="50219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a:solidFill>
                    <a:schemeClr val="tx1"/>
                  </a:solidFill>
                </a:rPr>
                <a:t>Kafka Publisher</a:t>
              </a:r>
              <a:endParaRPr kumimoji="1" lang="ko-KR" altLang="en-US" sz="900" dirty="0">
                <a:solidFill>
                  <a:schemeClr val="tx1"/>
                </a:solidFill>
              </a:endParaRPr>
            </a:p>
          </p:txBody>
        </p:sp>
      </p:grpSp>
      <p:sp>
        <p:nvSpPr>
          <p:cNvPr id="6" name="육각형[H] 5"/>
          <p:cNvSpPr/>
          <p:nvPr/>
        </p:nvSpPr>
        <p:spPr>
          <a:xfrm>
            <a:off x="672925" y="1926679"/>
            <a:ext cx="1437497" cy="1217675"/>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app</a:t>
            </a:r>
            <a:endParaRPr kumimoji="1" lang="ko-KR" altLang="en-US" sz="900" dirty="0"/>
          </a:p>
        </p:txBody>
      </p:sp>
      <p:sp>
        <p:nvSpPr>
          <p:cNvPr id="10" name="육각형[H] 9"/>
          <p:cNvSpPr/>
          <p:nvPr/>
        </p:nvSpPr>
        <p:spPr>
          <a:xfrm>
            <a:off x="992089" y="2178265"/>
            <a:ext cx="805451" cy="722051"/>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500" dirty="0">
                <a:solidFill>
                  <a:schemeClr val="tx1"/>
                </a:solidFill>
              </a:rPr>
              <a:t>app</a:t>
            </a:r>
            <a:endParaRPr kumimoji="1" lang="ko-KR" altLang="en-US" sz="1500" dirty="0">
              <a:solidFill>
                <a:schemeClr val="tx1"/>
              </a:solidFill>
            </a:endParaRPr>
          </a:p>
        </p:txBody>
      </p:sp>
      <p:sp>
        <p:nvSpPr>
          <p:cNvPr id="14" name="직사각형 13"/>
          <p:cNvSpPr/>
          <p:nvPr/>
        </p:nvSpPr>
        <p:spPr>
          <a:xfrm>
            <a:off x="211346" y="2366322"/>
            <a:ext cx="769326" cy="221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dirty="0"/>
              <a:t>REST Adaptor</a:t>
            </a:r>
            <a:r>
              <a:rPr kumimoji="1" lang="ko-KR" altLang="en-US" sz="750" dirty="0"/>
              <a:t> </a:t>
            </a:r>
          </a:p>
        </p:txBody>
      </p:sp>
      <p:sp>
        <p:nvSpPr>
          <p:cNvPr id="24" name="직사각형 23"/>
          <p:cNvSpPr/>
          <p:nvPr/>
        </p:nvSpPr>
        <p:spPr>
          <a:xfrm>
            <a:off x="249235" y="2030401"/>
            <a:ext cx="800894" cy="257876"/>
          </a:xfrm>
          <a:prstGeom prst="rect">
            <a:avLst/>
          </a:prstGeom>
          <a:solidFill>
            <a:srgbClr val="D4A2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dirty="0">
                <a:solidFill>
                  <a:schemeClr val="tx1"/>
                </a:solidFill>
              </a:rPr>
              <a:t>Kafka Listener</a:t>
            </a:r>
          </a:p>
        </p:txBody>
      </p:sp>
      <p:sp>
        <p:nvSpPr>
          <p:cNvPr id="25" name="직사각형 24"/>
          <p:cNvSpPr/>
          <p:nvPr/>
        </p:nvSpPr>
        <p:spPr>
          <a:xfrm>
            <a:off x="1720491" y="2413385"/>
            <a:ext cx="648695" cy="3150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dirty="0">
                <a:solidFill>
                  <a:schemeClr val="tx1"/>
                </a:solidFill>
              </a:rPr>
              <a:t>Kafka </a:t>
            </a:r>
            <a:r>
              <a:rPr kumimoji="1" lang="en-US" altLang="ko-KR" sz="750" dirty="0" err="1">
                <a:solidFill>
                  <a:schemeClr val="tx1"/>
                </a:solidFill>
              </a:rPr>
              <a:t>publiser</a:t>
            </a:r>
            <a:endParaRPr kumimoji="1" lang="en-US" altLang="ko-KR" sz="750" dirty="0">
              <a:solidFill>
                <a:schemeClr val="tx1"/>
              </a:solidFill>
            </a:endParaRPr>
          </a:p>
        </p:txBody>
      </p:sp>
      <p:cxnSp>
        <p:nvCxnSpPr>
          <p:cNvPr id="27" name="직선 화살표 연결선 26"/>
          <p:cNvCxnSpPr>
            <a:stCxn id="25" idx="0"/>
          </p:cNvCxnSpPr>
          <p:nvPr/>
        </p:nvCxnSpPr>
        <p:spPr>
          <a:xfrm flipH="1" flipV="1">
            <a:off x="2037592" y="1448400"/>
            <a:ext cx="7247" cy="96498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endCxn id="24" idx="0"/>
          </p:cNvCxnSpPr>
          <p:nvPr/>
        </p:nvCxnSpPr>
        <p:spPr>
          <a:xfrm flipH="1">
            <a:off x="649682" y="1461910"/>
            <a:ext cx="12539" cy="56849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5" name="그룹 44"/>
          <p:cNvGrpSpPr/>
          <p:nvPr/>
        </p:nvGrpSpPr>
        <p:grpSpPr>
          <a:xfrm>
            <a:off x="7223652" y="2092309"/>
            <a:ext cx="1647914" cy="1238195"/>
            <a:chOff x="9621288" y="2336911"/>
            <a:chExt cx="2570747" cy="1941094"/>
          </a:xfrm>
        </p:grpSpPr>
        <p:sp>
          <p:nvSpPr>
            <p:cNvPr id="9" name="육각형[H] 8"/>
            <p:cNvSpPr/>
            <p:nvPr/>
          </p:nvSpPr>
          <p:spPr>
            <a:xfrm>
              <a:off x="9898013" y="2336911"/>
              <a:ext cx="2294022" cy="1941094"/>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t>customer</a:t>
              </a:r>
              <a:endParaRPr kumimoji="1" lang="ko-KR" altLang="en-US" sz="1050" dirty="0"/>
            </a:p>
          </p:txBody>
        </p:sp>
        <p:sp>
          <p:nvSpPr>
            <p:cNvPr id="13" name="육각형[H] 12"/>
            <p:cNvSpPr/>
            <p:nvPr/>
          </p:nvSpPr>
          <p:spPr>
            <a:xfrm>
              <a:off x="10402337" y="2731948"/>
              <a:ext cx="1285374" cy="1151020"/>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ko-KR" sz="1050" dirty="0">
                  <a:solidFill>
                    <a:schemeClr val="tx1"/>
                  </a:solidFill>
                </a:rPr>
                <a:t>customer</a:t>
              </a:r>
            </a:p>
            <a:p>
              <a:pPr algn="ctr"/>
              <a:r>
                <a:rPr kumimoji="1" lang="en-US" altLang="ko-KR" sz="1050" dirty="0">
                  <a:solidFill>
                    <a:schemeClr val="tx1"/>
                  </a:solidFill>
                </a:rPr>
                <a:t>(python)</a:t>
              </a:r>
              <a:endParaRPr kumimoji="1" lang="ko-KR" altLang="en-US" sz="1050" dirty="0">
                <a:solidFill>
                  <a:schemeClr val="tx1"/>
                </a:solidFill>
              </a:endParaRPr>
            </a:p>
          </p:txBody>
        </p:sp>
        <p:sp>
          <p:nvSpPr>
            <p:cNvPr id="40" name="직사각형 39"/>
            <p:cNvSpPr/>
            <p:nvPr/>
          </p:nvSpPr>
          <p:spPr>
            <a:xfrm>
              <a:off x="9621288" y="2515941"/>
              <a:ext cx="1035217" cy="411080"/>
            </a:xfrm>
            <a:prstGeom prst="rect">
              <a:avLst/>
            </a:prstGeom>
            <a:solidFill>
              <a:srgbClr val="D4A2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900" dirty="0">
                  <a:solidFill>
                    <a:schemeClr val="tx1"/>
                  </a:solidFill>
                </a:rPr>
                <a:t>이벤트 </a:t>
              </a:r>
              <a:endParaRPr kumimoji="1" lang="en-US" altLang="ko-KR" sz="900" dirty="0">
                <a:solidFill>
                  <a:schemeClr val="tx1"/>
                </a:solidFill>
              </a:endParaRPr>
            </a:p>
            <a:p>
              <a:pPr algn="ctr"/>
              <a:r>
                <a:rPr kumimoji="1" lang="ko-KR" altLang="en-US" sz="900" dirty="0">
                  <a:solidFill>
                    <a:schemeClr val="tx1"/>
                  </a:solidFill>
                </a:rPr>
                <a:t>리스너</a:t>
              </a:r>
            </a:p>
          </p:txBody>
        </p:sp>
      </p:grpSp>
      <p:grpSp>
        <p:nvGrpSpPr>
          <p:cNvPr id="44" name="그룹 43"/>
          <p:cNvGrpSpPr/>
          <p:nvPr/>
        </p:nvGrpSpPr>
        <p:grpSpPr>
          <a:xfrm>
            <a:off x="5078092" y="1896919"/>
            <a:ext cx="1863044" cy="1289456"/>
            <a:chOff x="6635414" y="2117559"/>
            <a:chExt cx="2986061" cy="1941094"/>
          </a:xfrm>
        </p:grpSpPr>
        <p:sp>
          <p:nvSpPr>
            <p:cNvPr id="8" name="육각형[H] 7"/>
            <p:cNvSpPr/>
            <p:nvPr/>
          </p:nvSpPr>
          <p:spPr>
            <a:xfrm>
              <a:off x="6902115" y="2117559"/>
              <a:ext cx="2294022" cy="1941094"/>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t>store</a:t>
              </a:r>
              <a:endParaRPr kumimoji="1" lang="ko-KR" altLang="en-US" sz="1050" dirty="0"/>
            </a:p>
          </p:txBody>
        </p:sp>
        <p:sp>
          <p:nvSpPr>
            <p:cNvPr id="12" name="육각형[H] 11"/>
            <p:cNvSpPr/>
            <p:nvPr/>
          </p:nvSpPr>
          <p:spPr>
            <a:xfrm>
              <a:off x="7420476" y="2512596"/>
              <a:ext cx="1285374" cy="1151020"/>
            </a:xfrm>
            <a:prstGeom prst="hexag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a:solidFill>
                    <a:schemeClr val="tx1"/>
                  </a:solidFill>
                </a:rPr>
                <a:t>store</a:t>
              </a:r>
              <a:endParaRPr kumimoji="1" lang="ko-KR" altLang="en-US" sz="1050" dirty="0">
                <a:solidFill>
                  <a:schemeClr val="tx1"/>
                </a:solidFill>
              </a:endParaRPr>
            </a:p>
          </p:txBody>
        </p:sp>
        <p:sp>
          <p:nvSpPr>
            <p:cNvPr id="22" name="직사각형 21"/>
            <p:cNvSpPr/>
            <p:nvPr/>
          </p:nvSpPr>
          <p:spPr>
            <a:xfrm>
              <a:off x="6635414" y="2337257"/>
              <a:ext cx="1035217" cy="411080"/>
            </a:xfrm>
            <a:prstGeom prst="rect">
              <a:avLst/>
            </a:prstGeom>
            <a:solidFill>
              <a:srgbClr val="D4A2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88" dirty="0">
                  <a:solidFill>
                    <a:schemeClr val="tx1"/>
                  </a:solidFill>
                </a:rPr>
                <a:t>Kafka Listener</a:t>
              </a:r>
            </a:p>
          </p:txBody>
        </p:sp>
        <p:sp>
          <p:nvSpPr>
            <p:cNvPr id="41" name="직사각형 40"/>
            <p:cNvSpPr/>
            <p:nvPr/>
          </p:nvSpPr>
          <p:spPr>
            <a:xfrm>
              <a:off x="8586258" y="2739723"/>
              <a:ext cx="1035217" cy="50219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88" dirty="0">
                  <a:solidFill>
                    <a:schemeClr val="tx1"/>
                  </a:solidFill>
                </a:rPr>
                <a:t>Kafka Publisher</a:t>
              </a:r>
              <a:endParaRPr kumimoji="1" lang="ko-KR" altLang="en-US" sz="788" dirty="0">
                <a:solidFill>
                  <a:schemeClr val="tx1"/>
                </a:solidFill>
              </a:endParaRPr>
            </a:p>
          </p:txBody>
        </p:sp>
      </p:grpSp>
      <p:cxnSp>
        <p:nvCxnSpPr>
          <p:cNvPr id="47" name="꺾인 연결선[E] 46"/>
          <p:cNvCxnSpPr>
            <a:stCxn id="53" idx="3"/>
            <a:endCxn id="16" idx="1"/>
          </p:cNvCxnSpPr>
          <p:nvPr/>
        </p:nvCxnSpPr>
        <p:spPr>
          <a:xfrm flipV="1">
            <a:off x="2345689" y="2145631"/>
            <a:ext cx="282842" cy="80106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p:cNvSpPr/>
          <p:nvPr/>
        </p:nvSpPr>
        <p:spPr>
          <a:xfrm>
            <a:off x="1696994" y="2789183"/>
            <a:ext cx="648695" cy="3150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dirty="0">
                <a:solidFill>
                  <a:schemeClr val="tx1"/>
                </a:solidFill>
              </a:rPr>
              <a:t>REST Invoker</a:t>
            </a:r>
          </a:p>
        </p:txBody>
      </p:sp>
      <p:cxnSp>
        <p:nvCxnSpPr>
          <p:cNvPr id="56" name="직선 화살표 연결선 55"/>
          <p:cNvCxnSpPr>
            <a:stCxn id="19" idx="0"/>
          </p:cNvCxnSpPr>
          <p:nvPr/>
        </p:nvCxnSpPr>
        <p:spPr>
          <a:xfrm flipH="1" flipV="1">
            <a:off x="4329777" y="1461910"/>
            <a:ext cx="3477" cy="88737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a:endCxn id="22" idx="0"/>
          </p:cNvCxnSpPr>
          <p:nvPr/>
        </p:nvCxnSpPr>
        <p:spPr>
          <a:xfrm>
            <a:off x="5386912" y="1448490"/>
            <a:ext cx="14123" cy="59437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endCxn id="40" idx="0"/>
          </p:cNvCxnSpPr>
          <p:nvPr/>
        </p:nvCxnSpPr>
        <p:spPr>
          <a:xfrm flipH="1">
            <a:off x="7555452" y="1459615"/>
            <a:ext cx="1737" cy="74689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a:stCxn id="41" idx="0"/>
          </p:cNvCxnSpPr>
          <p:nvPr/>
        </p:nvCxnSpPr>
        <p:spPr>
          <a:xfrm flipH="1" flipV="1">
            <a:off x="6616034" y="1474731"/>
            <a:ext cx="2159" cy="83548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8" name="원통[C] 67"/>
          <p:cNvSpPr/>
          <p:nvPr/>
        </p:nvSpPr>
        <p:spPr>
          <a:xfrm>
            <a:off x="1026066" y="3349276"/>
            <a:ext cx="747411" cy="3368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a:t>mongo</a:t>
            </a:r>
            <a:endParaRPr kumimoji="1" lang="ko-KR" altLang="en-US" sz="900" dirty="0"/>
          </a:p>
        </p:txBody>
      </p:sp>
      <p:sp>
        <p:nvSpPr>
          <p:cNvPr id="69" name="원통[C] 68"/>
          <p:cNvSpPr/>
          <p:nvPr/>
        </p:nvSpPr>
        <p:spPr>
          <a:xfrm>
            <a:off x="3265422" y="3349276"/>
            <a:ext cx="747411" cy="3368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err="1"/>
              <a:t>mysql</a:t>
            </a:r>
            <a:endParaRPr kumimoji="1" lang="ko-KR" altLang="en-US" sz="900" dirty="0"/>
          </a:p>
        </p:txBody>
      </p:sp>
      <p:sp>
        <p:nvSpPr>
          <p:cNvPr id="70" name="원통[C] 69"/>
          <p:cNvSpPr/>
          <p:nvPr/>
        </p:nvSpPr>
        <p:spPr>
          <a:xfrm>
            <a:off x="5595177" y="3349276"/>
            <a:ext cx="747411" cy="3368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50" dirty="0" err="1"/>
              <a:t>mysql</a:t>
            </a:r>
            <a:endParaRPr kumimoji="1" lang="ko-KR" altLang="en-US" sz="1050" dirty="0"/>
          </a:p>
        </p:txBody>
      </p:sp>
      <p:sp>
        <p:nvSpPr>
          <p:cNvPr id="71" name="직사각형 70"/>
          <p:cNvSpPr/>
          <p:nvPr/>
        </p:nvSpPr>
        <p:spPr>
          <a:xfrm>
            <a:off x="1143002" y="3048179"/>
            <a:ext cx="514679" cy="19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a:t>JPA</a:t>
            </a:r>
            <a:endParaRPr kumimoji="1" lang="ko-KR" altLang="en-US" sz="750" dirty="0"/>
          </a:p>
        </p:txBody>
      </p:sp>
      <p:cxnSp>
        <p:nvCxnSpPr>
          <p:cNvPr id="72" name="꺾인 연결선[E] 71"/>
          <p:cNvCxnSpPr>
            <a:stCxn id="71" idx="2"/>
            <a:endCxn id="68" idx="0"/>
          </p:cNvCxnSpPr>
          <p:nvPr/>
        </p:nvCxnSpPr>
        <p:spPr>
          <a:xfrm rot="5400000">
            <a:off x="1304640" y="3337795"/>
            <a:ext cx="190833" cy="57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3386893" y="3042164"/>
            <a:ext cx="514679" cy="19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a:t>JPA</a:t>
            </a:r>
            <a:endParaRPr kumimoji="1" lang="ko-KR" altLang="en-US" sz="750" dirty="0"/>
          </a:p>
        </p:txBody>
      </p:sp>
      <p:cxnSp>
        <p:nvCxnSpPr>
          <p:cNvPr id="76" name="꺾인 연결선[E] 75"/>
          <p:cNvCxnSpPr/>
          <p:nvPr/>
        </p:nvCxnSpPr>
        <p:spPr>
          <a:xfrm rot="5400000">
            <a:off x="3548531" y="3331780"/>
            <a:ext cx="190833" cy="57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5733047" y="3018101"/>
            <a:ext cx="514679" cy="1944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50"/>
              <a:t>JPA</a:t>
            </a:r>
            <a:endParaRPr kumimoji="1" lang="ko-KR" altLang="en-US" sz="750" dirty="0"/>
          </a:p>
        </p:txBody>
      </p:sp>
      <p:cxnSp>
        <p:nvCxnSpPr>
          <p:cNvPr id="79" name="꺾인 연결선[E] 78"/>
          <p:cNvCxnSpPr/>
          <p:nvPr/>
        </p:nvCxnSpPr>
        <p:spPr>
          <a:xfrm rot="5400000">
            <a:off x="5894685" y="3307717"/>
            <a:ext cx="190833" cy="57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0512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a:lstStyle/>
          <a:p>
            <a:r>
              <a:rPr kumimoji="1" lang="ko-KR" altLang="en-US" dirty="0"/>
              <a:t>구현</a:t>
            </a:r>
          </a:p>
        </p:txBody>
      </p:sp>
      <p:sp>
        <p:nvSpPr>
          <p:cNvPr id="5" name="부제 4"/>
          <p:cNvSpPr>
            <a:spLocks noGrp="1"/>
          </p:cNvSpPr>
          <p:nvPr>
            <p:ph type="subTitle" idx="1"/>
          </p:nvPr>
        </p:nvSpPr>
        <p:spPr/>
        <p:txBody>
          <a:bodyPr/>
          <a:lstStyle/>
          <a:p>
            <a:endParaRPr kumimoji="1" lang="ko-KR" altLang="en-US" dirty="0"/>
          </a:p>
        </p:txBody>
      </p:sp>
    </p:spTree>
    <p:extLst>
      <p:ext uri="{BB962C8B-B14F-4D97-AF65-F5344CB8AC3E}">
        <p14:creationId xmlns:p14="http://schemas.microsoft.com/office/powerpoint/2010/main" val="26485855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txBox="1">
            <a:spLocks/>
          </p:cNvSpPr>
          <p:nvPr/>
        </p:nvSpPr>
        <p:spPr>
          <a:xfrm>
            <a:off x="628650" y="273844"/>
            <a:ext cx="7886700" cy="994172"/>
          </a:xfrm>
          <a:prstGeom prst="rect">
            <a:avLst/>
          </a:prstGeom>
        </p:spPr>
        <p:txBody>
          <a:bodyPr vert="horz" lIns="68580" tIns="34290" rIns="68580" bIns="3429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endParaRPr kumimoji="1" lang="en-US" altLang="ko-KR" sz="4500" dirty="0"/>
          </a:p>
        </p:txBody>
      </p:sp>
      <p:sp>
        <p:nvSpPr>
          <p:cNvPr id="2" name="TextBox 1">
            <a:extLst>
              <a:ext uri="{FF2B5EF4-FFF2-40B4-BE49-F238E27FC236}">
                <a16:creationId xmlns:a16="http://schemas.microsoft.com/office/drawing/2014/main" id="{3BC46927-ACBA-7B45-A4F5-A07F8D9A2C6A}"/>
              </a:ext>
            </a:extLst>
          </p:cNvPr>
          <p:cNvSpPr txBox="1"/>
          <p:nvPr/>
        </p:nvSpPr>
        <p:spPr>
          <a:xfrm>
            <a:off x="628650" y="525036"/>
            <a:ext cx="6183929" cy="4708981"/>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sz="2000" dirty="0">
                <a:solidFill>
                  <a:schemeClr val="accent1"/>
                </a:solidFill>
              </a:rPr>
              <a:t>Unit Microservice Implementation</a:t>
            </a:r>
          </a:p>
          <a:p>
            <a:r>
              <a:rPr kumimoji="1" lang="en-US" altLang="ko-KR" sz="1800" dirty="0"/>
              <a:t>     Spring Boot </a:t>
            </a:r>
            <a:br>
              <a:rPr kumimoji="1" lang="en-US" altLang="ko-KR" sz="1800" dirty="0"/>
            </a:br>
            <a:endParaRPr kumimoji="1" lang="en-US" altLang="ko-KR" sz="1800" dirty="0"/>
          </a:p>
          <a:p>
            <a:pPr marL="342900" indent="-342900">
              <a:buFont typeface="Arial" panose="020B0604020202020204" pitchFamily="34" charset="0"/>
              <a:buChar char="•"/>
            </a:pPr>
            <a:r>
              <a:rPr kumimoji="1" lang="en-US" altLang="ko-KR" sz="2000" dirty="0">
                <a:solidFill>
                  <a:schemeClr val="accent1"/>
                </a:solidFill>
              </a:rPr>
              <a:t>Inter-microservice Communication</a:t>
            </a:r>
          </a:p>
          <a:p>
            <a:pPr lvl="3"/>
            <a:r>
              <a:rPr kumimoji="1" lang="en-US" altLang="ko-KR" sz="1800" dirty="0"/>
              <a:t>     Publish-Subscribe (Saga)</a:t>
            </a:r>
          </a:p>
          <a:p>
            <a:pPr lvl="7"/>
            <a:r>
              <a:rPr kumimoji="1" lang="en-US" altLang="ko-KR" sz="1800" dirty="0"/>
              <a:t>	Event Sourcing</a:t>
            </a:r>
          </a:p>
          <a:p>
            <a:pPr lvl="7"/>
            <a:r>
              <a:rPr kumimoji="1" lang="en-US" altLang="ko-KR" sz="1800" dirty="0"/>
              <a:t>	Correlation</a:t>
            </a:r>
          </a:p>
          <a:p>
            <a:pPr lvl="7"/>
            <a:r>
              <a:rPr kumimoji="1" lang="en-US" altLang="ko-KR" sz="1800" dirty="0"/>
              <a:t>	Compensation</a:t>
            </a:r>
          </a:p>
          <a:p>
            <a:pPr lvl="3"/>
            <a:r>
              <a:rPr kumimoji="1" lang="en-US" altLang="ko-KR" sz="1800" dirty="0"/>
              <a:t>     Request-Response (RPC)</a:t>
            </a:r>
          </a:p>
          <a:p>
            <a:pPr lvl="3"/>
            <a:r>
              <a:rPr kumimoji="1" lang="en-US" altLang="ko-KR" sz="1800" dirty="0"/>
              <a:t>	Service Registry</a:t>
            </a:r>
          </a:p>
          <a:p>
            <a:pPr lvl="3"/>
            <a:r>
              <a:rPr kumimoji="1" lang="en-US" altLang="ko-KR" sz="1800" dirty="0"/>
              <a:t>	Circuit Breaker</a:t>
            </a:r>
            <a:br>
              <a:rPr kumimoji="1" lang="en-US" altLang="ko-KR" sz="1800" dirty="0"/>
            </a:br>
            <a:endParaRPr kumimoji="1" lang="en-US" altLang="ko-KR" sz="1800" dirty="0"/>
          </a:p>
          <a:p>
            <a:pPr marL="342900" indent="-342900">
              <a:buFont typeface="Arial" panose="020B0604020202020204" pitchFamily="34" charset="0"/>
              <a:buChar char="•"/>
            </a:pPr>
            <a:r>
              <a:rPr kumimoji="1" lang="en-US" altLang="ko-KR" sz="2000" dirty="0">
                <a:solidFill>
                  <a:schemeClr val="accent1"/>
                </a:solidFill>
              </a:rPr>
              <a:t>Client-Server Communication</a:t>
            </a:r>
          </a:p>
          <a:p>
            <a:pPr lvl="3"/>
            <a:r>
              <a:rPr kumimoji="1" lang="en-US" altLang="ko-KR" sz="1800" dirty="0"/>
              <a:t>     API Gateway</a:t>
            </a:r>
          </a:p>
          <a:p>
            <a:pPr lvl="3"/>
            <a:r>
              <a:rPr kumimoji="1" lang="en-US" altLang="ko-KR" sz="1800" dirty="0"/>
              <a:t>     Front-end Development</a:t>
            </a:r>
          </a:p>
          <a:p>
            <a:endParaRPr kumimoji="1" lang="ko-Kore-KR" altLang="en-US" sz="2000" dirty="0"/>
          </a:p>
        </p:txBody>
      </p:sp>
    </p:spTree>
    <p:extLst>
      <p:ext uri="{BB962C8B-B14F-4D97-AF65-F5344CB8AC3E}">
        <p14:creationId xmlns:p14="http://schemas.microsoft.com/office/powerpoint/2010/main" val="28306974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a:lstStyle/>
          <a:p>
            <a:r>
              <a:rPr kumimoji="1" lang="ko-KR" altLang="en-US" dirty="0"/>
              <a:t>운영</a:t>
            </a:r>
          </a:p>
        </p:txBody>
      </p:sp>
      <p:sp>
        <p:nvSpPr>
          <p:cNvPr id="5" name="부제 4"/>
          <p:cNvSpPr>
            <a:spLocks noGrp="1"/>
          </p:cNvSpPr>
          <p:nvPr>
            <p:ph type="subTitle" idx="1"/>
          </p:nvPr>
        </p:nvSpPr>
        <p:spPr/>
        <p:txBody>
          <a:bodyPr/>
          <a:lstStyle/>
          <a:p>
            <a:endParaRPr kumimoji="1" lang="ko-KR" altLang="en-US" dirty="0"/>
          </a:p>
        </p:txBody>
      </p:sp>
    </p:spTree>
    <p:extLst>
      <p:ext uri="{BB962C8B-B14F-4D97-AF65-F5344CB8AC3E}">
        <p14:creationId xmlns:p14="http://schemas.microsoft.com/office/powerpoint/2010/main" val="36485382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p:cNvSpPr>
            <a:spLocks noGrp="1"/>
          </p:cNvSpPr>
          <p:nvPr>
            <p:ph type="title"/>
          </p:nvPr>
        </p:nvSpPr>
        <p:spPr>
          <a:xfrm>
            <a:off x="515125" y="865179"/>
            <a:ext cx="2400300" cy="3345872"/>
          </a:xfrm>
        </p:spPr>
        <p:txBody>
          <a:bodyPr vert="horz" lIns="91440" tIns="45720" rIns="91440" bIns="45720" rtlCol="0" anchor="ctr">
            <a:normAutofit/>
          </a:bodyPr>
          <a:lstStyle/>
          <a:p>
            <a:pPr defTabSz="914400" latinLnBrk="0"/>
            <a:r>
              <a:rPr kumimoji="1" lang="en-US" altLang="ko-KR" sz="2400" kern="1200">
                <a:solidFill>
                  <a:srgbClr val="FFFFFF"/>
                </a:solidFill>
                <a:latin typeface="+mj-lt"/>
                <a:ea typeface="+mj-ea"/>
                <a:cs typeface="+mj-cs"/>
              </a:rPr>
              <a:t>Recommended Books</a:t>
            </a:r>
          </a:p>
        </p:txBody>
      </p:sp>
      <p:sp>
        <p:nvSpPr>
          <p:cNvPr id="12" name="Arc 11">
            <a:extLst>
              <a:ext uri="{FF2B5EF4-FFF2-40B4-BE49-F238E27FC236}">
                <a16:creationId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내용 개체 틀 2"/>
          <p:cNvSpPr>
            <a:spLocks noGrp="1"/>
          </p:cNvSpPr>
          <p:nvPr>
            <p:ph idx="10"/>
          </p:nvPr>
        </p:nvSpPr>
        <p:spPr>
          <a:xfrm>
            <a:off x="3335481" y="443508"/>
            <a:ext cx="5179868" cy="4189214"/>
          </a:xfrm>
        </p:spPr>
        <p:txBody>
          <a:bodyPr vert="horz" lIns="91440" tIns="45720" rIns="91440" bIns="45720" rtlCol="0" anchor="ctr">
            <a:normAutofit/>
          </a:bodyPr>
          <a:lstStyle/>
          <a:p>
            <a:pPr indent="-228600" defTabSz="914400" latinLnBrk="0">
              <a:lnSpc>
                <a:spcPct val="90000"/>
              </a:lnSpc>
              <a:spcBef>
                <a:spcPts val="0"/>
              </a:spcBef>
              <a:spcAft>
                <a:spcPts val="600"/>
              </a:spcAft>
            </a:pPr>
            <a:r>
              <a:rPr lang="en-US" altLang="ko-KR" b="1" dirty="0">
                <a:solidFill>
                  <a:schemeClr val="tx1"/>
                </a:solidFill>
                <a:latin typeface="+mn-lt"/>
                <a:cs typeface="+mn-cs"/>
              </a:rPr>
              <a:t>Overall MSA Design patterns: </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hlinkClick r:id="rId2"/>
              </a:rPr>
              <a:t>https://www.manning.com/books/microservices-patterns</a:t>
            </a:r>
            <a:r>
              <a:rPr lang="en-US" altLang="ko-KR" dirty="0">
                <a:solidFill>
                  <a:schemeClr val="tx1"/>
                </a:solidFill>
                <a:latin typeface="+mn-lt"/>
                <a:cs typeface="+mn-cs"/>
              </a:rPr>
              <a:t/>
            </a:r>
            <a:br>
              <a:rPr lang="en-US" altLang="ko-KR" dirty="0">
                <a:solidFill>
                  <a:schemeClr val="tx1"/>
                </a:solidFill>
                <a:latin typeface="+mn-lt"/>
                <a:cs typeface="+mn-cs"/>
              </a:rPr>
            </a:br>
            <a:endParaRPr lang="en-US" altLang="ko-KR" dirty="0">
              <a:solidFill>
                <a:schemeClr val="tx1"/>
              </a:solidFill>
              <a:latin typeface="+mn-lt"/>
              <a:cs typeface="+mn-cs"/>
            </a:endParaRPr>
          </a:p>
          <a:p>
            <a:pPr indent="-228600" defTabSz="914400" latinLnBrk="0">
              <a:lnSpc>
                <a:spcPct val="90000"/>
              </a:lnSpc>
              <a:spcBef>
                <a:spcPts val="0"/>
              </a:spcBef>
              <a:spcAft>
                <a:spcPts val="600"/>
              </a:spcAft>
            </a:pPr>
            <a:r>
              <a:rPr lang="en-US" altLang="ko-KR" b="1" dirty="0">
                <a:solidFill>
                  <a:schemeClr val="tx1"/>
                </a:solidFill>
                <a:latin typeface="+mn-lt"/>
                <a:cs typeface="+mn-cs"/>
              </a:rPr>
              <a:t>Microservice decomposition strategy:</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rPr>
              <a:t>- DDD distilled: </a:t>
            </a:r>
            <a:r>
              <a:rPr lang="en-US" altLang="ko-KR" dirty="0">
                <a:solidFill>
                  <a:schemeClr val="tx1"/>
                </a:solidFill>
                <a:latin typeface="+mn-lt"/>
                <a:cs typeface="+mn-cs"/>
                <a:hlinkClick r:id="rId3"/>
              </a:rPr>
              <a:t>https://www.oreilly.com/library/view/domain-driven-design-distilled/9780134434964/</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rPr>
              <a:t>- Event Storming: </a:t>
            </a:r>
            <a:r>
              <a:rPr lang="en-US" altLang="ko-KR" dirty="0">
                <a:solidFill>
                  <a:schemeClr val="tx1"/>
                </a:solidFill>
                <a:latin typeface="+mn-lt"/>
                <a:cs typeface="+mn-cs"/>
                <a:hlinkClick r:id="rId4"/>
              </a:rPr>
              <a:t>https://leanpub.com/introducing_eventstorming</a:t>
            </a:r>
            <a:r>
              <a:rPr lang="en-US" altLang="ko-KR" dirty="0">
                <a:solidFill>
                  <a:schemeClr val="tx1"/>
                </a:solidFill>
                <a:latin typeface="+mn-lt"/>
                <a:cs typeface="+mn-cs"/>
              </a:rPr>
              <a:t/>
            </a:r>
            <a:br>
              <a:rPr lang="en-US" altLang="ko-KR" dirty="0">
                <a:solidFill>
                  <a:schemeClr val="tx1"/>
                </a:solidFill>
                <a:latin typeface="+mn-lt"/>
                <a:cs typeface="+mn-cs"/>
              </a:rPr>
            </a:br>
            <a:endParaRPr lang="en-US" altLang="ko-KR" b="1" dirty="0">
              <a:solidFill>
                <a:schemeClr val="tx1"/>
              </a:solidFill>
              <a:latin typeface="+mn-lt"/>
              <a:cs typeface="+mn-cs"/>
            </a:endParaRPr>
          </a:p>
          <a:p>
            <a:pPr indent="-228600" defTabSz="914400" latinLnBrk="0">
              <a:lnSpc>
                <a:spcPct val="90000"/>
              </a:lnSpc>
              <a:spcBef>
                <a:spcPts val="0"/>
              </a:spcBef>
              <a:spcAft>
                <a:spcPts val="600"/>
              </a:spcAft>
            </a:pPr>
            <a:r>
              <a:rPr lang="en-US" altLang="ko-KR" b="1" dirty="0">
                <a:solidFill>
                  <a:schemeClr val="tx1"/>
                </a:solidFill>
                <a:latin typeface="+mn-lt"/>
                <a:cs typeface="+mn-cs"/>
              </a:rPr>
              <a:t>API design and REST: </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hlinkClick r:id="rId5"/>
              </a:rPr>
              <a:t>http://pepa.holla.cz/wp-cont…/…/2016/01/REST-in-Practice.pdf</a:t>
            </a:r>
            <a:endParaRPr lang="en-US" altLang="ko-KR" dirty="0">
              <a:solidFill>
                <a:schemeClr val="tx1"/>
              </a:solidFill>
              <a:latin typeface="+mn-lt"/>
              <a:cs typeface="+mn-cs"/>
            </a:endParaRPr>
          </a:p>
          <a:p>
            <a:pPr indent="-228600" defTabSz="914400" latinLnBrk="0">
              <a:lnSpc>
                <a:spcPct val="90000"/>
              </a:lnSpc>
              <a:spcBef>
                <a:spcPts val="0"/>
              </a:spcBef>
              <a:spcAft>
                <a:spcPts val="600"/>
              </a:spcAft>
            </a:pPr>
            <a:endParaRPr lang="en-US" altLang="ko-KR" b="1" dirty="0">
              <a:solidFill>
                <a:schemeClr val="tx1"/>
              </a:solidFill>
              <a:latin typeface="+mn-lt"/>
              <a:cs typeface="+mn-cs"/>
            </a:endParaRPr>
          </a:p>
          <a:p>
            <a:pPr indent="-228600" defTabSz="914400" latinLnBrk="0">
              <a:lnSpc>
                <a:spcPct val="90000"/>
              </a:lnSpc>
              <a:spcBef>
                <a:spcPts val="0"/>
              </a:spcBef>
              <a:spcAft>
                <a:spcPts val="600"/>
              </a:spcAft>
            </a:pPr>
            <a:r>
              <a:rPr lang="en-US" altLang="ko-KR" b="1" dirty="0">
                <a:solidFill>
                  <a:schemeClr val="tx1"/>
                </a:solidFill>
                <a:latin typeface="+mn-lt"/>
                <a:cs typeface="+mn-cs"/>
              </a:rPr>
              <a:t>Database Design in MSA: </a:t>
            </a:r>
            <a:r>
              <a:rPr lang="en-US" altLang="ko-KR" dirty="0">
                <a:solidFill>
                  <a:schemeClr val="tx1"/>
                </a:solidFill>
                <a:latin typeface="+mn-lt"/>
                <a:cs typeface="+mn-cs"/>
              </a:rPr>
              <a:t/>
            </a:r>
            <a:br>
              <a:rPr lang="en-US" altLang="ko-KR" dirty="0">
                <a:solidFill>
                  <a:schemeClr val="tx1"/>
                </a:solidFill>
                <a:latin typeface="+mn-lt"/>
                <a:cs typeface="+mn-cs"/>
              </a:rPr>
            </a:br>
            <a:r>
              <a:rPr lang="en-US" altLang="ko-KR" dirty="0">
                <a:solidFill>
                  <a:schemeClr val="tx1"/>
                </a:solidFill>
                <a:latin typeface="+mn-lt"/>
                <a:cs typeface="+mn-cs"/>
              </a:rPr>
              <a:t>- Lightly: </a:t>
            </a:r>
          </a:p>
          <a:p>
            <a:pPr marL="0" indent="-228600" defTabSz="914400" latinLnBrk="0">
              <a:lnSpc>
                <a:spcPct val="90000"/>
              </a:lnSpc>
              <a:spcBef>
                <a:spcPts val="0"/>
              </a:spcBef>
              <a:spcAft>
                <a:spcPts val="600"/>
              </a:spcAft>
            </a:pPr>
            <a:r>
              <a:rPr lang="en-US" altLang="ko-KR" spc="-50" dirty="0">
                <a:solidFill>
                  <a:schemeClr val="tx1"/>
                </a:solidFill>
                <a:latin typeface="+mn-lt"/>
                <a:cs typeface="+mn-cs"/>
              </a:rPr>
              <a:t>       </a:t>
            </a:r>
            <a:r>
              <a:rPr lang="en-US" altLang="ko-KR" spc="-30" dirty="0">
                <a:solidFill>
                  <a:schemeClr val="tx1"/>
                </a:solidFill>
                <a:latin typeface="+mn-lt"/>
                <a:cs typeface="+mn-cs"/>
                <a:hlinkClick r:id="rId6"/>
              </a:rPr>
              <a:t>https://www.confluent.io/wp-content/uploads/2016/08/Making_Sense_of_Stream_Processing_Confluent_1.pdf</a:t>
            </a:r>
            <a:r>
              <a:rPr lang="en-US" altLang="ko-KR" spc="-50" dirty="0">
                <a:solidFill>
                  <a:schemeClr val="tx1"/>
                </a:solidFill>
                <a:latin typeface="+mn-lt"/>
                <a:cs typeface="+mn-cs"/>
              </a:rPr>
              <a:t/>
            </a:r>
            <a:br>
              <a:rPr lang="en-US" altLang="ko-KR" spc="-50" dirty="0">
                <a:solidFill>
                  <a:schemeClr val="tx1"/>
                </a:solidFill>
                <a:latin typeface="+mn-lt"/>
                <a:cs typeface="+mn-cs"/>
              </a:rPr>
            </a:br>
            <a:r>
              <a:rPr lang="en-US" altLang="ko-KR" spc="-50" dirty="0">
                <a:solidFill>
                  <a:schemeClr val="tx1"/>
                </a:solidFill>
                <a:latin typeface="+mn-lt"/>
                <a:cs typeface="+mn-cs"/>
              </a:rPr>
              <a:t>     </a:t>
            </a:r>
            <a:r>
              <a:rPr lang="en-US" altLang="ko-KR" dirty="0">
                <a:solidFill>
                  <a:schemeClr val="tx1"/>
                </a:solidFill>
                <a:latin typeface="+mn-lt"/>
                <a:cs typeface="+mn-cs"/>
              </a:rPr>
              <a:t>- Deep dive: </a:t>
            </a:r>
          </a:p>
          <a:p>
            <a:pPr marL="0" indent="-228600" defTabSz="914400" latinLnBrk="0">
              <a:lnSpc>
                <a:spcPct val="90000"/>
              </a:lnSpc>
              <a:spcBef>
                <a:spcPts val="0"/>
              </a:spcBef>
              <a:spcAft>
                <a:spcPts val="600"/>
              </a:spcAft>
            </a:pPr>
            <a:r>
              <a:rPr lang="en-US" altLang="ko-KR" spc="-50" dirty="0">
                <a:solidFill>
                  <a:schemeClr val="tx1"/>
                </a:solidFill>
                <a:latin typeface="+mn-lt"/>
                <a:cs typeface="+mn-cs"/>
              </a:rPr>
              <a:t>       </a:t>
            </a:r>
            <a:r>
              <a:rPr lang="en-US" altLang="ko-KR" spc="-30" dirty="0">
                <a:solidFill>
                  <a:schemeClr val="tx1"/>
                </a:solidFill>
                <a:latin typeface="+mn-lt"/>
                <a:cs typeface="+mn-cs"/>
                <a:hlinkClick r:id="rId7"/>
              </a:rPr>
              <a:t>https://dataintensive.net/?fbclid=IwAR3OSWkhqRjLI9gBoMpbsk-QGxeLpTYVXIJVCSaw_A5eYrBDc0piKSm4pMM</a:t>
            </a:r>
            <a:endParaRPr lang="en-US" altLang="ko-KR" spc="-30" dirty="0">
              <a:solidFill>
                <a:schemeClr val="tx1"/>
              </a:solidFill>
              <a:latin typeface="+mn-lt"/>
              <a:cs typeface="+mn-cs"/>
            </a:endParaRPr>
          </a:p>
        </p:txBody>
      </p:sp>
    </p:spTree>
    <p:extLst>
      <p:ext uri="{BB962C8B-B14F-4D97-AF65-F5344CB8AC3E}">
        <p14:creationId xmlns:p14="http://schemas.microsoft.com/office/powerpoint/2010/main" val="579533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CCAFB3E-E6E2-4587-A5FC-061F9AED9AF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34450"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5975841F-9161-4650-BCE5-20FFE7E2961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9933" t="3964" b="3964"/>
          <a:stretch/>
        </p:blipFill>
        <p:spPr>
          <a:xfrm>
            <a:off x="431900" y="0"/>
            <a:ext cx="4972354" cy="5143500"/>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제목 1"/>
          <p:cNvSpPr>
            <a:spLocks noGrp="1"/>
          </p:cNvSpPr>
          <p:nvPr>
            <p:ph type="title"/>
          </p:nvPr>
        </p:nvSpPr>
        <p:spPr>
          <a:xfrm>
            <a:off x="544542" y="2341275"/>
            <a:ext cx="2743540" cy="1339887"/>
          </a:xfrm>
        </p:spPr>
        <p:txBody>
          <a:bodyPr vert="horz" lIns="91440" tIns="45720" rIns="91440" bIns="45720" rtlCol="0" anchor="t">
            <a:normAutofit/>
          </a:bodyPr>
          <a:lstStyle/>
          <a:p>
            <a:pPr defTabSz="914400" latinLnBrk="0"/>
            <a:r>
              <a:rPr kumimoji="1" lang="en-US" altLang="ko-KR" sz="3100" kern="1200" dirty="0">
                <a:solidFill>
                  <a:srgbClr val="FFFFFF"/>
                </a:solidFill>
                <a:latin typeface="+mj-lt"/>
                <a:ea typeface="+mj-ea"/>
                <a:cs typeface="+mj-cs"/>
              </a:rPr>
              <a:t>MSA School</a:t>
            </a:r>
          </a:p>
        </p:txBody>
      </p:sp>
      <p:sp>
        <p:nvSpPr>
          <p:cNvPr id="19" name="Rectangle 18">
            <a:extLst>
              <a:ext uri="{FF2B5EF4-FFF2-40B4-BE49-F238E27FC236}">
                <a16:creationId xmlns:a16="http://schemas.microsoft.com/office/drawing/2014/main" id="{640086A0-762B-44EE-AA70-A7268A72AC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446" y="0"/>
            <a:ext cx="4425554"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그림 4">
            <a:extLst>
              <a:ext uri="{FF2B5EF4-FFF2-40B4-BE49-F238E27FC236}">
                <a16:creationId xmlns:a16="http://schemas.microsoft.com/office/drawing/2014/main" id="{5F9A222D-CCF3-774F-9283-7AD25E342679}"/>
              </a:ext>
            </a:extLst>
          </p:cNvPr>
          <p:cNvPicPr>
            <a:picLocks noChangeAspect="1"/>
          </p:cNvPicPr>
          <p:nvPr/>
        </p:nvPicPr>
        <p:blipFill>
          <a:blip r:embed="rId3"/>
          <a:stretch>
            <a:fillRect/>
          </a:stretch>
        </p:blipFill>
        <p:spPr>
          <a:xfrm>
            <a:off x="4443686" y="1419621"/>
            <a:ext cx="4268413" cy="2753125"/>
          </a:xfrm>
          <a:custGeom>
            <a:avLst/>
            <a:gdLst/>
            <a:ahLst/>
            <a:cxnLst/>
            <a:rect l="l" t="t" r="r" b="b"/>
            <a:pathLst>
              <a:path w="5017317" h="5380277">
                <a:moveTo>
                  <a:pt x="0" y="0"/>
                </a:moveTo>
                <a:lnTo>
                  <a:pt x="5017317" y="0"/>
                </a:lnTo>
                <a:lnTo>
                  <a:pt x="5017317" y="5380277"/>
                </a:lnTo>
                <a:lnTo>
                  <a:pt x="0" y="5380277"/>
                </a:lnTo>
                <a:close/>
              </a:path>
            </a:pathLst>
          </a:custGeom>
        </p:spPr>
      </p:pic>
      <p:sp>
        <p:nvSpPr>
          <p:cNvPr id="10" name="내용 개체 틀 2">
            <a:extLst>
              <a:ext uri="{FF2B5EF4-FFF2-40B4-BE49-F238E27FC236}">
                <a16:creationId xmlns:a16="http://schemas.microsoft.com/office/drawing/2014/main" id="{B362A996-A219-F749-9AE5-CF2138EFE727}"/>
              </a:ext>
            </a:extLst>
          </p:cNvPr>
          <p:cNvSpPr txBox="1">
            <a:spLocks/>
          </p:cNvSpPr>
          <p:nvPr/>
        </p:nvSpPr>
        <p:spPr>
          <a:xfrm>
            <a:off x="4325376" y="769546"/>
            <a:ext cx="2743540" cy="358166"/>
          </a:xfrm>
          <a:prstGeom prst="rect">
            <a:avLst/>
          </a:prstGeom>
        </p:spPr>
        <p:txBody>
          <a:bodyPr vert="horz" lIns="91440" tIns="45720" rIns="91440" bIns="45720" rtlCol="0" anchor="b">
            <a:normAutofit/>
          </a:bodyPr>
          <a:lstStyle>
            <a:lvl1pPr marL="171450" indent="-171450" algn="l" defTabSz="685800" rtl="0" eaLnBrk="1" latinLnBrk="1" hangingPunct="1">
              <a:lnSpc>
                <a:spcPct val="100000"/>
              </a:lnSpc>
              <a:spcBef>
                <a:spcPts val="750"/>
              </a:spcBef>
              <a:buClr>
                <a:schemeClr val="tx2"/>
              </a:buClr>
              <a:buFont typeface="Arial" panose="020B0604020202020204" pitchFamily="34" charset="0"/>
              <a:buChar char="•"/>
              <a:defRPr sz="1200" kern="1200">
                <a:solidFill>
                  <a:schemeClr val="bg2">
                    <a:lumMod val="10000"/>
                  </a:schemeClr>
                </a:solidFill>
                <a:latin typeface="Arial" panose="020B0604020202020204" pitchFamily="34" charset="0"/>
                <a:ea typeface="+mn-ea"/>
                <a:cs typeface="Arial" panose="020B0604020202020204" pitchFamily="34" charset="0"/>
              </a:defRPr>
            </a:lvl1pPr>
            <a:lvl2pPr marL="514350" indent="-171450" algn="l" defTabSz="685800" rtl="0" eaLnBrk="1" latinLnBrk="1" hangingPunct="1">
              <a:lnSpc>
                <a:spcPct val="90000"/>
              </a:lnSpc>
              <a:spcBef>
                <a:spcPts val="375"/>
              </a:spcBef>
              <a:buFont typeface="Arial" panose="020B0604020202020204" pitchFamily="34" charset="0"/>
              <a:buChar char="•"/>
              <a:defRPr sz="1600" kern="1200">
                <a:solidFill>
                  <a:schemeClr val="bg2">
                    <a:lumMod val="10000"/>
                  </a:schemeClr>
                </a:solidFill>
                <a:latin typeface="Arial" panose="020B0604020202020204" pitchFamily="34" charset="0"/>
                <a:ea typeface="+mn-ea"/>
                <a:cs typeface="Arial" panose="020B0604020202020204" pitchFamily="34" charset="0"/>
              </a:defRPr>
            </a:lvl2pPr>
            <a:lvl3pPr marL="857250" indent="-171450" algn="l" defTabSz="685800" rtl="0" eaLnBrk="1" latinLnBrk="1" hangingPunct="1">
              <a:lnSpc>
                <a:spcPct val="90000"/>
              </a:lnSpc>
              <a:spcBef>
                <a:spcPts val="375"/>
              </a:spcBef>
              <a:buFont typeface="Arial" panose="020B0604020202020204" pitchFamily="34" charset="0"/>
              <a:buChar char="•"/>
              <a:defRPr sz="1400" kern="1200">
                <a:solidFill>
                  <a:schemeClr val="bg2">
                    <a:lumMod val="10000"/>
                  </a:schemeClr>
                </a:solidFill>
                <a:latin typeface="Arial" panose="020B0604020202020204" pitchFamily="34" charset="0"/>
                <a:ea typeface="+mn-ea"/>
                <a:cs typeface="Arial" panose="020B0604020202020204" pitchFamily="34" charset="0"/>
              </a:defRPr>
            </a:lvl3pPr>
            <a:lvl4pPr marL="1200150" indent="-171450" algn="l" defTabSz="685800" rtl="0" eaLnBrk="1" latinLnBrk="1" hangingPunct="1">
              <a:lnSpc>
                <a:spcPct val="90000"/>
              </a:lnSpc>
              <a:spcBef>
                <a:spcPts val="375"/>
              </a:spcBef>
              <a:buFont typeface="Arial" panose="020B0604020202020204" pitchFamily="34" charset="0"/>
              <a:buChar char="•"/>
              <a:defRPr sz="1200" kern="1200">
                <a:solidFill>
                  <a:schemeClr val="bg2">
                    <a:lumMod val="10000"/>
                  </a:schemeClr>
                </a:solidFill>
                <a:latin typeface="Arial" panose="020B0604020202020204" pitchFamily="34" charset="0"/>
                <a:ea typeface="+mn-ea"/>
                <a:cs typeface="Arial" panose="020B0604020202020204" pitchFamily="34" charset="0"/>
              </a:defRPr>
            </a:lvl4pPr>
            <a:lvl5pPr marL="1543050" indent="-171450" algn="l" defTabSz="685800" rtl="0" eaLnBrk="1" latinLnBrk="1" hangingPunct="1">
              <a:lnSpc>
                <a:spcPct val="90000"/>
              </a:lnSpc>
              <a:spcBef>
                <a:spcPts val="375"/>
              </a:spcBef>
              <a:buFont typeface="Arial" panose="020B0604020202020204" pitchFamily="34" charset="0"/>
              <a:buChar char="•"/>
              <a:defRPr sz="1100" kern="1200">
                <a:solidFill>
                  <a:schemeClr val="bg2">
                    <a:lumMod val="10000"/>
                  </a:schemeClr>
                </a:solidFill>
                <a:latin typeface="Arial" panose="020B0604020202020204" pitchFamily="34" charset="0"/>
                <a:ea typeface="+mn-ea"/>
                <a:cs typeface="Arial" panose="020B0604020202020204" pitchFamily="34" charset="0"/>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latinLnBrk="0">
              <a:lnSpc>
                <a:spcPct val="90000"/>
              </a:lnSpc>
              <a:spcBef>
                <a:spcPts val="1000"/>
              </a:spcBef>
              <a:buFont typeface="Arial" panose="020B0604020202020204" pitchFamily="34" charset="0"/>
              <a:buNone/>
            </a:pPr>
            <a:r>
              <a:rPr lang="en-US" altLang="ko-KR" sz="1400" b="1" spc="-30" dirty="0" err="1">
                <a:solidFill>
                  <a:schemeClr val="accent1"/>
                </a:solidFill>
                <a:latin typeface="+mn-lt"/>
                <a:cs typeface="+mn-cs"/>
              </a:rPr>
              <a:t>msaschool.io</a:t>
            </a:r>
            <a:endParaRPr lang="en-US" altLang="ko-KR" sz="1400" spc="-30" dirty="0">
              <a:solidFill>
                <a:schemeClr val="accent1"/>
              </a:solidFill>
              <a:latin typeface="+mn-lt"/>
              <a:cs typeface="+mn-cs"/>
            </a:endParaRPr>
          </a:p>
        </p:txBody>
      </p:sp>
    </p:spTree>
    <p:extLst>
      <p:ext uri="{BB962C8B-B14F-4D97-AF65-F5344CB8AC3E}">
        <p14:creationId xmlns:p14="http://schemas.microsoft.com/office/powerpoint/2010/main" val="251935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B1EF8B3-A1D9-4308-A44A-40D85E734F92}"/>
              </a:ext>
            </a:extLst>
          </p:cNvPr>
          <p:cNvSpPr>
            <a:spLocks noGrp="1"/>
          </p:cNvSpPr>
          <p:nvPr>
            <p:ph type="title"/>
          </p:nvPr>
        </p:nvSpPr>
        <p:spPr/>
        <p:txBody>
          <a:bodyPr/>
          <a:lstStyle/>
          <a:p>
            <a:r>
              <a:rPr lang="en-US" altLang="ko-KR" dirty="0"/>
              <a:t>MSA</a:t>
            </a:r>
            <a:r>
              <a:rPr lang="ko-KR" altLang="en-US" dirty="0"/>
              <a:t> 란</a:t>
            </a:r>
          </a:p>
        </p:txBody>
      </p:sp>
      <p:sp>
        <p:nvSpPr>
          <p:cNvPr id="4" name="내용 개체 틀 3">
            <a:extLst>
              <a:ext uri="{FF2B5EF4-FFF2-40B4-BE49-F238E27FC236}">
                <a16:creationId xmlns:a16="http://schemas.microsoft.com/office/drawing/2014/main" id="{6BB50284-2995-43C9-83A6-5F13059BFFCE}"/>
              </a:ext>
            </a:extLst>
          </p:cNvPr>
          <p:cNvSpPr>
            <a:spLocks noGrp="1"/>
          </p:cNvSpPr>
          <p:nvPr>
            <p:ph idx="1"/>
          </p:nvPr>
        </p:nvSpPr>
        <p:spPr/>
        <p:txBody>
          <a:bodyPr/>
          <a:lstStyle/>
          <a:p>
            <a:r>
              <a:rPr lang="ko-KR" altLang="en-US" dirty="0"/>
              <a:t>기존 교안</a:t>
            </a:r>
            <a:endParaRPr lang="en-US" altLang="ko-KR" dirty="0"/>
          </a:p>
          <a:p>
            <a:r>
              <a:rPr lang="ko-KR" altLang="en-US" dirty="0"/>
              <a:t>계좌 동기화 방안</a:t>
            </a:r>
            <a:endParaRPr lang="en-US" altLang="ko-KR" dirty="0"/>
          </a:p>
          <a:p>
            <a:r>
              <a:rPr lang="ko-KR" altLang="en-US" dirty="0"/>
              <a:t>변경되어야 하는 사고</a:t>
            </a:r>
            <a:endParaRPr lang="en-US" altLang="ko-KR" dirty="0"/>
          </a:p>
          <a:p>
            <a:r>
              <a:rPr lang="ko-KR" altLang="en-US" dirty="0"/>
              <a:t>내가 할 수 있는 것</a:t>
            </a:r>
            <a:endParaRPr lang="en-US" altLang="ko-KR" dirty="0"/>
          </a:p>
          <a:p>
            <a:r>
              <a:rPr lang="ko-KR" altLang="en-US" dirty="0"/>
              <a:t>분산 트랜잭션</a:t>
            </a:r>
            <a:endParaRPr lang="en-US" altLang="ko-KR" dirty="0"/>
          </a:p>
          <a:p>
            <a:r>
              <a:rPr lang="ko-KR" altLang="en-US" dirty="0" err="1"/>
              <a:t>공무주</a:t>
            </a:r>
            <a:r>
              <a:rPr lang="ko-KR" altLang="en-US" dirty="0"/>
              <a:t> 청약</a:t>
            </a:r>
            <a:endParaRPr lang="en-US" altLang="ko-KR" dirty="0"/>
          </a:p>
          <a:p>
            <a:r>
              <a:rPr lang="ko-KR" altLang="en-US" dirty="0"/>
              <a:t>민트 통합 할까</a:t>
            </a:r>
            <a:endParaRPr lang="en-US" altLang="ko-KR" dirty="0"/>
          </a:p>
          <a:p>
            <a:endParaRPr lang="ko-KR" altLang="en-US" dirty="0"/>
          </a:p>
        </p:txBody>
      </p:sp>
    </p:spTree>
    <p:extLst>
      <p:ext uri="{BB962C8B-B14F-4D97-AF65-F5344CB8AC3E}">
        <p14:creationId xmlns:p14="http://schemas.microsoft.com/office/powerpoint/2010/main" val="536286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p:cNvGrpSpPr/>
          <p:nvPr/>
        </p:nvGrpSpPr>
        <p:grpSpPr>
          <a:xfrm>
            <a:off x="323528" y="195486"/>
            <a:ext cx="6463945" cy="196319"/>
            <a:chOff x="514406" y="258683"/>
            <a:chExt cx="7397427" cy="261758"/>
          </a:xfrm>
        </p:grpSpPr>
        <p:sp>
          <p:nvSpPr>
            <p:cNvPr id="51" name="텍스트 개체 틀 12"/>
            <p:cNvSpPr txBox="1">
              <a:spLocks/>
            </p:cNvSpPr>
            <p:nvPr/>
          </p:nvSpPr>
          <p:spPr>
            <a:xfrm>
              <a:off x="575016" y="324530"/>
              <a:ext cx="7336817" cy="195911"/>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1. MSA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54" name="직각 삼각형 53"/>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서비스들을 작게 분할하고 상호 의존성을 최소화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(Loosely Coupled)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하여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독립적인 실행단위와 배포단위로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이를 통해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온라인 </a:t>
            </a:r>
            <a:r>
              <a:rPr lang="en-US" altLang="ko-KR"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Scale-out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및 빠른 변경 가능하게 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grpSp>
        <p:nvGrpSpPr>
          <p:cNvPr id="3" name="그룹 2">
            <a:extLst>
              <a:ext uri="{FF2B5EF4-FFF2-40B4-BE49-F238E27FC236}">
                <a16:creationId xmlns:a16="http://schemas.microsoft.com/office/drawing/2014/main" id="{A951C6F8-0E81-A3A4-6ECD-62CCB9B67B2B}"/>
              </a:ext>
            </a:extLst>
          </p:cNvPr>
          <p:cNvGrpSpPr/>
          <p:nvPr/>
        </p:nvGrpSpPr>
        <p:grpSpPr>
          <a:xfrm>
            <a:off x="323528" y="1275606"/>
            <a:ext cx="7596844" cy="3405146"/>
            <a:chOff x="1123224" y="1275606"/>
            <a:chExt cx="6797148" cy="3405146"/>
          </a:xfrm>
        </p:grpSpPr>
        <p:sp>
          <p:nvSpPr>
            <p:cNvPr id="49" name="직사각형 377">
              <a:extLst>
                <a:ext uri="{FF2B5EF4-FFF2-40B4-BE49-F238E27FC236}">
                  <a16:creationId xmlns:a16="http://schemas.microsoft.com/office/drawing/2014/main" id="{AA29ED28-A6C1-4C86-8563-DEF527A7E6AC}"/>
                </a:ext>
              </a:extLst>
            </p:cNvPr>
            <p:cNvSpPr>
              <a:spLocks noChangeArrowheads="1"/>
            </p:cNvSpPr>
            <p:nvPr/>
          </p:nvSpPr>
          <p:spPr bwMode="auto">
            <a:xfrm>
              <a:off x="1184068" y="1278371"/>
              <a:ext cx="4624461" cy="297036"/>
            </a:xfrm>
            <a:prstGeom prst="rect">
              <a:avLst/>
            </a:prstGeom>
            <a:solidFill>
              <a:srgbClr val="4DA7D7"/>
            </a:solidFill>
            <a:ln w="19050">
              <a:solidFill>
                <a:schemeClr val="bg1"/>
              </a:solidFill>
              <a:miter lim="800000"/>
              <a:headEnd/>
              <a:tailEnd/>
            </a:ln>
          </p:spPr>
          <p:txBody>
            <a:bodyPr anchor="ctr">
              <a:scene3d>
                <a:camera prst="orthographicFront"/>
                <a:lightRig rig="threePt" dir="t"/>
              </a:scene3d>
              <a:sp3d>
                <a:bevelT w="1270"/>
              </a:sp3d>
            </a:bodyPr>
            <a:lstStyle/>
            <a:p>
              <a:pPr algn="ctr" defTabSz="684523" fontAlgn="base">
                <a:spcBef>
                  <a:spcPct val="0"/>
                </a:spcBef>
                <a:spcAft>
                  <a:spcPct val="0"/>
                </a:spcAft>
                <a:defRPr/>
              </a:pPr>
              <a:r>
                <a:rPr kumimoji="1" lang="en-US" altLang="ko-KR" sz="1275" kern="1200">
                  <a:solidFill>
                    <a:prstClr val="black"/>
                  </a:solidFill>
                  <a:latin typeface="KoPub돋움체 Medium"/>
                  <a:ea typeface="KoPub돋움체 Light" panose="02020603020101020101" pitchFamily="18" charset="-127"/>
                  <a:cs typeface="+mn-cs"/>
                </a:rPr>
                <a:t>Monolithic </a:t>
              </a:r>
              <a:r>
                <a:rPr kumimoji="1" lang="ko-KR" altLang="en-US" sz="1275" kern="1200">
                  <a:solidFill>
                    <a:prstClr val="black"/>
                  </a:solidFill>
                  <a:latin typeface="KoPub돋움체 Medium"/>
                  <a:ea typeface="KoPub돋움체 Light" panose="02020603020101020101" pitchFamily="18" charset="-127"/>
                  <a:cs typeface="+mn-cs"/>
                </a:rPr>
                <a:t>과 </a:t>
              </a:r>
              <a:r>
                <a:rPr kumimoji="1" lang="en-US" altLang="ko-KR" sz="1275" kern="1200">
                  <a:solidFill>
                    <a:prstClr val="black"/>
                  </a:solidFill>
                  <a:latin typeface="KoPub돋움체 Medium"/>
                  <a:ea typeface="KoPub돋움체 Light" panose="02020603020101020101" pitchFamily="18" charset="-127"/>
                  <a:cs typeface="+mn-cs"/>
                </a:rPr>
                <a:t>Microservice</a:t>
              </a:r>
              <a:r>
                <a:rPr kumimoji="1" lang="ko-KR" altLang="en-US" sz="1275" kern="1200">
                  <a:solidFill>
                    <a:prstClr val="black"/>
                  </a:solidFill>
                  <a:latin typeface="KoPub돋움체 Medium"/>
                  <a:ea typeface="KoPub돋움체 Light" panose="02020603020101020101" pitchFamily="18" charset="-127"/>
                  <a:cs typeface="+mn-cs"/>
                </a:rPr>
                <a:t> </a:t>
              </a:r>
              <a:r>
                <a:rPr kumimoji="1" lang="en-US" altLang="ko-KR" sz="1275" kern="1200" err="1">
                  <a:solidFill>
                    <a:prstClr val="black"/>
                  </a:solidFill>
                  <a:latin typeface="KoPub돋움체 Medium"/>
                  <a:ea typeface="KoPub돋움체 Light" panose="02020603020101020101" pitchFamily="18" charset="-127"/>
                  <a:cs typeface="+mn-cs"/>
                </a:rPr>
                <a:t>아키텍처</a:t>
              </a:r>
              <a:r>
                <a:rPr kumimoji="1" lang="en-US" altLang="ko-KR" sz="1275" kern="1200">
                  <a:solidFill>
                    <a:prstClr val="black"/>
                  </a:solidFill>
                  <a:latin typeface="KoPub돋움체 Medium"/>
                  <a:ea typeface="KoPub돋움체 Light" panose="02020603020101020101" pitchFamily="18" charset="-127"/>
                  <a:cs typeface="+mn-cs"/>
                </a:rPr>
                <a:t> </a:t>
              </a:r>
              <a:r>
                <a:rPr kumimoji="1" lang="en-US" altLang="ko-KR" sz="1275" kern="1200" err="1">
                  <a:solidFill>
                    <a:prstClr val="black"/>
                  </a:solidFill>
                  <a:latin typeface="KoPub돋움체 Medium"/>
                  <a:ea typeface="KoPub돋움체 Light" panose="02020603020101020101" pitchFamily="18" charset="-127"/>
                  <a:cs typeface="+mn-cs"/>
                </a:rPr>
                <a:t>비교</a:t>
              </a:r>
              <a:endParaRPr kumimoji="1" lang="ko-KR" altLang="en-US" sz="1275" kern="1200">
                <a:solidFill>
                  <a:prstClr val="black"/>
                </a:solidFill>
                <a:latin typeface="KoPub돋움체 Medium"/>
                <a:ea typeface="KoPub돋움체 Light" panose="02020603020101020101" pitchFamily="18" charset="-127"/>
                <a:cs typeface="+mn-cs"/>
              </a:endParaRPr>
            </a:p>
          </p:txBody>
        </p:sp>
        <p:sp>
          <p:nvSpPr>
            <p:cNvPr id="50" name="직사각형 49">
              <a:extLst>
                <a:ext uri="{FF2B5EF4-FFF2-40B4-BE49-F238E27FC236}">
                  <a16:creationId xmlns:a16="http://schemas.microsoft.com/office/drawing/2014/main" id="{50D50941-9944-448C-B158-74399B55B202}"/>
                </a:ext>
              </a:extLst>
            </p:cNvPr>
            <p:cNvSpPr/>
            <p:nvPr/>
          </p:nvSpPr>
          <p:spPr>
            <a:xfrm>
              <a:off x="1191016" y="1575407"/>
              <a:ext cx="4617513" cy="310534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endParaRPr kumimoji="1" lang="ko-KR" altLang="en-US" sz="1350" kern="1200">
                <a:solidFill>
                  <a:prstClr val="white"/>
                </a:solidFill>
                <a:latin typeface="KoPub돋움체 Medium"/>
                <a:ea typeface="KoPub돋움체 Light" panose="02020603020101020101" pitchFamily="18" charset="-127"/>
              </a:endParaRPr>
            </a:p>
          </p:txBody>
        </p:sp>
        <p:sp>
          <p:nvSpPr>
            <p:cNvPr id="52" name="직사각형 377">
              <a:extLst>
                <a:ext uri="{FF2B5EF4-FFF2-40B4-BE49-F238E27FC236}">
                  <a16:creationId xmlns:a16="http://schemas.microsoft.com/office/drawing/2014/main" id="{9FCD82D2-6719-41BB-BE9E-3B7F7806818C}"/>
                </a:ext>
              </a:extLst>
            </p:cNvPr>
            <p:cNvSpPr>
              <a:spLocks noChangeArrowheads="1"/>
            </p:cNvSpPr>
            <p:nvPr/>
          </p:nvSpPr>
          <p:spPr bwMode="auto">
            <a:xfrm>
              <a:off x="5922150" y="1275606"/>
              <a:ext cx="1998222" cy="297036"/>
            </a:xfrm>
            <a:prstGeom prst="rect">
              <a:avLst/>
            </a:prstGeom>
            <a:solidFill>
              <a:srgbClr val="4DA7D7"/>
            </a:solidFill>
            <a:ln w="19050">
              <a:solidFill>
                <a:schemeClr val="bg1"/>
              </a:solidFill>
              <a:miter lim="800000"/>
              <a:headEnd/>
              <a:tailEnd/>
            </a:ln>
          </p:spPr>
          <p:txBody>
            <a:bodyPr anchor="ctr">
              <a:scene3d>
                <a:camera prst="orthographicFront"/>
                <a:lightRig rig="threePt" dir="t"/>
              </a:scene3d>
              <a:sp3d>
                <a:bevelT w="1270"/>
              </a:sp3d>
            </a:bodyPr>
            <a:lstStyle/>
            <a:p>
              <a:pPr algn="ctr" defTabSz="684523" fontAlgn="base">
                <a:spcBef>
                  <a:spcPct val="0"/>
                </a:spcBef>
                <a:spcAft>
                  <a:spcPct val="0"/>
                </a:spcAft>
                <a:defRPr/>
              </a:pPr>
              <a:r>
                <a:rPr kumimoji="1" lang="ko-KR" altLang="en-US" sz="1350" kern="1200">
                  <a:solidFill>
                    <a:prstClr val="black"/>
                  </a:solidFill>
                  <a:latin typeface="KoPub돋움체 Medium"/>
                  <a:ea typeface="KoPub돋움체 Light" panose="02020603020101020101" pitchFamily="18" charset="-127"/>
                  <a:cs typeface="+mn-cs"/>
                </a:rPr>
                <a:t>주요특징</a:t>
              </a:r>
            </a:p>
          </p:txBody>
        </p:sp>
        <p:sp>
          <p:nvSpPr>
            <p:cNvPr id="53" name="직사각형 52">
              <a:extLst>
                <a:ext uri="{FF2B5EF4-FFF2-40B4-BE49-F238E27FC236}">
                  <a16:creationId xmlns:a16="http://schemas.microsoft.com/office/drawing/2014/main" id="{0969549A-2E93-47D3-8868-CD0D196A23E8}"/>
                </a:ext>
              </a:extLst>
            </p:cNvPr>
            <p:cNvSpPr/>
            <p:nvPr/>
          </p:nvSpPr>
          <p:spPr>
            <a:xfrm>
              <a:off x="5922150" y="1572642"/>
              <a:ext cx="1998222" cy="151216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서비스 분할 및 </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Bounded Context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정의</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도메인 주도 개발</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결합도를</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낮추고 </a:t>
              </a:r>
              <a:r>
                <a:rPr kumimoji="1" lang="ko-KR" altLang="en-US"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응집도를</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높이며</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ko-KR" altLang="en-US" sz="900" b="1" kern="1200">
                  <a:solidFill>
                    <a:srgbClr val="FF0000"/>
                  </a:solidFill>
                  <a:latin typeface="KoPub돋움체 Medium"/>
                  <a:ea typeface="KoPub돋움체 Light" panose="02020603020101020101" pitchFamily="18" charset="-127"/>
                </a:rPr>
                <a:t>단일책임원칙</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에 의한 명확한 기능</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역할</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정의</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(CBD)</a:t>
              </a: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각각의 </a:t>
              </a:r>
              <a:r>
                <a:rPr kumimoji="1" lang="ko-KR" altLang="en-US"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마이크로서비스</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별 </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DB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모델</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재설계를</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통해</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기능</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및 </a:t>
              </a:r>
              <a:r>
                <a:rPr kumimoji="1" lang="en-US" altLang="ko-KR" sz="900" b="1" kern="1200" err="1">
                  <a:solidFill>
                    <a:srgbClr val="FF0000"/>
                  </a:solidFill>
                  <a:latin typeface="KoPub돋움체 Medium"/>
                  <a:ea typeface="KoPub돋움체 Light" panose="02020603020101020101" pitchFamily="18" charset="-127"/>
                </a:rPr>
                <a:t>데이터가</a:t>
              </a:r>
              <a:r>
                <a:rPr kumimoji="1" lang="en-US" altLang="ko-KR" sz="900" b="1" kern="1200">
                  <a:solidFill>
                    <a:srgbClr val="FF0000"/>
                  </a:solidFill>
                  <a:latin typeface="KoPub돋움체 Medium"/>
                  <a:ea typeface="KoPub돋움체 Light" panose="02020603020101020101" pitchFamily="18" charset="-127"/>
                </a:rPr>
                <a:t> </a:t>
              </a:r>
              <a:r>
                <a:rPr kumimoji="1" lang="en-US" altLang="ko-KR" sz="900" b="1" kern="1200" err="1">
                  <a:solidFill>
                    <a:srgbClr val="FF0000"/>
                  </a:solidFill>
                  <a:latin typeface="KoPub돋움체 Medium"/>
                  <a:ea typeface="KoPub돋움체 Light" panose="02020603020101020101" pitchFamily="18" charset="-127"/>
                </a:rPr>
                <a:t>일관성있게</a:t>
              </a:r>
              <a:r>
                <a:rPr kumimoji="1" lang="en-US" altLang="ko-KR" sz="900" b="1" kern="1200">
                  <a:solidFill>
                    <a:srgbClr val="FF0000"/>
                  </a:solidFill>
                  <a:latin typeface="KoPub돋움체 Medium"/>
                  <a:ea typeface="KoPub돋움체 Light" panose="02020603020101020101" pitchFamily="18" charset="-127"/>
                </a:rPr>
                <a:t> </a:t>
              </a:r>
              <a:r>
                <a:rPr kumimoji="1" lang="en-US" altLang="ko-KR" sz="900" b="1" kern="1200" err="1">
                  <a:solidFill>
                    <a:srgbClr val="FF0000"/>
                  </a:solidFill>
                  <a:latin typeface="KoPub돋움체 Medium"/>
                  <a:ea typeface="KoPub돋움체 Light" panose="02020603020101020101" pitchFamily="18" charset="-127"/>
                </a:rPr>
                <a:t>분할될</a:t>
              </a:r>
              <a:r>
                <a:rPr kumimoji="1" lang="en-US" altLang="ko-KR" sz="900" b="1" kern="1200">
                  <a:solidFill>
                    <a:srgbClr val="FF0000"/>
                  </a:solidFill>
                  <a:latin typeface="KoPub돋움체 Medium"/>
                  <a:ea typeface="KoPub돋움체 Light" panose="02020603020101020101" pitchFamily="18" charset="-127"/>
                </a:rPr>
                <a:t> 수 </a:t>
              </a:r>
              <a:r>
                <a:rPr kumimoji="1" lang="en-US" altLang="ko-KR" sz="900" b="1" kern="1200" err="1">
                  <a:solidFill>
                    <a:srgbClr val="FF0000"/>
                  </a:solidFill>
                  <a:latin typeface="KoPub돋움체 Medium"/>
                  <a:ea typeface="KoPub돋움체 Light" panose="02020603020101020101" pitchFamily="18" charset="-127"/>
                </a:rPr>
                <a:t>있도록</a:t>
              </a:r>
              <a:r>
                <a:rPr kumimoji="1" lang="en-US" altLang="ko-KR" sz="900" b="1" kern="1200">
                  <a:solidFill>
                    <a:srgbClr val="FF0000"/>
                  </a:solidFill>
                  <a:latin typeface="KoPub돋움체 Medium"/>
                  <a:ea typeface="KoPub돋움체 Light" panose="02020603020101020101" pitchFamily="18" charset="-127"/>
                </a:rPr>
                <a:t> </a:t>
              </a:r>
              <a:r>
                <a:rPr kumimoji="1" lang="en-US" altLang="ko-KR" sz="900" b="1" kern="1200" err="1">
                  <a:solidFill>
                    <a:srgbClr val="FF0000"/>
                  </a:solidFill>
                  <a:latin typeface="KoPub돋움체 Medium"/>
                  <a:ea typeface="KoPub돋움체 Light" panose="02020603020101020101" pitchFamily="18" charset="-127"/>
                </a:rPr>
                <a:t>구성</a:t>
              </a:r>
              <a:endParaRPr kumimoji="1" lang="en-US" altLang="ko-KR" sz="900" b="1" kern="1200">
                <a:solidFill>
                  <a:srgbClr val="FF0000"/>
                </a:solidFill>
                <a:latin typeface="KoPub돋움체 Medium"/>
                <a:ea typeface="KoPub돋움체 Light" panose="02020603020101020101" pitchFamily="18" charset="-127"/>
              </a:endParaRPr>
            </a:p>
            <a:p>
              <a:pPr marL="128588" indent="-128588" defTabSz="684523" fontAlgn="base" latinLnBrk="1">
                <a:spcBef>
                  <a:spcPct val="0"/>
                </a:spcBef>
                <a:spcAft>
                  <a:spcPct val="0"/>
                </a:spcAft>
                <a:buFont typeface="Wingdings" panose="05000000000000000000" pitchFamily="2" charset="2"/>
                <a:buChar char="§"/>
              </a:pPr>
              <a:endParaRPr kumimoji="1" lang="en-US" altLang="ko-KR" sz="900" kern="1200">
                <a:solidFill>
                  <a:prstClr val="black"/>
                </a:solidFill>
                <a:latin typeface="KoPub돋움체 Medium"/>
                <a:ea typeface="KoPub돋움체 Light" panose="02020603020101020101" pitchFamily="18" charset="-127"/>
              </a:endParaRPr>
            </a:p>
          </p:txBody>
        </p:sp>
        <p:sp>
          <p:nvSpPr>
            <p:cNvPr id="55" name="직사각형 377">
              <a:extLst>
                <a:ext uri="{FF2B5EF4-FFF2-40B4-BE49-F238E27FC236}">
                  <a16:creationId xmlns:a16="http://schemas.microsoft.com/office/drawing/2014/main" id="{B84052BF-3D0E-4CBE-B7D3-AD7D91ECB493}"/>
                </a:ext>
              </a:extLst>
            </p:cNvPr>
            <p:cNvSpPr>
              <a:spLocks noChangeArrowheads="1"/>
            </p:cNvSpPr>
            <p:nvPr/>
          </p:nvSpPr>
          <p:spPr bwMode="auto">
            <a:xfrm>
              <a:off x="5905259" y="3111810"/>
              <a:ext cx="2015113" cy="297036"/>
            </a:xfrm>
            <a:prstGeom prst="rect">
              <a:avLst/>
            </a:prstGeom>
            <a:solidFill>
              <a:srgbClr val="4DA7D7"/>
            </a:solidFill>
            <a:ln w="19050">
              <a:solidFill>
                <a:schemeClr val="bg1"/>
              </a:solidFill>
              <a:miter lim="800000"/>
              <a:headEnd/>
              <a:tailEnd/>
            </a:ln>
          </p:spPr>
          <p:txBody>
            <a:bodyPr anchor="ctr">
              <a:scene3d>
                <a:camera prst="orthographicFront"/>
                <a:lightRig rig="threePt" dir="t"/>
              </a:scene3d>
              <a:sp3d>
                <a:bevelT w="1270"/>
              </a:sp3d>
            </a:bodyPr>
            <a:lstStyle/>
            <a:p>
              <a:pPr algn="ctr" defTabSz="684523" fontAlgn="base">
                <a:spcBef>
                  <a:spcPct val="0"/>
                </a:spcBef>
                <a:spcAft>
                  <a:spcPct val="0"/>
                </a:spcAft>
                <a:defRPr/>
              </a:pPr>
              <a:r>
                <a:rPr kumimoji="1" lang="ko-KR" altLang="en-US" sz="1350" kern="1200">
                  <a:solidFill>
                    <a:prstClr val="black"/>
                  </a:solidFill>
                  <a:latin typeface="KoPub돋움체 Medium"/>
                  <a:ea typeface="KoPub돋움체 Light" panose="02020603020101020101" pitchFamily="18" charset="-127"/>
                  <a:cs typeface="+mn-cs"/>
                </a:rPr>
                <a:t>기대효과</a:t>
              </a:r>
            </a:p>
          </p:txBody>
        </p:sp>
        <p:sp>
          <p:nvSpPr>
            <p:cNvPr id="56" name="직사각형 55">
              <a:extLst>
                <a:ext uri="{FF2B5EF4-FFF2-40B4-BE49-F238E27FC236}">
                  <a16:creationId xmlns:a16="http://schemas.microsoft.com/office/drawing/2014/main" id="{E7D78780-71B4-4DF1-BCF8-71260CF990E8}"/>
                </a:ext>
              </a:extLst>
            </p:cNvPr>
            <p:cNvSpPr/>
            <p:nvPr/>
          </p:nvSpPr>
          <p:spPr>
            <a:xfrm>
              <a:off x="5922150" y="3408846"/>
              <a:ext cx="1998222" cy="12691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서비스 분할 및 </a:t>
              </a:r>
              <a:r>
                <a:rPr kumimoji="1" lang="ko-KR" altLang="en-US"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마이크로서비스</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설계</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개발에</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따른</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b="1" kern="1200">
                  <a:solidFill>
                    <a:srgbClr val="FF0000"/>
                  </a:solidFill>
                  <a:latin typeface="KoPub돋움체 Medium"/>
                  <a:ea typeface="KoPub돋움체 Light" panose="02020603020101020101" pitchFamily="18" charset="-127"/>
                </a:rPr>
                <a:t>Biz. Agility </a:t>
              </a:r>
              <a:r>
                <a:rPr kumimoji="1" lang="en-US" altLang="ko-KR" sz="900" b="1" kern="1200" err="1">
                  <a:solidFill>
                    <a:srgbClr val="FF0000"/>
                  </a:solidFill>
                  <a:latin typeface="KoPub돋움체 Medium"/>
                  <a:ea typeface="KoPub돋움체 Light" panose="02020603020101020101" pitchFamily="18" charset="-127"/>
                </a:rPr>
                <a:t>강화</a:t>
              </a:r>
              <a:endParaRPr kumimoji="1" lang="en-US" altLang="ko-KR" sz="900" b="1" kern="1200">
                <a:solidFill>
                  <a:srgbClr val="FF0000"/>
                </a:solidFill>
                <a:latin typeface="KoPub돋움체 Medium"/>
                <a:ea typeface="KoPub돋움체 Light" panose="02020603020101020101" pitchFamily="18" charset="-127"/>
              </a:endParaRP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서비스 자동확장을 통한 서비스 가용성</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및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안정성</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확보</a:t>
              </a:r>
              <a:endPar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endParaRP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장애 </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Isolation 을 </a:t>
              </a:r>
              <a:r>
                <a:rPr kumimoji="1" lang="en-US" altLang="ko-KR" sz="900" kern="1200" err="1">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적용한</a:t>
              </a:r>
              <a:r>
                <a:rPr kumimoji="1" lang="en-US" altLang="ko-KR"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 </a:t>
              </a: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개발로 </a:t>
              </a:r>
              <a:r>
                <a:rPr kumimoji="1" lang="ko-KR" altLang="en-US" sz="900" b="1" kern="1200">
                  <a:solidFill>
                    <a:srgbClr val="FF0000"/>
                  </a:solidFill>
                  <a:latin typeface="KoPub돋움체 Medium"/>
                  <a:ea typeface="KoPub돋움체 Light" panose="02020603020101020101" pitchFamily="18" charset="-127"/>
                </a:rPr>
                <a:t>장애 확산 방지</a:t>
              </a:r>
              <a:endParaRPr kumimoji="1" lang="en-US" altLang="ko-KR" sz="900" b="1" kern="1200">
                <a:solidFill>
                  <a:srgbClr val="FF0000"/>
                </a:solidFill>
                <a:latin typeface="KoPub돋움체 Medium"/>
                <a:ea typeface="KoPub돋움체 Light" panose="02020603020101020101" pitchFamily="18" charset="-127"/>
              </a:endParaRPr>
            </a:p>
            <a:p>
              <a:pPr marL="80963" lvl="1" indent="-80963" defTabSz="684523" fontAlgn="base">
                <a:spcBef>
                  <a:spcPts val="225"/>
                </a:spcBef>
                <a:spcAft>
                  <a:spcPct val="0"/>
                </a:spcAft>
                <a:buClr>
                  <a:prstClr val="black">
                    <a:lumMod val="75000"/>
                    <a:lumOff val="25000"/>
                  </a:prstClr>
                </a:buClr>
                <a:buSzPct val="80000"/>
                <a:buFont typeface="Arial" panose="020B0604020202020204" pitchFamily="34" charset="0"/>
                <a:buChar char="•"/>
                <a:defRPr/>
              </a:pPr>
              <a:r>
                <a:rPr kumimoji="1" lang="ko-KR" altLang="en-US" sz="900" kern="1200">
                  <a:gradFill>
                    <a:gsLst>
                      <a:gs pos="0">
                        <a:prstClr val="black">
                          <a:lumMod val="85000"/>
                          <a:lumOff val="15000"/>
                        </a:prstClr>
                      </a:gs>
                      <a:gs pos="100000">
                        <a:prstClr val="black">
                          <a:lumMod val="85000"/>
                          <a:lumOff val="15000"/>
                        </a:prstClr>
                      </a:gs>
                    </a:gsLst>
                    <a:lin ang="10800000" scaled="0"/>
                  </a:gradFill>
                  <a:latin typeface="KoPub돋움체 Medium"/>
                  <a:ea typeface="KoPub돋움체 Light" panose="02020603020101020101" pitchFamily="18" charset="-127"/>
                </a:rPr>
                <a:t>타 업무가 쉽게 전환할 수 있는 </a:t>
              </a:r>
              <a:r>
                <a:rPr kumimoji="1" lang="ko-KR" altLang="en-US" sz="900" b="1" kern="1200" err="1">
                  <a:solidFill>
                    <a:srgbClr val="FF0000"/>
                  </a:solidFill>
                  <a:latin typeface="KoPub돋움체 Medium"/>
                  <a:ea typeface="KoPub돋움체 Light" panose="02020603020101020101" pitchFamily="18" charset="-127"/>
                </a:rPr>
                <a:t>클라우드</a:t>
              </a:r>
              <a:r>
                <a:rPr kumimoji="1" lang="ko-KR" altLang="en-US" sz="900" b="1" kern="1200">
                  <a:solidFill>
                    <a:srgbClr val="FF0000"/>
                  </a:solidFill>
                  <a:latin typeface="KoPub돋움체 Medium"/>
                  <a:ea typeface="KoPub돋움체 Light" panose="02020603020101020101" pitchFamily="18" charset="-127"/>
                </a:rPr>
                <a:t> 기반 마련</a:t>
              </a:r>
            </a:p>
            <a:p>
              <a:pPr defTabSz="684523" fontAlgn="base" latinLnBrk="1">
                <a:spcBef>
                  <a:spcPct val="0"/>
                </a:spcBef>
                <a:spcAft>
                  <a:spcPct val="0"/>
                </a:spcAft>
              </a:pPr>
              <a:endParaRPr kumimoji="1" lang="ko-KR" altLang="en-US" sz="900" kern="1200">
                <a:solidFill>
                  <a:prstClr val="white"/>
                </a:solidFill>
                <a:latin typeface="KoPub돋움체 Medium"/>
                <a:ea typeface="KoPub돋움체 Light" panose="02020603020101020101" pitchFamily="18" charset="-127"/>
              </a:endParaRPr>
            </a:p>
          </p:txBody>
        </p:sp>
        <p:sp>
          <p:nvSpPr>
            <p:cNvPr id="57" name="직사각형 56">
              <a:extLst>
                <a:ext uri="{FF2B5EF4-FFF2-40B4-BE49-F238E27FC236}">
                  <a16:creationId xmlns:a16="http://schemas.microsoft.com/office/drawing/2014/main" id="{1CE04732-52DA-4AB1-91C0-03FF5E7CD95B}"/>
                </a:ext>
              </a:extLst>
            </p:cNvPr>
            <p:cNvSpPr/>
            <p:nvPr/>
          </p:nvSpPr>
          <p:spPr>
            <a:xfrm>
              <a:off x="1428434" y="1733685"/>
              <a:ext cx="1242138" cy="134381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endParaRPr kumimoji="1" lang="ko-KR" altLang="en-US" sz="825" kern="1200">
                <a:solidFill>
                  <a:prstClr val="white"/>
                </a:solidFill>
                <a:latin typeface="KoPub돋움체 Medium"/>
                <a:ea typeface="KoPub돋움체 Light" panose="02020603020101020101" pitchFamily="18" charset="-127"/>
              </a:endParaRPr>
            </a:p>
          </p:txBody>
        </p:sp>
        <p:sp>
          <p:nvSpPr>
            <p:cNvPr id="58" name="직사각형 57">
              <a:extLst>
                <a:ext uri="{FF2B5EF4-FFF2-40B4-BE49-F238E27FC236}">
                  <a16:creationId xmlns:a16="http://schemas.microsoft.com/office/drawing/2014/main" id="{4D5CDC80-0C63-4F9A-996E-13A5D58C71E4}"/>
                </a:ext>
              </a:extLst>
            </p:cNvPr>
            <p:cNvSpPr/>
            <p:nvPr/>
          </p:nvSpPr>
          <p:spPr>
            <a:xfrm>
              <a:off x="1123224" y="4336194"/>
              <a:ext cx="1844381" cy="233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ct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rPr>
                <a:t>Monolithic Architecture</a:t>
              </a:r>
              <a:endParaRPr kumimoji="1" lang="ko-KR" altLang="en-US" sz="788" b="1" kern="1200">
                <a:solidFill>
                  <a:prstClr val="black"/>
                </a:solidFill>
                <a:latin typeface="KoPub돋움체 Medium"/>
                <a:ea typeface="KoPub돋움체 Light" panose="02020603020101020101" pitchFamily="18" charset="-127"/>
              </a:endParaRPr>
            </a:p>
          </p:txBody>
        </p:sp>
        <p:sp>
          <p:nvSpPr>
            <p:cNvPr id="59" name="직사각형 58">
              <a:extLst>
                <a:ext uri="{FF2B5EF4-FFF2-40B4-BE49-F238E27FC236}">
                  <a16:creationId xmlns:a16="http://schemas.microsoft.com/office/drawing/2014/main" id="{8A9D44A9-06F8-48BE-95D6-0B0E3964C9F9}"/>
                </a:ext>
              </a:extLst>
            </p:cNvPr>
            <p:cNvSpPr/>
            <p:nvPr/>
          </p:nvSpPr>
          <p:spPr>
            <a:xfrm>
              <a:off x="2709268" y="4336194"/>
              <a:ext cx="3077867" cy="21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825" b="1" kern="1200" err="1">
                  <a:solidFill>
                    <a:prstClr val="black"/>
                  </a:solidFill>
                  <a:latin typeface="KoPub돋움체 Medium"/>
                  <a:ea typeface="KoPub돋움체 Light" panose="02020603020101020101" pitchFamily="18" charset="-127"/>
                </a:rPr>
                <a:t>Microservice</a:t>
              </a:r>
              <a:r>
                <a:rPr kumimoji="1" lang="en-US" altLang="ko-KR" sz="825" b="1" kern="1200">
                  <a:solidFill>
                    <a:prstClr val="black"/>
                  </a:solidFill>
                  <a:latin typeface="KoPub돋움체 Medium"/>
                  <a:ea typeface="KoPub돋움체 Light" panose="02020603020101020101" pitchFamily="18" charset="-127"/>
                </a:rPr>
                <a:t> Architecture</a:t>
              </a:r>
              <a:endParaRPr kumimoji="1" lang="ko-KR" altLang="en-US" sz="825" b="1" kern="1200">
                <a:solidFill>
                  <a:prstClr val="black"/>
                </a:solidFill>
                <a:latin typeface="KoPub돋움체 Medium"/>
                <a:ea typeface="KoPub돋움체 Light" panose="02020603020101020101" pitchFamily="18" charset="-127"/>
              </a:endParaRPr>
            </a:p>
          </p:txBody>
        </p:sp>
        <p:sp>
          <p:nvSpPr>
            <p:cNvPr id="60" name="직사각형 59">
              <a:extLst>
                <a:ext uri="{FF2B5EF4-FFF2-40B4-BE49-F238E27FC236}">
                  <a16:creationId xmlns:a16="http://schemas.microsoft.com/office/drawing/2014/main" id="{F85386B0-C40B-40CE-879E-AE1F04E602F6}"/>
                </a:ext>
              </a:extLst>
            </p:cNvPr>
            <p:cNvSpPr/>
            <p:nvPr/>
          </p:nvSpPr>
          <p:spPr>
            <a:xfrm>
              <a:off x="1509443" y="2690004"/>
              <a:ext cx="1061517" cy="2686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788" b="1" kern="1200">
                  <a:solidFill>
                    <a:prstClr val="black"/>
                  </a:solidFill>
                  <a:latin typeface="KoPub돋움체 Medium"/>
                  <a:ea typeface="KoPub돋움체 Light" panose="02020603020101020101" pitchFamily="18" charset="-127"/>
                </a:rPr>
                <a:t>Data Access Layer</a:t>
              </a:r>
              <a:endParaRPr kumimoji="1" lang="ko-KR" altLang="en-US" sz="788" b="1" kern="1200">
                <a:solidFill>
                  <a:prstClr val="black"/>
                </a:solidFill>
                <a:latin typeface="KoPub돋움체 Medium"/>
                <a:ea typeface="KoPub돋움체 Light" panose="02020603020101020101" pitchFamily="18" charset="-127"/>
              </a:endParaRPr>
            </a:p>
          </p:txBody>
        </p:sp>
        <p:sp>
          <p:nvSpPr>
            <p:cNvPr id="61" name="직사각형 60">
              <a:extLst>
                <a:ext uri="{FF2B5EF4-FFF2-40B4-BE49-F238E27FC236}">
                  <a16:creationId xmlns:a16="http://schemas.microsoft.com/office/drawing/2014/main" id="{890915B8-420B-4829-9E0A-57579F6D97B4}"/>
                </a:ext>
              </a:extLst>
            </p:cNvPr>
            <p:cNvSpPr/>
            <p:nvPr/>
          </p:nvSpPr>
          <p:spPr>
            <a:xfrm>
              <a:off x="1509443" y="2271252"/>
              <a:ext cx="1061517" cy="2686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788" b="1" kern="1200">
                  <a:solidFill>
                    <a:prstClr val="black"/>
                  </a:solidFill>
                  <a:latin typeface="KoPub돋움체 Medium"/>
                  <a:ea typeface="KoPub돋움체 Light" panose="02020603020101020101" pitchFamily="18" charset="-127"/>
                </a:rPr>
                <a:t>Business Logic</a:t>
              </a:r>
              <a:endParaRPr kumimoji="1" lang="ko-KR" altLang="en-US" sz="788" b="1" kern="1200">
                <a:solidFill>
                  <a:prstClr val="black"/>
                </a:solidFill>
                <a:latin typeface="KoPub돋움체 Medium"/>
                <a:ea typeface="KoPub돋움체 Light" panose="02020603020101020101" pitchFamily="18" charset="-127"/>
              </a:endParaRPr>
            </a:p>
          </p:txBody>
        </p:sp>
        <p:sp>
          <p:nvSpPr>
            <p:cNvPr id="62" name="직사각형 61">
              <a:extLst>
                <a:ext uri="{FF2B5EF4-FFF2-40B4-BE49-F238E27FC236}">
                  <a16:creationId xmlns:a16="http://schemas.microsoft.com/office/drawing/2014/main" id="{F93FCC19-C7BE-4E24-AD53-F4A2A28D12BC}"/>
                </a:ext>
              </a:extLst>
            </p:cNvPr>
            <p:cNvSpPr/>
            <p:nvPr/>
          </p:nvSpPr>
          <p:spPr>
            <a:xfrm>
              <a:off x="1509443" y="1834701"/>
              <a:ext cx="1061517" cy="268678"/>
            </a:xfrm>
            <a:prstGeom prst="rect">
              <a:avLst/>
            </a:prstGeom>
            <a:solidFill>
              <a:schemeClr val="bg1">
                <a:lumMod val="9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788" b="1" kern="1200">
                  <a:solidFill>
                    <a:prstClr val="black"/>
                  </a:solidFill>
                  <a:latin typeface="KoPub돋움체 Medium"/>
                  <a:ea typeface="KoPub돋움체 Light" panose="02020603020101020101" pitchFamily="18" charset="-127"/>
                </a:rPr>
                <a:t>UI</a:t>
              </a:r>
              <a:endParaRPr kumimoji="1" lang="ko-KR" altLang="en-US" sz="788" b="1" kern="1200">
                <a:solidFill>
                  <a:prstClr val="black"/>
                </a:solidFill>
                <a:latin typeface="KoPub돋움체 Medium"/>
                <a:ea typeface="KoPub돋움체 Light" panose="02020603020101020101" pitchFamily="18" charset="-127"/>
              </a:endParaRPr>
            </a:p>
          </p:txBody>
        </p:sp>
        <p:cxnSp>
          <p:nvCxnSpPr>
            <p:cNvPr id="63" name="직선 화살표 연결선 62">
              <a:extLst>
                <a:ext uri="{FF2B5EF4-FFF2-40B4-BE49-F238E27FC236}">
                  <a16:creationId xmlns:a16="http://schemas.microsoft.com/office/drawing/2014/main" id="{A6C92DD1-F78B-441A-AD9B-533F9BA0A87B}"/>
                </a:ext>
              </a:extLst>
            </p:cNvPr>
            <p:cNvCxnSpPr>
              <a:stCxn id="57" idx="2"/>
            </p:cNvCxnSpPr>
            <p:nvPr/>
          </p:nvCxnSpPr>
          <p:spPr>
            <a:xfrm>
              <a:off x="2049503" y="3077495"/>
              <a:ext cx="1807" cy="40212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4" name="모서리가 둥근 직사각형 49">
              <a:extLst>
                <a:ext uri="{FF2B5EF4-FFF2-40B4-BE49-F238E27FC236}">
                  <a16:creationId xmlns:a16="http://schemas.microsoft.com/office/drawing/2014/main" id="{E6D1EA9E-6F21-41CE-B851-0E8A9708C30C}"/>
                </a:ext>
              </a:extLst>
            </p:cNvPr>
            <p:cNvSpPr/>
            <p:nvPr/>
          </p:nvSpPr>
          <p:spPr>
            <a:xfrm>
              <a:off x="1332300" y="1653648"/>
              <a:ext cx="1403560" cy="2613146"/>
            </a:xfrm>
            <a:prstGeom prst="roundRect">
              <a:avLst>
                <a:gd name="adj" fmla="val 62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endParaRPr kumimoji="1" lang="ko-KR" altLang="en-US" sz="825" kern="1200">
                <a:solidFill>
                  <a:prstClr val="white"/>
                </a:solidFill>
                <a:latin typeface="KoPub돋움체 Medium"/>
                <a:ea typeface="KoPub돋움체 Light" panose="02020603020101020101" pitchFamily="18" charset="-127"/>
              </a:endParaRPr>
            </a:p>
          </p:txBody>
        </p:sp>
        <p:sp>
          <p:nvSpPr>
            <p:cNvPr id="65" name="모서리가 둥근 직사각형 50">
              <a:extLst>
                <a:ext uri="{FF2B5EF4-FFF2-40B4-BE49-F238E27FC236}">
                  <a16:creationId xmlns:a16="http://schemas.microsoft.com/office/drawing/2014/main" id="{74E87B58-6E93-4004-AEE5-A7F316EAF019}"/>
                </a:ext>
              </a:extLst>
            </p:cNvPr>
            <p:cNvSpPr/>
            <p:nvPr/>
          </p:nvSpPr>
          <p:spPr>
            <a:xfrm>
              <a:off x="2832590" y="1653648"/>
              <a:ext cx="2862318" cy="2613146"/>
            </a:xfrm>
            <a:prstGeom prst="roundRect">
              <a:avLst>
                <a:gd name="adj" fmla="val 386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endParaRPr kumimoji="1" lang="ko-KR" altLang="en-US" sz="825" kern="1200">
                <a:solidFill>
                  <a:prstClr val="white"/>
                </a:solidFill>
                <a:latin typeface="KoPub돋움체 Medium"/>
                <a:ea typeface="KoPub돋움체 Light" panose="02020603020101020101" pitchFamily="18" charset="-127"/>
              </a:endParaRPr>
            </a:p>
          </p:txBody>
        </p:sp>
        <p:sp>
          <p:nvSpPr>
            <p:cNvPr id="66" name="직사각형 65">
              <a:extLst>
                <a:ext uri="{FF2B5EF4-FFF2-40B4-BE49-F238E27FC236}">
                  <a16:creationId xmlns:a16="http://schemas.microsoft.com/office/drawing/2014/main" id="{D9D94B55-DF6B-46B2-B3D4-B7042B6E0772}"/>
                </a:ext>
              </a:extLst>
            </p:cNvPr>
            <p:cNvSpPr/>
            <p:nvPr/>
          </p:nvSpPr>
          <p:spPr>
            <a:xfrm>
              <a:off x="3528620" y="1760857"/>
              <a:ext cx="1095051" cy="319178"/>
            </a:xfrm>
            <a:prstGeom prst="rect">
              <a:avLst/>
            </a:prstGeom>
            <a:solidFill>
              <a:schemeClr val="bg1">
                <a:lumMod val="9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23" fontAlgn="base" latinLnBrk="1">
                <a:spcBef>
                  <a:spcPct val="0"/>
                </a:spcBef>
                <a:spcAft>
                  <a:spcPct val="0"/>
                </a:spcAft>
              </a:pPr>
              <a:r>
                <a:rPr kumimoji="1" lang="en-US" altLang="ko-KR" sz="788" b="1" kern="1200">
                  <a:solidFill>
                    <a:prstClr val="black"/>
                  </a:solidFill>
                  <a:latin typeface="KoPub돋움체 Medium"/>
                  <a:ea typeface="KoPub돋움체 Light" panose="02020603020101020101" pitchFamily="18" charset="-127"/>
                </a:rPr>
                <a:t>UI</a:t>
              </a:r>
              <a:endParaRPr kumimoji="1" lang="ko-KR" altLang="en-US" sz="788" b="1" kern="1200">
                <a:solidFill>
                  <a:prstClr val="black"/>
                </a:solidFill>
                <a:latin typeface="KoPub돋움체 Medium"/>
                <a:ea typeface="KoPub돋움체 Light" panose="02020603020101020101" pitchFamily="18" charset="-127"/>
              </a:endParaRPr>
            </a:p>
          </p:txBody>
        </p:sp>
        <p:sp>
          <p:nvSpPr>
            <p:cNvPr id="67" name="직사각형 66">
              <a:extLst>
                <a:ext uri="{FF2B5EF4-FFF2-40B4-BE49-F238E27FC236}">
                  <a16:creationId xmlns:a16="http://schemas.microsoft.com/office/drawing/2014/main" id="{9C00FAEB-FA30-40DD-8A03-4CF7021CDB92}"/>
                </a:ext>
              </a:extLst>
            </p:cNvPr>
            <p:cNvSpPr/>
            <p:nvPr/>
          </p:nvSpPr>
          <p:spPr>
            <a:xfrm>
              <a:off x="3828973" y="2688441"/>
              <a:ext cx="678689" cy="3191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4523" fontAlgn="base" latinLnBrk="1">
                <a:spcBef>
                  <a:spcPct val="0"/>
                </a:spcBef>
                <a:spcAft>
                  <a:spcPct val="0"/>
                </a:spcAft>
              </a:pPr>
              <a:r>
                <a:rPr kumimoji="1" lang="en-US" altLang="ko-KR" sz="750" b="1" kern="1200" err="1">
                  <a:solidFill>
                    <a:prstClr val="black"/>
                  </a:solidFill>
                  <a:latin typeface="KoPub돋움체 Medium"/>
                  <a:ea typeface="KoPub돋움체 Light" panose="02020603020101020101" pitchFamily="18" charset="-127"/>
                </a:rPr>
                <a:t>Microservice</a:t>
              </a:r>
              <a:endParaRPr kumimoji="1" lang="ko-KR" altLang="en-US" sz="675" b="1" kern="1200">
                <a:solidFill>
                  <a:prstClr val="black"/>
                </a:solidFill>
                <a:latin typeface="KoPub돋움체 Medium"/>
                <a:ea typeface="KoPub돋움체 Light" panose="02020603020101020101" pitchFamily="18" charset="-127"/>
              </a:endParaRPr>
            </a:p>
          </p:txBody>
        </p:sp>
        <p:sp>
          <p:nvSpPr>
            <p:cNvPr id="68" name="직사각형 67">
              <a:extLst>
                <a:ext uri="{FF2B5EF4-FFF2-40B4-BE49-F238E27FC236}">
                  <a16:creationId xmlns:a16="http://schemas.microsoft.com/office/drawing/2014/main" id="{00E1D8A5-5656-4DF6-ACCF-DF22042DFF4A}"/>
                </a:ext>
              </a:extLst>
            </p:cNvPr>
            <p:cNvSpPr/>
            <p:nvPr/>
          </p:nvSpPr>
          <p:spPr>
            <a:xfrm>
              <a:off x="3045886" y="2688441"/>
              <a:ext cx="678689" cy="3191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4523" fontAlgn="base" latinLnBrk="1">
                <a:spcBef>
                  <a:spcPct val="0"/>
                </a:spcBef>
                <a:spcAft>
                  <a:spcPct val="0"/>
                </a:spcAft>
              </a:pPr>
              <a:r>
                <a:rPr kumimoji="1" lang="en-US" altLang="ko-KR" sz="750" b="1" kern="1200" err="1">
                  <a:solidFill>
                    <a:prstClr val="black"/>
                  </a:solidFill>
                  <a:latin typeface="KoPub돋움체 Medium"/>
                  <a:ea typeface="KoPub돋움체 Light" panose="02020603020101020101" pitchFamily="18" charset="-127"/>
                </a:rPr>
                <a:t>Microservice</a:t>
              </a:r>
              <a:endParaRPr kumimoji="1" lang="ko-KR" altLang="en-US" sz="750" b="1" kern="1200">
                <a:solidFill>
                  <a:prstClr val="black"/>
                </a:solidFill>
                <a:latin typeface="KoPub돋움체 Medium"/>
                <a:ea typeface="KoPub돋움체 Light" panose="02020603020101020101" pitchFamily="18" charset="-127"/>
              </a:endParaRPr>
            </a:p>
          </p:txBody>
        </p:sp>
        <p:sp>
          <p:nvSpPr>
            <p:cNvPr id="69" name="직사각형 68">
              <a:extLst>
                <a:ext uri="{FF2B5EF4-FFF2-40B4-BE49-F238E27FC236}">
                  <a16:creationId xmlns:a16="http://schemas.microsoft.com/office/drawing/2014/main" id="{5AF04CF8-D379-4E32-8C17-552DC511FEB7}"/>
                </a:ext>
              </a:extLst>
            </p:cNvPr>
            <p:cNvSpPr/>
            <p:nvPr/>
          </p:nvSpPr>
          <p:spPr>
            <a:xfrm>
              <a:off x="4588671" y="2688441"/>
              <a:ext cx="678689" cy="3191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4523" fontAlgn="base" latinLnBrk="1">
                <a:spcBef>
                  <a:spcPct val="0"/>
                </a:spcBef>
                <a:spcAft>
                  <a:spcPct val="0"/>
                </a:spcAft>
              </a:pPr>
              <a:r>
                <a:rPr kumimoji="1" lang="en-US" altLang="ko-KR" sz="750" b="1" kern="1200" err="1">
                  <a:solidFill>
                    <a:prstClr val="black"/>
                  </a:solidFill>
                  <a:latin typeface="KoPub돋움체 Medium"/>
                  <a:ea typeface="KoPub돋움체 Light" panose="02020603020101020101" pitchFamily="18" charset="-127"/>
                </a:rPr>
                <a:t>Microservice</a:t>
              </a:r>
              <a:endParaRPr kumimoji="1" lang="ko-KR" altLang="en-US" sz="750" b="1" kern="1200">
                <a:solidFill>
                  <a:prstClr val="black"/>
                </a:solidFill>
                <a:latin typeface="KoPub돋움체 Medium"/>
                <a:ea typeface="KoPub돋움체 Light" panose="02020603020101020101" pitchFamily="18" charset="-127"/>
              </a:endParaRPr>
            </a:p>
          </p:txBody>
        </p:sp>
        <p:cxnSp>
          <p:nvCxnSpPr>
            <p:cNvPr id="70" name="직선 화살표 연결선 69">
              <a:extLst>
                <a:ext uri="{FF2B5EF4-FFF2-40B4-BE49-F238E27FC236}">
                  <a16:creationId xmlns:a16="http://schemas.microsoft.com/office/drawing/2014/main" id="{FEAFDB7E-8EDD-45C3-82CC-92DEE5E6E5B5}"/>
                </a:ext>
              </a:extLst>
            </p:cNvPr>
            <p:cNvCxnSpPr>
              <a:stCxn id="66" idx="2"/>
              <a:endCxn id="68" idx="0"/>
            </p:cNvCxnSpPr>
            <p:nvPr/>
          </p:nvCxnSpPr>
          <p:spPr>
            <a:xfrm flipH="1">
              <a:off x="3385231" y="2080034"/>
              <a:ext cx="690915" cy="60840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474C440B-BE93-4D5A-8841-BCD492A976DF}"/>
                </a:ext>
              </a:extLst>
            </p:cNvPr>
            <p:cNvSpPr/>
            <p:nvPr/>
          </p:nvSpPr>
          <p:spPr>
            <a:xfrm>
              <a:off x="4668794" y="2117557"/>
              <a:ext cx="771727" cy="319178"/>
            </a:xfrm>
            <a:prstGeom prst="rect">
              <a:avLst/>
            </a:prstGeom>
            <a:solidFill>
              <a:srgbClr val="CCECFF"/>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4523" fontAlgn="base" latinLnBrk="1">
                <a:spcBef>
                  <a:spcPct val="0"/>
                </a:spcBef>
                <a:spcAft>
                  <a:spcPct val="0"/>
                </a:spcAft>
              </a:pPr>
              <a:r>
                <a:rPr kumimoji="1" lang="en-US" altLang="ko-KR" sz="750" b="1" kern="1200" err="1">
                  <a:solidFill>
                    <a:prstClr val="black"/>
                  </a:solidFill>
                  <a:latin typeface="KoPub돋움체 Medium"/>
                  <a:ea typeface="KoPub돋움체 Light" panose="02020603020101020101" pitchFamily="18" charset="-127"/>
                </a:rPr>
                <a:t>Microservice</a:t>
              </a:r>
              <a:endParaRPr kumimoji="1" lang="ko-KR" altLang="en-US" sz="750" b="1" kern="1200">
                <a:solidFill>
                  <a:prstClr val="black"/>
                </a:solidFill>
                <a:latin typeface="KoPub돋움체 Medium"/>
                <a:ea typeface="KoPub돋움체 Light" panose="02020603020101020101" pitchFamily="18" charset="-127"/>
              </a:endParaRPr>
            </a:p>
          </p:txBody>
        </p:sp>
        <p:cxnSp>
          <p:nvCxnSpPr>
            <p:cNvPr id="72" name="직선 화살표 연결선 71">
              <a:extLst>
                <a:ext uri="{FF2B5EF4-FFF2-40B4-BE49-F238E27FC236}">
                  <a16:creationId xmlns:a16="http://schemas.microsoft.com/office/drawing/2014/main" id="{68DB9916-A979-4B28-B775-956DD0D3AB67}"/>
                </a:ext>
              </a:extLst>
            </p:cNvPr>
            <p:cNvCxnSpPr>
              <a:stCxn id="66" idx="3"/>
              <a:endCxn id="71" idx="0"/>
            </p:cNvCxnSpPr>
            <p:nvPr/>
          </p:nvCxnSpPr>
          <p:spPr>
            <a:xfrm>
              <a:off x="4623671" y="1920446"/>
              <a:ext cx="430986" cy="19711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DD33C558-D7EE-498B-AE87-EBD8F62041A6}"/>
                </a:ext>
              </a:extLst>
            </p:cNvPr>
            <p:cNvCxnSpPr>
              <a:stCxn id="68" idx="2"/>
            </p:cNvCxnSpPr>
            <p:nvPr/>
          </p:nvCxnSpPr>
          <p:spPr>
            <a:xfrm flipH="1">
              <a:off x="3382061" y="3007619"/>
              <a:ext cx="3170" cy="47199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CEF55471-763D-434C-8789-259EC3BF3C4C}"/>
                </a:ext>
              </a:extLst>
            </p:cNvPr>
            <p:cNvCxnSpPr>
              <a:stCxn id="67" idx="2"/>
            </p:cNvCxnSpPr>
            <p:nvPr/>
          </p:nvCxnSpPr>
          <p:spPr>
            <a:xfrm flipH="1">
              <a:off x="4157544" y="3007619"/>
              <a:ext cx="10774" cy="472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CEDF466-4AED-410E-9AE4-0BF6E35683C0}"/>
                </a:ext>
              </a:extLst>
            </p:cNvPr>
            <p:cNvCxnSpPr>
              <a:stCxn id="69" idx="2"/>
            </p:cNvCxnSpPr>
            <p:nvPr/>
          </p:nvCxnSpPr>
          <p:spPr>
            <a:xfrm flipH="1">
              <a:off x="4924846" y="3007619"/>
              <a:ext cx="3170" cy="47199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841D143-50F5-486D-9EEE-0ADF14C826AE}"/>
                </a:ext>
              </a:extLst>
            </p:cNvPr>
            <p:cNvCxnSpPr>
              <a:stCxn id="71" idx="2"/>
              <a:endCxn id="69" idx="0"/>
            </p:cNvCxnSpPr>
            <p:nvPr/>
          </p:nvCxnSpPr>
          <p:spPr>
            <a:xfrm flipH="1">
              <a:off x="4928015" y="2436735"/>
              <a:ext cx="126642" cy="25170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3F9AD827-3AA8-4159-BBC2-A54298917546}"/>
                </a:ext>
              </a:extLst>
            </p:cNvPr>
            <p:cNvCxnSpPr>
              <a:stCxn id="66" idx="2"/>
              <a:endCxn id="69" idx="0"/>
            </p:cNvCxnSpPr>
            <p:nvPr/>
          </p:nvCxnSpPr>
          <p:spPr>
            <a:xfrm>
              <a:off x="4076146" y="2080034"/>
              <a:ext cx="851870" cy="60840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61E924D5-1FA0-442F-93AE-137E8A812ADD}"/>
                </a:ext>
              </a:extLst>
            </p:cNvPr>
            <p:cNvCxnSpPr>
              <a:stCxn id="66" idx="2"/>
              <a:endCxn id="67" idx="0"/>
            </p:cNvCxnSpPr>
            <p:nvPr/>
          </p:nvCxnSpPr>
          <p:spPr>
            <a:xfrm>
              <a:off x="4076146" y="2080034"/>
              <a:ext cx="92171" cy="60840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2B2F4B5B-9925-4F95-8F04-FCA2D7AB9EB1}"/>
                </a:ext>
              </a:extLst>
            </p:cNvPr>
            <p:cNvGrpSpPr/>
            <p:nvPr/>
          </p:nvGrpSpPr>
          <p:grpSpPr>
            <a:xfrm>
              <a:off x="1646686" y="3354122"/>
              <a:ext cx="809246" cy="809246"/>
              <a:chOff x="1052582" y="4472163"/>
              <a:chExt cx="1078994" cy="1078994"/>
            </a:xfrm>
          </p:grpSpPr>
          <p:pic>
            <p:nvPicPr>
              <p:cNvPr id="80" name="그림 79">
                <a:extLst>
                  <a:ext uri="{FF2B5EF4-FFF2-40B4-BE49-F238E27FC236}">
                    <a16:creationId xmlns:a16="http://schemas.microsoft.com/office/drawing/2014/main" id="{5DFF8F27-124A-4D52-97B0-8C9074C53F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82" y="4472163"/>
                <a:ext cx="1078994" cy="1078994"/>
              </a:xfrm>
              <a:prstGeom prst="rect">
                <a:avLst/>
              </a:prstGeom>
            </p:spPr>
          </p:pic>
          <p:sp>
            <p:nvSpPr>
              <p:cNvPr id="81" name="TextBox 80">
                <a:extLst>
                  <a:ext uri="{FF2B5EF4-FFF2-40B4-BE49-F238E27FC236}">
                    <a16:creationId xmlns:a16="http://schemas.microsoft.com/office/drawing/2014/main" id="{E71B57EA-D57C-4D30-ADDB-6ADCE5EF26DF}"/>
                  </a:ext>
                </a:extLst>
              </p:cNvPr>
              <p:cNvSpPr txBox="1"/>
              <p:nvPr/>
            </p:nvSpPr>
            <p:spPr>
              <a:xfrm>
                <a:off x="1424390" y="4952201"/>
                <a:ext cx="436445" cy="292388"/>
              </a:xfrm>
              <a:prstGeom prst="rect">
                <a:avLst/>
              </a:prstGeom>
            </p:spPr>
            <p:txBody>
              <a:bodyPr wrap="none" rtlCol="0">
                <a:spAutoFit/>
              </a:bodyPr>
              <a:lstStyle/>
              <a:p>
                <a:pP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cs typeface="+mn-cs"/>
                  </a:rPr>
                  <a:t>DB</a:t>
                </a:r>
                <a:endParaRPr kumimoji="1" lang="ko-KR" altLang="en-US" sz="825" b="1" kern="1200">
                  <a:solidFill>
                    <a:prstClr val="black"/>
                  </a:solidFill>
                  <a:latin typeface="KoPub돋움체 Medium"/>
                  <a:ea typeface="KoPub돋움체 Light" panose="02020603020101020101" pitchFamily="18" charset="-127"/>
                  <a:cs typeface="+mn-cs"/>
                </a:endParaRPr>
              </a:p>
            </p:txBody>
          </p:sp>
        </p:grpSp>
        <p:grpSp>
          <p:nvGrpSpPr>
            <p:cNvPr id="82" name="그룹 81">
              <a:extLst>
                <a:ext uri="{FF2B5EF4-FFF2-40B4-BE49-F238E27FC236}">
                  <a16:creationId xmlns:a16="http://schemas.microsoft.com/office/drawing/2014/main" id="{05639552-6CBE-41D7-9FEA-56A043C14E2A}"/>
                </a:ext>
              </a:extLst>
            </p:cNvPr>
            <p:cNvGrpSpPr/>
            <p:nvPr/>
          </p:nvGrpSpPr>
          <p:grpSpPr>
            <a:xfrm>
              <a:off x="2980608" y="3354122"/>
              <a:ext cx="809246" cy="809246"/>
              <a:chOff x="1052582" y="4472163"/>
              <a:chExt cx="1078994" cy="1078994"/>
            </a:xfrm>
          </p:grpSpPr>
          <p:pic>
            <p:nvPicPr>
              <p:cNvPr id="83" name="그림 82">
                <a:extLst>
                  <a:ext uri="{FF2B5EF4-FFF2-40B4-BE49-F238E27FC236}">
                    <a16:creationId xmlns:a16="http://schemas.microsoft.com/office/drawing/2014/main" id="{9C557D78-16C2-4182-9C81-73BF76D78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82" y="4472163"/>
                <a:ext cx="1078994" cy="1078994"/>
              </a:xfrm>
              <a:prstGeom prst="rect">
                <a:avLst/>
              </a:prstGeom>
            </p:spPr>
          </p:pic>
          <p:sp>
            <p:nvSpPr>
              <p:cNvPr id="84" name="TextBox 83">
                <a:extLst>
                  <a:ext uri="{FF2B5EF4-FFF2-40B4-BE49-F238E27FC236}">
                    <a16:creationId xmlns:a16="http://schemas.microsoft.com/office/drawing/2014/main" id="{B8F02600-96F0-4697-81E3-6F0A91F338A3}"/>
                  </a:ext>
                </a:extLst>
              </p:cNvPr>
              <p:cNvSpPr txBox="1"/>
              <p:nvPr/>
            </p:nvSpPr>
            <p:spPr>
              <a:xfrm>
                <a:off x="1424390" y="4952201"/>
                <a:ext cx="436445" cy="292388"/>
              </a:xfrm>
              <a:prstGeom prst="rect">
                <a:avLst/>
              </a:prstGeom>
            </p:spPr>
            <p:txBody>
              <a:bodyPr wrap="none" rtlCol="0">
                <a:spAutoFit/>
              </a:bodyPr>
              <a:lstStyle/>
              <a:p>
                <a:pP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cs typeface="+mn-cs"/>
                  </a:rPr>
                  <a:t>DB</a:t>
                </a:r>
                <a:endParaRPr kumimoji="1" lang="ko-KR" altLang="en-US" sz="825" b="1" kern="1200">
                  <a:solidFill>
                    <a:prstClr val="black"/>
                  </a:solidFill>
                  <a:latin typeface="KoPub돋움체 Medium"/>
                  <a:ea typeface="KoPub돋움체 Light" panose="02020603020101020101" pitchFamily="18" charset="-127"/>
                  <a:cs typeface="+mn-cs"/>
                </a:endParaRPr>
              </a:p>
            </p:txBody>
          </p:sp>
        </p:grpSp>
        <p:grpSp>
          <p:nvGrpSpPr>
            <p:cNvPr id="85" name="그룹 84">
              <a:extLst>
                <a:ext uri="{FF2B5EF4-FFF2-40B4-BE49-F238E27FC236}">
                  <a16:creationId xmlns:a16="http://schemas.microsoft.com/office/drawing/2014/main" id="{14084BC8-E0B2-4FE8-995F-C7C083534875}"/>
                </a:ext>
              </a:extLst>
            </p:cNvPr>
            <p:cNvGrpSpPr/>
            <p:nvPr/>
          </p:nvGrpSpPr>
          <p:grpSpPr>
            <a:xfrm>
              <a:off x="3752920" y="3354122"/>
              <a:ext cx="809246" cy="809246"/>
              <a:chOff x="1052582" y="4472163"/>
              <a:chExt cx="1078994" cy="1078994"/>
            </a:xfrm>
          </p:grpSpPr>
          <p:pic>
            <p:nvPicPr>
              <p:cNvPr id="86" name="그림 85">
                <a:extLst>
                  <a:ext uri="{FF2B5EF4-FFF2-40B4-BE49-F238E27FC236}">
                    <a16:creationId xmlns:a16="http://schemas.microsoft.com/office/drawing/2014/main" id="{5A07B6C7-CEEB-49A8-8137-A2798A545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82" y="4472163"/>
                <a:ext cx="1078994" cy="1078994"/>
              </a:xfrm>
              <a:prstGeom prst="rect">
                <a:avLst/>
              </a:prstGeom>
            </p:spPr>
          </p:pic>
          <p:sp>
            <p:nvSpPr>
              <p:cNvPr id="87" name="TextBox 86">
                <a:extLst>
                  <a:ext uri="{FF2B5EF4-FFF2-40B4-BE49-F238E27FC236}">
                    <a16:creationId xmlns:a16="http://schemas.microsoft.com/office/drawing/2014/main" id="{59860EE8-DA62-4CD1-9DA3-E5C11A3C0261}"/>
                  </a:ext>
                </a:extLst>
              </p:cNvPr>
              <p:cNvSpPr txBox="1"/>
              <p:nvPr/>
            </p:nvSpPr>
            <p:spPr>
              <a:xfrm>
                <a:off x="1424390" y="4952201"/>
                <a:ext cx="436445" cy="292388"/>
              </a:xfrm>
              <a:prstGeom prst="rect">
                <a:avLst/>
              </a:prstGeom>
            </p:spPr>
            <p:txBody>
              <a:bodyPr wrap="none" rtlCol="0">
                <a:spAutoFit/>
              </a:bodyPr>
              <a:lstStyle/>
              <a:p>
                <a:pP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cs typeface="+mn-cs"/>
                  </a:rPr>
                  <a:t>DB</a:t>
                </a:r>
                <a:endParaRPr kumimoji="1" lang="ko-KR" altLang="en-US" sz="825" b="1" kern="1200">
                  <a:solidFill>
                    <a:prstClr val="black"/>
                  </a:solidFill>
                  <a:latin typeface="KoPub돋움체 Medium"/>
                  <a:ea typeface="KoPub돋움체 Light" panose="02020603020101020101" pitchFamily="18" charset="-127"/>
                  <a:cs typeface="+mn-cs"/>
                </a:endParaRPr>
              </a:p>
            </p:txBody>
          </p:sp>
        </p:grpSp>
        <p:grpSp>
          <p:nvGrpSpPr>
            <p:cNvPr id="88" name="그룹 87">
              <a:extLst>
                <a:ext uri="{FF2B5EF4-FFF2-40B4-BE49-F238E27FC236}">
                  <a16:creationId xmlns:a16="http://schemas.microsoft.com/office/drawing/2014/main" id="{7E0BD1C2-D932-48E2-9196-E27A9F5DC5A2}"/>
                </a:ext>
              </a:extLst>
            </p:cNvPr>
            <p:cNvGrpSpPr/>
            <p:nvPr/>
          </p:nvGrpSpPr>
          <p:grpSpPr>
            <a:xfrm>
              <a:off x="4544997" y="3354122"/>
              <a:ext cx="809246" cy="809246"/>
              <a:chOff x="1052582" y="4472163"/>
              <a:chExt cx="1078994" cy="1078994"/>
            </a:xfrm>
          </p:grpSpPr>
          <p:pic>
            <p:nvPicPr>
              <p:cNvPr id="89" name="그림 88">
                <a:extLst>
                  <a:ext uri="{FF2B5EF4-FFF2-40B4-BE49-F238E27FC236}">
                    <a16:creationId xmlns:a16="http://schemas.microsoft.com/office/drawing/2014/main" id="{0D4219EC-C803-49C4-86CF-F2FEA4D19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82" y="4472163"/>
                <a:ext cx="1078994" cy="1078994"/>
              </a:xfrm>
              <a:prstGeom prst="rect">
                <a:avLst/>
              </a:prstGeom>
            </p:spPr>
          </p:pic>
          <p:sp>
            <p:nvSpPr>
              <p:cNvPr id="90" name="TextBox 89">
                <a:extLst>
                  <a:ext uri="{FF2B5EF4-FFF2-40B4-BE49-F238E27FC236}">
                    <a16:creationId xmlns:a16="http://schemas.microsoft.com/office/drawing/2014/main" id="{D1101FC9-C691-4FFA-AA6F-F6D8D7B8EA89}"/>
                  </a:ext>
                </a:extLst>
              </p:cNvPr>
              <p:cNvSpPr txBox="1"/>
              <p:nvPr/>
            </p:nvSpPr>
            <p:spPr>
              <a:xfrm>
                <a:off x="1424390" y="4952201"/>
                <a:ext cx="436445" cy="292388"/>
              </a:xfrm>
              <a:prstGeom prst="rect">
                <a:avLst/>
              </a:prstGeom>
            </p:spPr>
            <p:txBody>
              <a:bodyPr wrap="none" rtlCol="0">
                <a:spAutoFit/>
              </a:bodyPr>
              <a:lstStyle/>
              <a:p>
                <a:pPr defTabSz="684523" fontAlgn="base" latinLnBrk="1">
                  <a:spcBef>
                    <a:spcPct val="0"/>
                  </a:spcBef>
                  <a:spcAft>
                    <a:spcPct val="0"/>
                  </a:spcAft>
                </a:pPr>
                <a:r>
                  <a:rPr kumimoji="1" lang="en-US" altLang="ko-KR" sz="825" b="1" kern="1200">
                    <a:solidFill>
                      <a:prstClr val="black"/>
                    </a:solidFill>
                    <a:latin typeface="KoPub돋움체 Medium"/>
                    <a:ea typeface="KoPub돋움체 Light" panose="02020603020101020101" pitchFamily="18" charset="-127"/>
                    <a:cs typeface="+mn-cs"/>
                  </a:rPr>
                  <a:t>DB</a:t>
                </a:r>
                <a:endParaRPr kumimoji="1" lang="ko-KR" altLang="en-US" sz="825" b="1" kern="1200">
                  <a:solidFill>
                    <a:prstClr val="black"/>
                  </a:solidFill>
                  <a:latin typeface="KoPub돋움체 Medium"/>
                  <a:ea typeface="KoPub돋움체 Light" panose="02020603020101020101" pitchFamily="18" charset="-127"/>
                  <a:cs typeface="+mn-cs"/>
                </a:endParaRPr>
              </a:p>
            </p:txBody>
          </p:sp>
        </p:grpSp>
      </p:grpSp>
    </p:spTree>
    <p:extLst>
      <p:ext uri="{BB962C8B-B14F-4D97-AF65-F5344CB8AC3E}">
        <p14:creationId xmlns:p14="http://schemas.microsoft.com/office/powerpoint/2010/main" val="3232389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p:cNvGrpSpPr/>
          <p:nvPr/>
        </p:nvGrpSpPr>
        <p:grpSpPr>
          <a:xfrm>
            <a:off x="323528" y="195486"/>
            <a:ext cx="6463945" cy="196319"/>
            <a:chOff x="514406" y="258683"/>
            <a:chExt cx="7397427" cy="261758"/>
          </a:xfrm>
        </p:grpSpPr>
        <p:sp>
          <p:nvSpPr>
            <p:cNvPr id="51" name="텍스트 개체 틀 12"/>
            <p:cNvSpPr txBox="1">
              <a:spLocks/>
            </p:cNvSpPr>
            <p:nvPr/>
          </p:nvSpPr>
          <p:spPr>
            <a:xfrm>
              <a:off x="575016" y="324530"/>
              <a:ext cx="7336817" cy="195911"/>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1. MSA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54" name="직각 삼각형 53"/>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서비스들을 작게 분할하고 상호 의존성을 최소화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(Loosely Coupled)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하여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독립적인 실행단위와 배포단위로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이를 통해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온라인 </a:t>
            </a:r>
            <a:r>
              <a:rPr lang="en-US" altLang="ko-KR"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Scale-out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및 빠른 변경 가능하게 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pic>
        <p:nvPicPr>
          <p:cNvPr id="47" name="그림 46">
            <a:extLst>
              <a:ext uri="{FF2B5EF4-FFF2-40B4-BE49-F238E27FC236}">
                <a16:creationId xmlns:a16="http://schemas.microsoft.com/office/drawing/2014/main" id="{A448AD8B-EB3B-266E-0EE9-4AF27C13C62A}"/>
              </a:ext>
            </a:extLst>
          </p:cNvPr>
          <p:cNvPicPr>
            <a:picLocks noChangeAspect="1"/>
          </p:cNvPicPr>
          <p:nvPr/>
        </p:nvPicPr>
        <p:blipFill>
          <a:blip r:embed="rId3"/>
          <a:stretch>
            <a:fillRect/>
          </a:stretch>
        </p:blipFill>
        <p:spPr>
          <a:xfrm>
            <a:off x="429451" y="2857023"/>
            <a:ext cx="1478251" cy="1968945"/>
          </a:xfrm>
          <a:prstGeom prst="rect">
            <a:avLst/>
          </a:prstGeom>
        </p:spPr>
      </p:pic>
      <p:pic>
        <p:nvPicPr>
          <p:cNvPr id="2050" name="Picture 2">
            <a:extLst>
              <a:ext uri="{FF2B5EF4-FFF2-40B4-BE49-F238E27FC236}">
                <a16:creationId xmlns:a16="http://schemas.microsoft.com/office/drawing/2014/main" id="{44B7EC61-46C6-74FB-C9C4-652E09A19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1419622"/>
            <a:ext cx="3563888" cy="1317896"/>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4CA3EECD-B9E5-62A9-E489-71D6E458A945}"/>
              </a:ext>
            </a:extLst>
          </p:cNvPr>
          <p:cNvSpPr txBox="1"/>
          <p:nvPr/>
        </p:nvSpPr>
        <p:spPr>
          <a:xfrm>
            <a:off x="2627784" y="2787774"/>
            <a:ext cx="2232248" cy="138499"/>
          </a:xfrm>
          <a:prstGeom prst="rect">
            <a:avLst/>
          </a:prstGeom>
          <a:noFill/>
        </p:spPr>
        <p:txBody>
          <a:bodyPr wrap="square">
            <a:spAutoFit/>
          </a:bodyPr>
          <a:lstStyle/>
          <a:p>
            <a:r>
              <a:rPr lang="ko-KR" altLang="en-US" sz="300" dirty="0"/>
              <a:t>https://github.com/LenKIM/Book/blob/master/monolith-to</a:t>
            </a:r>
            <a:r>
              <a:rPr lang="en-US" altLang="ko-KR" sz="300" dirty="0"/>
              <a:t>-</a:t>
            </a:r>
            <a:r>
              <a:rPr lang="ko-KR" altLang="en-US" sz="300" dirty="0" err="1"/>
              <a:t>microservices</a:t>
            </a:r>
            <a:r>
              <a:rPr lang="ko-KR" altLang="en-US" sz="300" dirty="0"/>
              <a:t>/3.1마이그레이션</a:t>
            </a:r>
            <a:r>
              <a:rPr lang="en-US" altLang="ko-KR" sz="300" dirty="0"/>
              <a:t>_</a:t>
            </a:r>
            <a:r>
              <a:rPr lang="ko-KR" altLang="en-US" sz="300" dirty="0"/>
              <a:t>패턴</a:t>
            </a:r>
            <a:r>
              <a:rPr lang="en-US" altLang="ko-KR" sz="300" dirty="0"/>
              <a:t>_</a:t>
            </a:r>
            <a:r>
              <a:rPr lang="ko-KR" altLang="en-US" sz="300" dirty="0" err="1"/>
              <a:t>교살자</a:t>
            </a:r>
            <a:r>
              <a:rPr lang="en-US" altLang="ko-KR" sz="300" dirty="0"/>
              <a:t>_</a:t>
            </a:r>
            <a:r>
              <a:rPr lang="ko-KR" altLang="en-US" sz="300" dirty="0"/>
              <a:t>무화과</a:t>
            </a:r>
            <a:r>
              <a:rPr lang="en-US" altLang="ko-KR" sz="300" dirty="0"/>
              <a:t>_</a:t>
            </a:r>
            <a:r>
              <a:rPr lang="ko-KR" altLang="en-US" sz="300" dirty="0"/>
              <a:t>작성중.md</a:t>
            </a:r>
          </a:p>
        </p:txBody>
      </p:sp>
      <p:pic>
        <p:nvPicPr>
          <p:cNvPr id="2052" name="Picture 4" descr="Diagram of the Strangler Fig pattern">
            <a:extLst>
              <a:ext uri="{FF2B5EF4-FFF2-40B4-BE49-F238E27FC236}">
                <a16:creationId xmlns:a16="http://schemas.microsoft.com/office/drawing/2014/main" id="{EBCF23D6-8C72-7039-A5A0-097377CDC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3291830"/>
            <a:ext cx="3275856" cy="986738"/>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FD4DFFDC-0F28-268E-BA01-6E86A756938E}"/>
              </a:ext>
            </a:extLst>
          </p:cNvPr>
          <p:cNvSpPr txBox="1"/>
          <p:nvPr/>
        </p:nvSpPr>
        <p:spPr>
          <a:xfrm>
            <a:off x="2574032" y="4281805"/>
            <a:ext cx="3150096" cy="200055"/>
          </a:xfrm>
          <a:prstGeom prst="rect">
            <a:avLst/>
          </a:prstGeom>
          <a:noFill/>
        </p:spPr>
        <p:txBody>
          <a:bodyPr wrap="square">
            <a:spAutoFit/>
          </a:bodyPr>
          <a:lstStyle/>
          <a:p>
            <a:r>
              <a:rPr lang="ko-KR" altLang="en-US" sz="700" dirty="0"/>
              <a:t>https://docs.microsoft.com/ko-kr/azure/architecture/patterns/strangler-fig</a:t>
            </a:r>
          </a:p>
        </p:txBody>
      </p:sp>
      <p:pic>
        <p:nvPicPr>
          <p:cNvPr id="2054" name="Picture 6">
            <a:extLst>
              <a:ext uri="{FF2B5EF4-FFF2-40B4-BE49-F238E27FC236}">
                <a16:creationId xmlns:a16="http://schemas.microsoft.com/office/drawing/2014/main" id="{C08FCBFF-11B2-DF81-A713-5585A30684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452" y="1322160"/>
            <a:ext cx="1478251" cy="1478251"/>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735C5283-F28B-3692-D7C9-3A505E4A8F99}"/>
              </a:ext>
            </a:extLst>
          </p:cNvPr>
          <p:cNvSpPr txBox="1"/>
          <p:nvPr/>
        </p:nvSpPr>
        <p:spPr>
          <a:xfrm>
            <a:off x="323528" y="2733206"/>
            <a:ext cx="2160240" cy="184666"/>
          </a:xfrm>
          <a:prstGeom prst="rect">
            <a:avLst/>
          </a:prstGeom>
          <a:noFill/>
        </p:spPr>
        <p:txBody>
          <a:bodyPr wrap="square">
            <a:spAutoFit/>
          </a:bodyPr>
          <a:lstStyle/>
          <a:p>
            <a:r>
              <a:rPr lang="ko-KR" altLang="en-US" sz="600" dirty="0"/>
              <a:t>https://martinfowler.com/bliki/StranglerFigApplication.html</a:t>
            </a:r>
          </a:p>
        </p:txBody>
      </p:sp>
    </p:spTree>
    <p:extLst>
      <p:ext uri="{BB962C8B-B14F-4D97-AF65-F5344CB8AC3E}">
        <p14:creationId xmlns:p14="http://schemas.microsoft.com/office/powerpoint/2010/main" val="4177027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4C7452D4-1C4D-3DA9-C363-9E23B8C6C95C}"/>
              </a:ext>
            </a:extLst>
          </p:cNvPr>
          <p:cNvGrpSpPr/>
          <p:nvPr/>
        </p:nvGrpSpPr>
        <p:grpSpPr>
          <a:xfrm>
            <a:off x="323528" y="195486"/>
            <a:ext cx="6489721" cy="297033"/>
            <a:chOff x="514406" y="258683"/>
            <a:chExt cx="7426926" cy="396044"/>
          </a:xfrm>
        </p:grpSpPr>
        <p:sp>
          <p:nvSpPr>
            <p:cNvPr id="3" name="텍스트 개체 틀 12">
              <a:extLst>
                <a:ext uri="{FF2B5EF4-FFF2-40B4-BE49-F238E27FC236}">
                  <a16:creationId xmlns:a16="http://schemas.microsoft.com/office/drawing/2014/main" id="{066323CF-7C34-C422-C979-F8EC3AA1FAFE}"/>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MSA</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4" name="직각 삼각형 3">
              <a:extLst>
                <a:ext uri="{FF2B5EF4-FFF2-40B4-BE49-F238E27FC236}">
                  <a16:creationId xmlns:a16="http://schemas.microsoft.com/office/drawing/2014/main" id="{D33E101D-98DC-E3BF-A642-35EFEC0070FF}"/>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5" name="텍스트 개체 틀 12">
            <a:extLst>
              <a:ext uri="{FF2B5EF4-FFF2-40B4-BE49-F238E27FC236}">
                <a16:creationId xmlns:a16="http://schemas.microsoft.com/office/drawing/2014/main" id="{6F2BDBFD-E84F-618D-1C48-141523788CBC}"/>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서비스들을 작게 분할하고 상호 의존성을 최소화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(Loosely Coupled)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하여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독립적인 실행단위와 배포단위로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이를 통해 </a:t>
            </a:r>
            <a:r>
              <a:rPr lang="ko-KR" altLang="en-US"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온라인 </a:t>
            </a:r>
            <a:r>
              <a:rPr lang="en-US" altLang="ko-KR" sz="1050" dirty="0">
                <a:ln>
                  <a:solidFill>
                    <a:prstClr val="black">
                      <a:lumMod val="85000"/>
                      <a:lumOff val="15000"/>
                      <a:alpha val="0"/>
                    </a:prstClr>
                  </a:solidFill>
                </a:ln>
                <a:solidFill>
                  <a:srgbClr val="FF0000"/>
                </a:solidFill>
                <a:highlight>
                  <a:srgbClr val="FFFF00"/>
                </a:highlight>
                <a:latin typeface="KoPub돋움체 Bold" panose="02020603020101020101" pitchFamily="18" charset="-127"/>
                <a:ea typeface="KoPub돋움체 Bold" panose="02020603020101020101" pitchFamily="18" charset="-127"/>
              </a:rPr>
              <a:t>Scale-out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및 빠른 변경 가능하게 함</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pic>
        <p:nvPicPr>
          <p:cNvPr id="1026" name="Picture 2" descr="생존 뜻: 살아 있음. 또는 살아남음.">
            <a:extLst>
              <a:ext uri="{FF2B5EF4-FFF2-40B4-BE49-F238E27FC236}">
                <a16:creationId xmlns:a16="http://schemas.microsoft.com/office/drawing/2014/main" id="{33E3AEAB-73F1-3B75-B90B-99CCF3B2B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77291"/>
            <a:ext cx="1914539" cy="19145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0D1C43-7F8B-ED7A-4D35-64B866F57231}"/>
              </a:ext>
            </a:extLst>
          </p:cNvPr>
          <p:cNvSpPr txBox="1"/>
          <p:nvPr/>
        </p:nvSpPr>
        <p:spPr>
          <a:xfrm>
            <a:off x="899592" y="3291830"/>
            <a:ext cx="723275" cy="1015663"/>
          </a:xfrm>
          <a:prstGeom prst="rect">
            <a:avLst/>
          </a:prstGeom>
          <a:noFill/>
        </p:spPr>
        <p:txBody>
          <a:bodyPr wrap="none" rtlCol="0">
            <a:spAutoFit/>
          </a:bodyPr>
          <a:lstStyle/>
          <a:p>
            <a:r>
              <a:rPr lang="ko-KR" altLang="en-US" sz="1000" dirty="0">
                <a:latin typeface="KoPub돋움체 Medium" pitchFamily="50" charset="-127"/>
                <a:ea typeface="KoPub돋움체 Medium" pitchFamily="50" charset="-127"/>
              </a:rPr>
              <a:t>나의 생존</a:t>
            </a:r>
            <a:endParaRPr lang="en-US" altLang="ko-KR" sz="1000" dirty="0">
              <a:latin typeface="KoPub돋움체 Medium" pitchFamily="50" charset="-127"/>
              <a:ea typeface="KoPub돋움체 Medium" pitchFamily="50" charset="-127"/>
            </a:endParaRPr>
          </a:p>
          <a:p>
            <a:r>
              <a:rPr lang="en-US" altLang="ko-KR" sz="1000" dirty="0">
                <a:latin typeface="KoPub돋움체 Medium" pitchFamily="50" charset="-127"/>
                <a:ea typeface="KoPub돋움체 Medium" pitchFamily="50" charset="-127"/>
              </a:rPr>
              <a:t>PM</a:t>
            </a:r>
          </a:p>
          <a:p>
            <a:r>
              <a:rPr lang="en-US" altLang="ko-KR" sz="1000" dirty="0" err="1">
                <a:latin typeface="KoPub돋움체 Medium" pitchFamily="50" charset="-127"/>
                <a:ea typeface="KoPub돋움체 Medium" pitchFamily="50" charset="-127"/>
              </a:rPr>
              <a:t>weblogic</a:t>
            </a:r>
            <a:endParaRPr lang="en-US" altLang="ko-KR" sz="1000" dirty="0">
              <a:latin typeface="KoPub돋움체 Medium" pitchFamily="50" charset="-127"/>
              <a:ea typeface="KoPub돋움체 Medium" pitchFamily="50" charset="-127"/>
            </a:endParaRPr>
          </a:p>
          <a:p>
            <a:r>
              <a:rPr lang="en-US" altLang="ko-KR" sz="1000" dirty="0">
                <a:latin typeface="KoPub돋움체 Medium" pitchFamily="50" charset="-127"/>
                <a:ea typeface="KoPub돋움체 Medium" pitchFamily="50" charset="-127"/>
              </a:rPr>
              <a:t>RAC</a:t>
            </a:r>
          </a:p>
          <a:p>
            <a:endParaRPr lang="en-US" altLang="ko-KR" sz="1000" dirty="0">
              <a:latin typeface="KoPub돋움체 Medium" pitchFamily="50" charset="-127"/>
              <a:ea typeface="KoPub돋움체 Medium" pitchFamily="50" charset="-127"/>
            </a:endParaRPr>
          </a:p>
          <a:p>
            <a:endParaRPr lang="ko-KR" altLang="en-US" sz="1000" dirty="0">
              <a:latin typeface="KoPub돋움체 Medium" pitchFamily="50" charset="-127"/>
              <a:ea typeface="KoPub돋움체 Medium" pitchFamily="50" charset="-127"/>
            </a:endParaRPr>
          </a:p>
        </p:txBody>
      </p:sp>
      <p:pic>
        <p:nvPicPr>
          <p:cNvPr id="8" name="그림 7">
            <a:extLst>
              <a:ext uri="{FF2B5EF4-FFF2-40B4-BE49-F238E27FC236}">
                <a16:creationId xmlns:a16="http://schemas.microsoft.com/office/drawing/2014/main" id="{4195AF3B-4F97-1D9A-A9A4-D1DA7E34062F}"/>
              </a:ext>
            </a:extLst>
          </p:cNvPr>
          <p:cNvPicPr>
            <a:picLocks noChangeAspect="1"/>
          </p:cNvPicPr>
          <p:nvPr/>
        </p:nvPicPr>
        <p:blipFill>
          <a:blip r:embed="rId3"/>
          <a:stretch>
            <a:fillRect/>
          </a:stretch>
        </p:blipFill>
        <p:spPr>
          <a:xfrm>
            <a:off x="3578230" y="1388081"/>
            <a:ext cx="4380790" cy="3075806"/>
          </a:xfrm>
          <a:prstGeom prst="rect">
            <a:avLst/>
          </a:prstGeom>
        </p:spPr>
      </p:pic>
    </p:spTree>
    <p:extLst>
      <p:ext uri="{BB962C8B-B14F-4D97-AF65-F5344CB8AC3E}">
        <p14:creationId xmlns:p14="http://schemas.microsoft.com/office/powerpoint/2010/main" val="3785614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2E8B0A-1E4D-D07D-5CD3-86ADD1747D98}"/>
              </a:ext>
            </a:extLst>
          </p:cNvPr>
          <p:cNvSpPr>
            <a:spLocks noGrp="1"/>
          </p:cNvSpPr>
          <p:nvPr>
            <p:ph type="title"/>
          </p:nvPr>
        </p:nvSpPr>
        <p:spPr/>
        <p:txBody>
          <a:bodyPr/>
          <a:lstStyle/>
          <a:p>
            <a:r>
              <a:rPr lang="en-US" altLang="ko-KR" dirty="0"/>
              <a:t>Cloud</a:t>
            </a:r>
            <a:r>
              <a:rPr lang="ko-KR" altLang="en-US" dirty="0"/>
              <a:t> </a:t>
            </a:r>
            <a:r>
              <a:rPr lang="en-US" altLang="ko-KR" dirty="0"/>
              <a:t>Native</a:t>
            </a:r>
            <a:r>
              <a:rPr lang="ko-KR" altLang="en-US" dirty="0"/>
              <a:t> </a:t>
            </a:r>
            <a:r>
              <a:rPr lang="en-US" altLang="ko-KR" dirty="0"/>
              <a:t>Application(CNA)</a:t>
            </a:r>
            <a:endParaRPr lang="ko-KR" altLang="en-US" dirty="0"/>
          </a:p>
        </p:txBody>
      </p:sp>
      <p:sp>
        <p:nvSpPr>
          <p:cNvPr id="3" name="내용 개체 틀 2">
            <a:extLst>
              <a:ext uri="{FF2B5EF4-FFF2-40B4-BE49-F238E27FC236}">
                <a16:creationId xmlns:a16="http://schemas.microsoft.com/office/drawing/2014/main" id="{9EF1086F-E155-B2C6-6ADA-DDEFEB61791E}"/>
              </a:ext>
            </a:extLst>
          </p:cNvPr>
          <p:cNvSpPr>
            <a:spLocks noGrp="1"/>
          </p:cNvSpPr>
          <p:nvPr>
            <p:ph idx="1"/>
          </p:nvPr>
        </p:nvSpPr>
        <p:spPr>
          <a:xfrm>
            <a:off x="611560" y="843559"/>
            <a:ext cx="7986918" cy="504056"/>
          </a:xfrm>
        </p:spPr>
        <p:txBody>
          <a:bodyPr/>
          <a:lstStyle/>
          <a:p>
            <a:pPr algn="l">
              <a:buFont typeface="Arial" panose="020B0604020202020204" pitchFamily="34" charset="0"/>
              <a:buChar char="•"/>
            </a:pPr>
            <a:r>
              <a:rPr lang="ko-KR" altLang="en-US" b="0" i="0" dirty="0">
                <a:solidFill>
                  <a:srgbClr val="333333"/>
                </a:solidFill>
                <a:effectLst/>
                <a:latin typeface="-apple-system"/>
              </a:rPr>
              <a:t>독립적으로 분리되어 배포될 수 있는 조각으로 구성된 애플리케이션</a:t>
            </a:r>
          </a:p>
          <a:p>
            <a:pPr algn="l">
              <a:buFont typeface="Arial" panose="020B0604020202020204" pitchFamily="34" charset="0"/>
              <a:buChar char="•"/>
            </a:pPr>
            <a:r>
              <a:rPr lang="ko-KR" altLang="en-US" b="0" i="0" dirty="0">
                <a:solidFill>
                  <a:srgbClr val="333333"/>
                </a:solidFill>
                <a:effectLst/>
                <a:latin typeface="-apple-system"/>
              </a:rPr>
              <a:t>클라우드 인프라에 가장 어울리고 효과적이라는 의미</a:t>
            </a:r>
            <a:endParaRPr lang="ko-KR" altLang="en-US" dirty="0"/>
          </a:p>
        </p:txBody>
      </p:sp>
      <p:grpSp>
        <p:nvGrpSpPr>
          <p:cNvPr id="13" name="그룹 12">
            <a:extLst>
              <a:ext uri="{FF2B5EF4-FFF2-40B4-BE49-F238E27FC236}">
                <a16:creationId xmlns:a16="http://schemas.microsoft.com/office/drawing/2014/main" id="{CB7F9465-E40F-62BE-B4FD-A66A7116FD8A}"/>
              </a:ext>
            </a:extLst>
          </p:cNvPr>
          <p:cNvGrpSpPr/>
          <p:nvPr/>
        </p:nvGrpSpPr>
        <p:grpSpPr>
          <a:xfrm>
            <a:off x="899592" y="1923678"/>
            <a:ext cx="2160240" cy="1946597"/>
            <a:chOff x="899592" y="1923678"/>
            <a:chExt cx="2160240" cy="1946597"/>
          </a:xfrm>
        </p:grpSpPr>
        <p:sp>
          <p:nvSpPr>
            <p:cNvPr id="6" name="직사각형 5">
              <a:extLst>
                <a:ext uri="{FF2B5EF4-FFF2-40B4-BE49-F238E27FC236}">
                  <a16:creationId xmlns:a16="http://schemas.microsoft.com/office/drawing/2014/main" id="{D7CE315F-0727-18C4-B356-0B667B96152A}"/>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5E38B8CA-5D29-3003-3926-B5F320B8FCF7}"/>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BB52497-CE95-3824-CD56-B1E87152AD6A}"/>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141A75-FA8A-632C-BC78-0FDE3FD93DE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FD53EFD8-E41B-D93F-D77E-761377853E63}"/>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988F005-A412-6627-D79B-798E8B6DA4FC}"/>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육각형 3">
              <a:extLst>
                <a:ext uri="{FF2B5EF4-FFF2-40B4-BE49-F238E27FC236}">
                  <a16:creationId xmlns:a16="http://schemas.microsoft.com/office/drawing/2014/main" id="{2A160F99-FDBB-F58F-61D2-8C69E5133EDC}"/>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래픽 14" descr="단색으로 채워진 천사 얼굴 단색으로 채워진">
            <a:extLst>
              <a:ext uri="{FF2B5EF4-FFF2-40B4-BE49-F238E27FC236}">
                <a16:creationId xmlns:a16="http://schemas.microsoft.com/office/drawing/2014/main" id="{0535DAF8-899B-BE14-6735-2229E8C83FF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455925" y="3794078"/>
            <a:ext cx="914400" cy="914400"/>
          </a:xfrm>
          <a:prstGeom prst="rect">
            <a:avLst/>
          </a:prstGeom>
        </p:spPr>
      </p:pic>
      <p:pic>
        <p:nvPicPr>
          <p:cNvPr id="17" name="그래픽 16" descr="단색으로 채워진 화난 얼굴 단색으로 채워진">
            <a:extLst>
              <a:ext uri="{FF2B5EF4-FFF2-40B4-BE49-F238E27FC236}">
                <a16:creationId xmlns:a16="http://schemas.microsoft.com/office/drawing/2014/main" id="{1A8031CA-29D5-6AF3-7580-3FC82A461FA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522512" y="3915111"/>
            <a:ext cx="914400" cy="914400"/>
          </a:xfrm>
          <a:prstGeom prst="rect">
            <a:avLst/>
          </a:prstGeom>
        </p:spPr>
      </p:pic>
      <p:grpSp>
        <p:nvGrpSpPr>
          <p:cNvPr id="70" name="그룹 69">
            <a:extLst>
              <a:ext uri="{FF2B5EF4-FFF2-40B4-BE49-F238E27FC236}">
                <a16:creationId xmlns:a16="http://schemas.microsoft.com/office/drawing/2014/main" id="{8D9BA8FC-0FBC-5831-322D-0F8D99E290FC}"/>
              </a:ext>
            </a:extLst>
          </p:cNvPr>
          <p:cNvGrpSpPr/>
          <p:nvPr/>
        </p:nvGrpSpPr>
        <p:grpSpPr>
          <a:xfrm>
            <a:off x="5953922" y="2139702"/>
            <a:ext cx="1786430" cy="1568020"/>
            <a:chOff x="5953922" y="2139702"/>
            <a:chExt cx="1786430" cy="1568020"/>
          </a:xfrm>
        </p:grpSpPr>
        <p:grpSp>
          <p:nvGrpSpPr>
            <p:cNvPr id="20" name="그룹 19">
              <a:extLst>
                <a:ext uri="{FF2B5EF4-FFF2-40B4-BE49-F238E27FC236}">
                  <a16:creationId xmlns:a16="http://schemas.microsoft.com/office/drawing/2014/main" id="{918E13B3-CDF9-A41F-07C5-0B75AEB52CFC}"/>
                </a:ext>
              </a:extLst>
            </p:cNvPr>
            <p:cNvGrpSpPr/>
            <p:nvPr/>
          </p:nvGrpSpPr>
          <p:grpSpPr>
            <a:xfrm>
              <a:off x="5958327" y="2161250"/>
              <a:ext cx="648072" cy="578356"/>
              <a:chOff x="899592" y="1923678"/>
              <a:chExt cx="2160240" cy="1946597"/>
            </a:xfrm>
          </p:grpSpPr>
          <p:sp>
            <p:nvSpPr>
              <p:cNvPr id="21" name="직사각형 20">
                <a:extLst>
                  <a:ext uri="{FF2B5EF4-FFF2-40B4-BE49-F238E27FC236}">
                    <a16:creationId xmlns:a16="http://schemas.microsoft.com/office/drawing/2014/main" id="{5A347BC4-B11D-A6B9-040A-99E50B931042}"/>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4D2A1DE8-3FDC-44D0-7387-D8CD26008896}"/>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EC0786A-3B30-CE6B-FD5C-6867B4E432CA}"/>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072E795B-0770-DE1A-FF5F-5B90424EE79A}"/>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2C8846B2-FA2D-EF6D-34BE-89DF409A2870}"/>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F88714E3-C5FD-2F26-0331-B452A256C668}"/>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육각형 26">
                <a:extLst>
                  <a:ext uri="{FF2B5EF4-FFF2-40B4-BE49-F238E27FC236}">
                    <a16:creationId xmlns:a16="http://schemas.microsoft.com/office/drawing/2014/main" id="{15AFC391-6592-B176-90C9-571626A59507}"/>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 name="그룹 27">
              <a:extLst>
                <a:ext uri="{FF2B5EF4-FFF2-40B4-BE49-F238E27FC236}">
                  <a16:creationId xmlns:a16="http://schemas.microsoft.com/office/drawing/2014/main" id="{7E940985-1F96-6042-3976-41784377A711}"/>
                </a:ext>
              </a:extLst>
            </p:cNvPr>
            <p:cNvGrpSpPr/>
            <p:nvPr/>
          </p:nvGrpSpPr>
          <p:grpSpPr>
            <a:xfrm>
              <a:off x="6516216" y="2487992"/>
              <a:ext cx="648072" cy="578356"/>
              <a:chOff x="899592" y="1923678"/>
              <a:chExt cx="2160240" cy="1946597"/>
            </a:xfrm>
          </p:grpSpPr>
          <p:sp>
            <p:nvSpPr>
              <p:cNvPr id="29" name="직사각형 28">
                <a:extLst>
                  <a:ext uri="{FF2B5EF4-FFF2-40B4-BE49-F238E27FC236}">
                    <a16:creationId xmlns:a16="http://schemas.microsoft.com/office/drawing/2014/main" id="{2456188C-013A-0797-C8EE-A5CF49526DB9}"/>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93527F-F532-A182-4708-549C3AC79364}"/>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C98832FF-16ED-DE85-CD7F-ACCAC85EE52C}"/>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2A8F7EC6-43B8-C7F9-5407-FD92BA999A99}"/>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389129E7-5CD0-141E-4BDA-349797F455F6}"/>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2F10018-EBE0-3180-1BFA-A3F22DB59FC2}"/>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육각형 34">
                <a:extLst>
                  <a:ext uri="{FF2B5EF4-FFF2-40B4-BE49-F238E27FC236}">
                    <a16:creationId xmlns:a16="http://schemas.microsoft.com/office/drawing/2014/main" id="{E8E8820A-6FE1-C80F-FB9A-1965C3E0A5BF}"/>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그룹 35">
              <a:extLst>
                <a:ext uri="{FF2B5EF4-FFF2-40B4-BE49-F238E27FC236}">
                  <a16:creationId xmlns:a16="http://schemas.microsoft.com/office/drawing/2014/main" id="{E42F8ED8-E9E3-FBB6-A92E-E080F2D67625}"/>
                </a:ext>
              </a:extLst>
            </p:cNvPr>
            <p:cNvGrpSpPr/>
            <p:nvPr/>
          </p:nvGrpSpPr>
          <p:grpSpPr>
            <a:xfrm>
              <a:off x="7092280" y="2139702"/>
              <a:ext cx="648072" cy="578356"/>
              <a:chOff x="899592" y="1923678"/>
              <a:chExt cx="2160240" cy="1946597"/>
            </a:xfrm>
          </p:grpSpPr>
          <p:sp>
            <p:nvSpPr>
              <p:cNvPr id="37" name="직사각형 36">
                <a:extLst>
                  <a:ext uri="{FF2B5EF4-FFF2-40B4-BE49-F238E27FC236}">
                    <a16:creationId xmlns:a16="http://schemas.microsoft.com/office/drawing/2014/main" id="{B7105983-CF47-EB4E-84C6-33959DD4DD65}"/>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AF8F662C-9C42-C4A2-7258-6891CA939638}"/>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F555D8F9-256E-6CE5-479A-98069F427C11}"/>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E32AD21E-42A2-0330-BE6C-3B4254C70CD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BDCBEAD7-0B23-8545-81A1-083CFB2F7017}"/>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4C1FF4E4-71F8-D209-A60C-51EB457F07A7}"/>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육각형 42">
                <a:extLst>
                  <a:ext uri="{FF2B5EF4-FFF2-40B4-BE49-F238E27FC236}">
                    <a16:creationId xmlns:a16="http://schemas.microsoft.com/office/drawing/2014/main" id="{FC8CD585-83BD-DC93-6A48-FCD73263CF66}"/>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4" name="그룹 43">
              <a:extLst>
                <a:ext uri="{FF2B5EF4-FFF2-40B4-BE49-F238E27FC236}">
                  <a16:creationId xmlns:a16="http://schemas.microsoft.com/office/drawing/2014/main" id="{2215C40A-58B3-8F45-0E8B-9B99B4831123}"/>
                </a:ext>
              </a:extLst>
            </p:cNvPr>
            <p:cNvGrpSpPr/>
            <p:nvPr/>
          </p:nvGrpSpPr>
          <p:grpSpPr>
            <a:xfrm>
              <a:off x="5953922" y="2796635"/>
              <a:ext cx="648072" cy="578356"/>
              <a:chOff x="899592" y="1923678"/>
              <a:chExt cx="2160240" cy="1946597"/>
            </a:xfrm>
          </p:grpSpPr>
          <p:sp>
            <p:nvSpPr>
              <p:cNvPr id="45" name="직사각형 44">
                <a:extLst>
                  <a:ext uri="{FF2B5EF4-FFF2-40B4-BE49-F238E27FC236}">
                    <a16:creationId xmlns:a16="http://schemas.microsoft.com/office/drawing/2014/main" id="{02FDAE95-22CA-57A9-8DF7-5C684B82047B}"/>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72AD8D9-62B9-BCC4-5673-68653ED327B0}"/>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E1DA3198-0E87-7065-2138-AA8C90E183EA}"/>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8F1F1D7A-5197-0E5E-3B9C-7352E80C946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26133074-5753-5F52-538C-95BBFF19C0B6}"/>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1611D74B-8DBD-8D36-1BBE-D82DB0F5374A}"/>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육각형 50">
                <a:extLst>
                  <a:ext uri="{FF2B5EF4-FFF2-40B4-BE49-F238E27FC236}">
                    <a16:creationId xmlns:a16="http://schemas.microsoft.com/office/drawing/2014/main" id="{6BA2BD2A-B9BC-E699-9541-2A62FEF7C52C}"/>
                  </a:ext>
                </a:extLst>
              </p:cNvPr>
              <p:cNvSpPr/>
              <p:nvPr/>
            </p:nvSpPr>
            <p:spPr>
              <a:xfrm>
                <a:off x="899592" y="1923678"/>
                <a:ext cx="2160240" cy="1944217"/>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40FED4BB-3EE6-D609-3BCA-9E21CAED3694}"/>
                </a:ext>
              </a:extLst>
            </p:cNvPr>
            <p:cNvGrpSpPr/>
            <p:nvPr/>
          </p:nvGrpSpPr>
          <p:grpSpPr>
            <a:xfrm>
              <a:off x="7092279" y="2801429"/>
              <a:ext cx="648072" cy="578356"/>
              <a:chOff x="899592" y="1923678"/>
              <a:chExt cx="2160240" cy="1946597"/>
            </a:xfrm>
          </p:grpSpPr>
          <p:sp>
            <p:nvSpPr>
              <p:cNvPr id="55" name="직사각형 54">
                <a:extLst>
                  <a:ext uri="{FF2B5EF4-FFF2-40B4-BE49-F238E27FC236}">
                    <a16:creationId xmlns:a16="http://schemas.microsoft.com/office/drawing/2014/main" id="{A1901561-8C07-D6D0-9F00-0CA9BFA1E83E}"/>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FDEB12FB-167A-872E-1E15-3C1CC5670BB4}"/>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10B687A5-E629-FB10-F78A-9E436069F0F6}"/>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B26B161C-4476-D1D2-649B-DB35B5AAD65F}"/>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87232F6-0076-EF2D-88AF-C0358310BB99}"/>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09DB45CD-77CF-BDEF-3816-B64078D8E1B1}"/>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육각형 60">
                <a:extLst>
                  <a:ext uri="{FF2B5EF4-FFF2-40B4-BE49-F238E27FC236}">
                    <a16:creationId xmlns:a16="http://schemas.microsoft.com/office/drawing/2014/main" id="{5EDFE3AA-6551-2AC3-6129-97BEB4CD540F}"/>
                  </a:ext>
                </a:extLst>
              </p:cNvPr>
              <p:cNvSpPr/>
              <p:nvPr/>
            </p:nvSpPr>
            <p:spPr>
              <a:xfrm>
                <a:off x="899592" y="1923678"/>
                <a:ext cx="2160240" cy="1944217"/>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2" name="그룹 61">
              <a:extLst>
                <a:ext uri="{FF2B5EF4-FFF2-40B4-BE49-F238E27FC236}">
                  <a16:creationId xmlns:a16="http://schemas.microsoft.com/office/drawing/2014/main" id="{D86DE4AA-799F-7F12-1839-1CF117D4EE30}"/>
                </a:ext>
              </a:extLst>
            </p:cNvPr>
            <p:cNvGrpSpPr/>
            <p:nvPr/>
          </p:nvGrpSpPr>
          <p:grpSpPr>
            <a:xfrm>
              <a:off x="6516348" y="3129366"/>
              <a:ext cx="648072" cy="578356"/>
              <a:chOff x="899592" y="1923678"/>
              <a:chExt cx="2160240" cy="1946597"/>
            </a:xfrm>
          </p:grpSpPr>
          <p:sp>
            <p:nvSpPr>
              <p:cNvPr id="63" name="직사각형 62">
                <a:extLst>
                  <a:ext uri="{FF2B5EF4-FFF2-40B4-BE49-F238E27FC236}">
                    <a16:creationId xmlns:a16="http://schemas.microsoft.com/office/drawing/2014/main" id="{A90060AC-4B73-78A0-AD8D-FF1684A4B243}"/>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6EB3AA7D-24A2-D1A8-4331-444C208EA8B6}"/>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C544AC27-4B77-B8F8-9533-E95B30039A9F}"/>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a:extLst>
                  <a:ext uri="{FF2B5EF4-FFF2-40B4-BE49-F238E27FC236}">
                    <a16:creationId xmlns:a16="http://schemas.microsoft.com/office/drawing/2014/main" id="{6B6DBA03-2C3F-125B-E677-F0FE5B2C154B}"/>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DEE8A318-7AEA-3F0D-3DF1-1A0B758F5157}"/>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1DC65C28-FDF8-9633-2AE0-E0C718663028}"/>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육각형 68">
                <a:extLst>
                  <a:ext uri="{FF2B5EF4-FFF2-40B4-BE49-F238E27FC236}">
                    <a16:creationId xmlns:a16="http://schemas.microsoft.com/office/drawing/2014/main" id="{77549BA4-862A-B8A0-D8BA-0F399EB8237A}"/>
                  </a:ext>
                </a:extLst>
              </p:cNvPr>
              <p:cNvSpPr/>
              <p:nvPr/>
            </p:nvSpPr>
            <p:spPr>
              <a:xfrm>
                <a:off x="899592" y="1923678"/>
                <a:ext cx="2160240" cy="1944217"/>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1" name="화살표: 오른쪽 70">
            <a:extLst>
              <a:ext uri="{FF2B5EF4-FFF2-40B4-BE49-F238E27FC236}">
                <a16:creationId xmlns:a16="http://schemas.microsoft.com/office/drawing/2014/main" id="{802BE3A8-7777-102B-AFE7-C26E8371D342}"/>
              </a:ext>
            </a:extLst>
          </p:cNvPr>
          <p:cNvSpPr/>
          <p:nvPr/>
        </p:nvSpPr>
        <p:spPr>
          <a:xfrm>
            <a:off x="3995936" y="2428526"/>
            <a:ext cx="936104" cy="7008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6954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직사각형 144">
            <a:extLst>
              <a:ext uri="{FF2B5EF4-FFF2-40B4-BE49-F238E27FC236}">
                <a16:creationId xmlns:a16="http://schemas.microsoft.com/office/drawing/2014/main" id="{CC8FD733-70F9-72FC-B442-22C2AB88364B}"/>
              </a:ext>
            </a:extLst>
          </p:cNvPr>
          <p:cNvSpPr/>
          <p:nvPr/>
        </p:nvSpPr>
        <p:spPr>
          <a:xfrm>
            <a:off x="7027764" y="1491630"/>
            <a:ext cx="1440158" cy="2520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8BE1E1BF-1803-9921-6117-479BFAAD7851}"/>
              </a:ext>
            </a:extLst>
          </p:cNvPr>
          <p:cNvSpPr/>
          <p:nvPr/>
        </p:nvSpPr>
        <p:spPr>
          <a:xfrm>
            <a:off x="971600" y="1491630"/>
            <a:ext cx="3456384" cy="2520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F32E8B0A-1E4D-D07D-5CD3-86ADD1747D98}"/>
              </a:ext>
            </a:extLst>
          </p:cNvPr>
          <p:cNvSpPr>
            <a:spLocks noGrp="1"/>
          </p:cNvSpPr>
          <p:nvPr>
            <p:ph type="title"/>
          </p:nvPr>
        </p:nvSpPr>
        <p:spPr/>
        <p:txBody>
          <a:bodyPr/>
          <a:lstStyle/>
          <a:p>
            <a:r>
              <a:rPr lang="en-US" altLang="ko-KR" dirty="0"/>
              <a:t>Conway’s law(1/2)</a:t>
            </a:r>
            <a:endParaRPr lang="ko-KR" altLang="en-US" dirty="0"/>
          </a:p>
        </p:txBody>
      </p:sp>
      <p:sp>
        <p:nvSpPr>
          <p:cNvPr id="3" name="내용 개체 틀 2">
            <a:extLst>
              <a:ext uri="{FF2B5EF4-FFF2-40B4-BE49-F238E27FC236}">
                <a16:creationId xmlns:a16="http://schemas.microsoft.com/office/drawing/2014/main" id="{9EF1086F-E155-B2C6-6ADA-DDEFEB61791E}"/>
              </a:ext>
            </a:extLst>
          </p:cNvPr>
          <p:cNvSpPr>
            <a:spLocks noGrp="1"/>
          </p:cNvSpPr>
          <p:nvPr>
            <p:ph idx="1"/>
          </p:nvPr>
        </p:nvSpPr>
        <p:spPr>
          <a:xfrm>
            <a:off x="611560" y="843559"/>
            <a:ext cx="7986918" cy="504056"/>
          </a:xfrm>
        </p:spPr>
        <p:txBody>
          <a:bodyPr/>
          <a:lstStyle/>
          <a:p>
            <a:pPr algn="l">
              <a:buFont typeface="Arial" panose="020B0604020202020204" pitchFamily="34" charset="0"/>
              <a:buChar char="•"/>
            </a:pPr>
            <a:r>
              <a:rPr lang="ko-KR" altLang="en-US" b="0" i="0" dirty="0">
                <a:solidFill>
                  <a:srgbClr val="333333"/>
                </a:solidFill>
                <a:effectLst/>
                <a:latin typeface="-apple-system"/>
              </a:rPr>
              <a:t>시스템을 개발할 때 항상 시스템의 모양이 팀의 의사소통 구조를 반영</a:t>
            </a:r>
            <a:endParaRPr lang="ko-KR" altLang="en-US" dirty="0"/>
          </a:p>
        </p:txBody>
      </p:sp>
      <p:grpSp>
        <p:nvGrpSpPr>
          <p:cNvPr id="16" name="그룹 15">
            <a:extLst>
              <a:ext uri="{FF2B5EF4-FFF2-40B4-BE49-F238E27FC236}">
                <a16:creationId xmlns:a16="http://schemas.microsoft.com/office/drawing/2014/main" id="{3E5B25E7-8D50-3845-3D68-6F50BD7305FE}"/>
              </a:ext>
            </a:extLst>
          </p:cNvPr>
          <p:cNvGrpSpPr/>
          <p:nvPr/>
        </p:nvGrpSpPr>
        <p:grpSpPr>
          <a:xfrm>
            <a:off x="1259632" y="1707654"/>
            <a:ext cx="313184" cy="518268"/>
            <a:chOff x="1475656" y="1851670"/>
            <a:chExt cx="313184" cy="518268"/>
          </a:xfrm>
        </p:grpSpPr>
        <p:pic>
          <p:nvPicPr>
            <p:cNvPr id="72" name="그래픽 71" descr="사용자 윤곽선">
              <a:extLst>
                <a:ext uri="{FF2B5EF4-FFF2-40B4-BE49-F238E27FC236}">
                  <a16:creationId xmlns:a16="http://schemas.microsoft.com/office/drawing/2014/main" id="{1C3017BE-770F-A4BD-70D8-9DEC7863C4D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4" name="TextBox 13">
              <a:extLst>
                <a:ext uri="{FF2B5EF4-FFF2-40B4-BE49-F238E27FC236}">
                  <a16:creationId xmlns:a16="http://schemas.microsoft.com/office/drawing/2014/main" id="{7C4C7E77-6531-0622-E104-122759F27274}"/>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73" name="그룹 72">
            <a:extLst>
              <a:ext uri="{FF2B5EF4-FFF2-40B4-BE49-F238E27FC236}">
                <a16:creationId xmlns:a16="http://schemas.microsoft.com/office/drawing/2014/main" id="{E599A5D9-CC5E-7CEC-4585-594DFF245A77}"/>
              </a:ext>
            </a:extLst>
          </p:cNvPr>
          <p:cNvGrpSpPr/>
          <p:nvPr/>
        </p:nvGrpSpPr>
        <p:grpSpPr>
          <a:xfrm>
            <a:off x="1547664" y="1707654"/>
            <a:ext cx="313184" cy="518268"/>
            <a:chOff x="1475656" y="1851670"/>
            <a:chExt cx="313184" cy="518268"/>
          </a:xfrm>
        </p:grpSpPr>
        <p:pic>
          <p:nvPicPr>
            <p:cNvPr id="74" name="그래픽 73" descr="사용자 윤곽선">
              <a:extLst>
                <a:ext uri="{FF2B5EF4-FFF2-40B4-BE49-F238E27FC236}">
                  <a16:creationId xmlns:a16="http://schemas.microsoft.com/office/drawing/2014/main" id="{B0FB0F1B-10D8-AED6-9F16-433103109DA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75" name="TextBox 74">
              <a:extLst>
                <a:ext uri="{FF2B5EF4-FFF2-40B4-BE49-F238E27FC236}">
                  <a16:creationId xmlns:a16="http://schemas.microsoft.com/office/drawing/2014/main" id="{379165C1-FBF9-5B5D-C8E6-2CE94B8D03B0}"/>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76" name="그룹 75">
            <a:extLst>
              <a:ext uri="{FF2B5EF4-FFF2-40B4-BE49-F238E27FC236}">
                <a16:creationId xmlns:a16="http://schemas.microsoft.com/office/drawing/2014/main" id="{A7AEEF23-127D-DCD5-95C5-9B4F1100B267}"/>
              </a:ext>
            </a:extLst>
          </p:cNvPr>
          <p:cNvGrpSpPr/>
          <p:nvPr/>
        </p:nvGrpSpPr>
        <p:grpSpPr>
          <a:xfrm>
            <a:off x="1835696" y="1707654"/>
            <a:ext cx="313184" cy="518268"/>
            <a:chOff x="1475656" y="1851670"/>
            <a:chExt cx="313184" cy="518268"/>
          </a:xfrm>
        </p:grpSpPr>
        <p:pic>
          <p:nvPicPr>
            <p:cNvPr id="77" name="그래픽 76" descr="사용자 윤곽선">
              <a:extLst>
                <a:ext uri="{FF2B5EF4-FFF2-40B4-BE49-F238E27FC236}">
                  <a16:creationId xmlns:a16="http://schemas.microsoft.com/office/drawing/2014/main" id="{8C3BB6EC-24AF-2072-1C5E-4E9A716C3FB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78" name="TextBox 77">
              <a:extLst>
                <a:ext uri="{FF2B5EF4-FFF2-40B4-BE49-F238E27FC236}">
                  <a16:creationId xmlns:a16="http://schemas.microsoft.com/office/drawing/2014/main" id="{CC803B6B-CDCF-EF7A-ADBA-5515FE72FE12}"/>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79" name="그룹 78">
            <a:extLst>
              <a:ext uri="{FF2B5EF4-FFF2-40B4-BE49-F238E27FC236}">
                <a16:creationId xmlns:a16="http://schemas.microsoft.com/office/drawing/2014/main" id="{DA76BBF4-BCC7-F86D-4E9A-839757A079EC}"/>
              </a:ext>
            </a:extLst>
          </p:cNvPr>
          <p:cNvGrpSpPr/>
          <p:nvPr/>
        </p:nvGrpSpPr>
        <p:grpSpPr>
          <a:xfrm>
            <a:off x="2267744" y="1707654"/>
            <a:ext cx="313184" cy="518268"/>
            <a:chOff x="1475656" y="1851670"/>
            <a:chExt cx="313184" cy="518268"/>
          </a:xfrm>
        </p:grpSpPr>
        <p:pic>
          <p:nvPicPr>
            <p:cNvPr id="80" name="그래픽 79" descr="사용자 윤곽선">
              <a:extLst>
                <a:ext uri="{FF2B5EF4-FFF2-40B4-BE49-F238E27FC236}">
                  <a16:creationId xmlns:a16="http://schemas.microsoft.com/office/drawing/2014/main" id="{975AA873-C806-DD8D-2C88-79D330FD1AE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81" name="TextBox 80">
              <a:extLst>
                <a:ext uri="{FF2B5EF4-FFF2-40B4-BE49-F238E27FC236}">
                  <a16:creationId xmlns:a16="http://schemas.microsoft.com/office/drawing/2014/main" id="{41808981-76BA-9F32-7C0F-ED834493C26A}"/>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82" name="그룹 81">
            <a:extLst>
              <a:ext uri="{FF2B5EF4-FFF2-40B4-BE49-F238E27FC236}">
                <a16:creationId xmlns:a16="http://schemas.microsoft.com/office/drawing/2014/main" id="{483FBC75-4064-6E6A-129B-6E306CAD6FF3}"/>
              </a:ext>
            </a:extLst>
          </p:cNvPr>
          <p:cNvGrpSpPr/>
          <p:nvPr/>
        </p:nvGrpSpPr>
        <p:grpSpPr>
          <a:xfrm>
            <a:off x="2555776" y="1707654"/>
            <a:ext cx="313184" cy="518268"/>
            <a:chOff x="1475656" y="1851670"/>
            <a:chExt cx="313184" cy="518268"/>
          </a:xfrm>
        </p:grpSpPr>
        <p:pic>
          <p:nvPicPr>
            <p:cNvPr id="83" name="그래픽 82" descr="사용자 윤곽선">
              <a:extLst>
                <a:ext uri="{FF2B5EF4-FFF2-40B4-BE49-F238E27FC236}">
                  <a16:creationId xmlns:a16="http://schemas.microsoft.com/office/drawing/2014/main" id="{E7BA817D-796C-4E48-0B65-FE0707F418A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84" name="TextBox 83">
              <a:extLst>
                <a:ext uri="{FF2B5EF4-FFF2-40B4-BE49-F238E27FC236}">
                  <a16:creationId xmlns:a16="http://schemas.microsoft.com/office/drawing/2014/main" id="{6A765605-ACFA-1500-6420-1CBABD9E88EB}"/>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85" name="그룹 84">
            <a:extLst>
              <a:ext uri="{FF2B5EF4-FFF2-40B4-BE49-F238E27FC236}">
                <a16:creationId xmlns:a16="http://schemas.microsoft.com/office/drawing/2014/main" id="{5B6CF734-841E-CAC0-4A9A-F1B2F6491714}"/>
              </a:ext>
            </a:extLst>
          </p:cNvPr>
          <p:cNvGrpSpPr/>
          <p:nvPr/>
        </p:nvGrpSpPr>
        <p:grpSpPr>
          <a:xfrm>
            <a:off x="2843808" y="1707654"/>
            <a:ext cx="313184" cy="518268"/>
            <a:chOff x="1475656" y="1851670"/>
            <a:chExt cx="313184" cy="518268"/>
          </a:xfrm>
        </p:grpSpPr>
        <p:pic>
          <p:nvPicPr>
            <p:cNvPr id="86" name="그래픽 85" descr="사용자 윤곽선">
              <a:extLst>
                <a:ext uri="{FF2B5EF4-FFF2-40B4-BE49-F238E27FC236}">
                  <a16:creationId xmlns:a16="http://schemas.microsoft.com/office/drawing/2014/main" id="{7D46997D-5D02-91CA-2A15-C998CC8A4D0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87" name="TextBox 86">
              <a:extLst>
                <a:ext uri="{FF2B5EF4-FFF2-40B4-BE49-F238E27FC236}">
                  <a16:creationId xmlns:a16="http://schemas.microsoft.com/office/drawing/2014/main" id="{20EA479C-CCC0-159F-D1EE-A7E7A509AA6B}"/>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88" name="그룹 87">
            <a:extLst>
              <a:ext uri="{FF2B5EF4-FFF2-40B4-BE49-F238E27FC236}">
                <a16:creationId xmlns:a16="http://schemas.microsoft.com/office/drawing/2014/main" id="{F831EB60-72ED-E644-995E-21A1FB760B35}"/>
              </a:ext>
            </a:extLst>
          </p:cNvPr>
          <p:cNvGrpSpPr/>
          <p:nvPr/>
        </p:nvGrpSpPr>
        <p:grpSpPr>
          <a:xfrm>
            <a:off x="3203848" y="1707654"/>
            <a:ext cx="313184" cy="518268"/>
            <a:chOff x="1475656" y="1851670"/>
            <a:chExt cx="313184" cy="518268"/>
          </a:xfrm>
        </p:grpSpPr>
        <p:pic>
          <p:nvPicPr>
            <p:cNvPr id="89" name="그래픽 88" descr="사용자 윤곽선">
              <a:extLst>
                <a:ext uri="{FF2B5EF4-FFF2-40B4-BE49-F238E27FC236}">
                  <a16:creationId xmlns:a16="http://schemas.microsoft.com/office/drawing/2014/main" id="{E20EEC88-052C-8F5E-DB12-5ED44F803BA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90" name="TextBox 89">
              <a:extLst>
                <a:ext uri="{FF2B5EF4-FFF2-40B4-BE49-F238E27FC236}">
                  <a16:creationId xmlns:a16="http://schemas.microsoft.com/office/drawing/2014/main" id="{1155FBDC-9666-C8D7-4C4D-0BE8303FE4BF}"/>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grpSp>
        <p:nvGrpSpPr>
          <p:cNvPr id="91" name="그룹 90">
            <a:extLst>
              <a:ext uri="{FF2B5EF4-FFF2-40B4-BE49-F238E27FC236}">
                <a16:creationId xmlns:a16="http://schemas.microsoft.com/office/drawing/2014/main" id="{624DD82D-DA70-47F7-EA0A-925FCBEFE757}"/>
              </a:ext>
            </a:extLst>
          </p:cNvPr>
          <p:cNvGrpSpPr/>
          <p:nvPr/>
        </p:nvGrpSpPr>
        <p:grpSpPr>
          <a:xfrm>
            <a:off x="3491880" y="1707654"/>
            <a:ext cx="313184" cy="518268"/>
            <a:chOff x="1475656" y="1851670"/>
            <a:chExt cx="313184" cy="518268"/>
          </a:xfrm>
        </p:grpSpPr>
        <p:pic>
          <p:nvPicPr>
            <p:cNvPr id="92" name="그래픽 91" descr="사용자 윤곽선">
              <a:extLst>
                <a:ext uri="{FF2B5EF4-FFF2-40B4-BE49-F238E27FC236}">
                  <a16:creationId xmlns:a16="http://schemas.microsoft.com/office/drawing/2014/main" id="{9EDD9EBB-6F92-E3F0-C781-ED8ED1F97805}"/>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93" name="TextBox 92">
              <a:extLst>
                <a:ext uri="{FF2B5EF4-FFF2-40B4-BE49-F238E27FC236}">
                  <a16:creationId xmlns:a16="http://schemas.microsoft.com/office/drawing/2014/main" id="{02BD3A56-A64E-FB25-E18C-6DEBB682C0C1}"/>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grpSp>
        <p:nvGrpSpPr>
          <p:cNvPr id="94" name="그룹 93">
            <a:extLst>
              <a:ext uri="{FF2B5EF4-FFF2-40B4-BE49-F238E27FC236}">
                <a16:creationId xmlns:a16="http://schemas.microsoft.com/office/drawing/2014/main" id="{2514E151-2D91-A4FE-EE68-0634BAF2E59B}"/>
              </a:ext>
            </a:extLst>
          </p:cNvPr>
          <p:cNvGrpSpPr/>
          <p:nvPr/>
        </p:nvGrpSpPr>
        <p:grpSpPr>
          <a:xfrm>
            <a:off x="3779912" y="1707654"/>
            <a:ext cx="313184" cy="518268"/>
            <a:chOff x="1475656" y="1851670"/>
            <a:chExt cx="313184" cy="518268"/>
          </a:xfrm>
        </p:grpSpPr>
        <p:pic>
          <p:nvPicPr>
            <p:cNvPr id="95" name="그래픽 94" descr="사용자 윤곽선">
              <a:extLst>
                <a:ext uri="{FF2B5EF4-FFF2-40B4-BE49-F238E27FC236}">
                  <a16:creationId xmlns:a16="http://schemas.microsoft.com/office/drawing/2014/main" id="{7A2187F4-9085-F230-1736-54178CD92D0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96" name="TextBox 95">
              <a:extLst>
                <a:ext uri="{FF2B5EF4-FFF2-40B4-BE49-F238E27FC236}">
                  <a16:creationId xmlns:a16="http://schemas.microsoft.com/office/drawing/2014/main" id="{8A5D93A1-BE7D-BC6F-FC77-4CCECAA1151A}"/>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sp>
        <p:nvSpPr>
          <p:cNvPr id="18" name="직사각형 17">
            <a:extLst>
              <a:ext uri="{FF2B5EF4-FFF2-40B4-BE49-F238E27FC236}">
                <a16:creationId xmlns:a16="http://schemas.microsoft.com/office/drawing/2014/main" id="{C1D09CA1-F5DB-31B1-69F4-E08D5B1585CA}"/>
              </a:ext>
            </a:extLst>
          </p:cNvPr>
          <p:cNvSpPr/>
          <p:nvPr/>
        </p:nvSpPr>
        <p:spPr>
          <a:xfrm>
            <a:off x="1212776" y="2871072"/>
            <a:ext cx="936104" cy="33453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사용자</a:t>
            </a:r>
            <a:r>
              <a:rPr lang="en-US" altLang="ko-KR" sz="1000" dirty="0">
                <a:solidFill>
                  <a:schemeClr val="tx1"/>
                </a:solidFill>
                <a:latin typeface="+mn-ea"/>
              </a:rPr>
              <a:t/>
            </a:r>
            <a:br>
              <a:rPr lang="en-US" altLang="ko-KR" sz="1000" dirty="0">
                <a:solidFill>
                  <a:schemeClr val="tx1"/>
                </a:solidFill>
                <a:latin typeface="+mn-ea"/>
              </a:rPr>
            </a:br>
            <a:r>
              <a:rPr lang="ko-KR" altLang="en-US" sz="1000" dirty="0">
                <a:solidFill>
                  <a:schemeClr val="tx1"/>
                </a:solidFill>
                <a:latin typeface="+mn-ea"/>
              </a:rPr>
              <a:t>인터페이스</a:t>
            </a:r>
          </a:p>
        </p:txBody>
      </p:sp>
      <p:sp>
        <p:nvSpPr>
          <p:cNvPr id="97" name="직사각형 96">
            <a:extLst>
              <a:ext uri="{FF2B5EF4-FFF2-40B4-BE49-F238E27FC236}">
                <a16:creationId xmlns:a16="http://schemas.microsoft.com/office/drawing/2014/main" id="{FC85C63E-08E1-6829-2F22-2E26D07E1CB0}"/>
              </a:ext>
            </a:extLst>
          </p:cNvPr>
          <p:cNvSpPr/>
          <p:nvPr/>
        </p:nvSpPr>
        <p:spPr>
          <a:xfrm>
            <a:off x="2297892" y="2657969"/>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mn-ea"/>
              </a:rPr>
              <a:t>서비스</a:t>
            </a:r>
            <a:endParaRPr lang="ko-KR" altLang="en-US" sz="1000" dirty="0">
              <a:solidFill>
                <a:schemeClr val="tx1"/>
              </a:solidFill>
              <a:latin typeface="+mn-ea"/>
            </a:endParaRPr>
          </a:p>
        </p:txBody>
      </p:sp>
      <p:sp>
        <p:nvSpPr>
          <p:cNvPr id="98" name="직사각형 97">
            <a:extLst>
              <a:ext uri="{FF2B5EF4-FFF2-40B4-BE49-F238E27FC236}">
                <a16:creationId xmlns:a16="http://schemas.microsoft.com/office/drawing/2014/main" id="{B97F59E9-BD1F-8B4A-4018-95A8B65AF216}"/>
              </a:ext>
            </a:extLst>
          </p:cNvPr>
          <p:cNvSpPr/>
          <p:nvPr/>
        </p:nvSpPr>
        <p:spPr>
          <a:xfrm>
            <a:off x="2297892" y="2946001"/>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서비스</a:t>
            </a:r>
          </a:p>
        </p:txBody>
      </p:sp>
      <p:sp>
        <p:nvSpPr>
          <p:cNvPr id="99" name="직사각형 98">
            <a:extLst>
              <a:ext uri="{FF2B5EF4-FFF2-40B4-BE49-F238E27FC236}">
                <a16:creationId xmlns:a16="http://schemas.microsoft.com/office/drawing/2014/main" id="{393481D7-8739-1BEF-E9AE-35C26B923E24}"/>
              </a:ext>
            </a:extLst>
          </p:cNvPr>
          <p:cNvSpPr/>
          <p:nvPr/>
        </p:nvSpPr>
        <p:spPr>
          <a:xfrm>
            <a:off x="2297892" y="3235551"/>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서비스</a:t>
            </a:r>
          </a:p>
        </p:txBody>
      </p:sp>
      <p:sp>
        <p:nvSpPr>
          <p:cNvPr id="19" name="원통형 18">
            <a:extLst>
              <a:ext uri="{FF2B5EF4-FFF2-40B4-BE49-F238E27FC236}">
                <a16:creationId xmlns:a16="http://schemas.microsoft.com/office/drawing/2014/main" id="{18A5D0C3-FF4C-40BB-3A1C-18D15DF99BA6}"/>
              </a:ext>
            </a:extLst>
          </p:cNvPr>
          <p:cNvSpPr/>
          <p:nvPr/>
        </p:nvSpPr>
        <p:spPr>
          <a:xfrm>
            <a:off x="3432448" y="2779701"/>
            <a:ext cx="432048" cy="504056"/>
          </a:xfrm>
          <a:prstGeom prst="can">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mn-ea"/>
            </a:endParaRPr>
          </a:p>
        </p:txBody>
      </p:sp>
      <p:sp>
        <p:nvSpPr>
          <p:cNvPr id="100" name="직사각형 99">
            <a:extLst>
              <a:ext uri="{FF2B5EF4-FFF2-40B4-BE49-F238E27FC236}">
                <a16:creationId xmlns:a16="http://schemas.microsoft.com/office/drawing/2014/main" id="{CCD99469-A0FC-B9E4-DA75-AE3B0EE30277}"/>
              </a:ext>
            </a:extLst>
          </p:cNvPr>
          <p:cNvSpPr/>
          <p:nvPr/>
        </p:nvSpPr>
        <p:spPr>
          <a:xfrm>
            <a:off x="5220074" y="1491630"/>
            <a:ext cx="1440158" cy="2520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1" name="그룹 100">
            <a:extLst>
              <a:ext uri="{FF2B5EF4-FFF2-40B4-BE49-F238E27FC236}">
                <a16:creationId xmlns:a16="http://schemas.microsoft.com/office/drawing/2014/main" id="{1FBDBC7C-3E8F-9F69-300C-AA085DC9972C}"/>
              </a:ext>
            </a:extLst>
          </p:cNvPr>
          <p:cNvGrpSpPr/>
          <p:nvPr/>
        </p:nvGrpSpPr>
        <p:grpSpPr>
          <a:xfrm>
            <a:off x="5508106" y="1707654"/>
            <a:ext cx="313184" cy="518268"/>
            <a:chOff x="1475656" y="1851670"/>
            <a:chExt cx="313184" cy="518268"/>
          </a:xfrm>
        </p:grpSpPr>
        <p:pic>
          <p:nvPicPr>
            <p:cNvPr id="102" name="그래픽 101" descr="사용자 윤곽선">
              <a:extLst>
                <a:ext uri="{FF2B5EF4-FFF2-40B4-BE49-F238E27FC236}">
                  <a16:creationId xmlns:a16="http://schemas.microsoft.com/office/drawing/2014/main" id="{AE760C65-7840-8BA4-4491-F63DBFF4755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03" name="TextBox 102">
              <a:extLst>
                <a:ext uri="{FF2B5EF4-FFF2-40B4-BE49-F238E27FC236}">
                  <a16:creationId xmlns:a16="http://schemas.microsoft.com/office/drawing/2014/main" id="{9A1342A7-4C67-E7D5-6561-A930766485CC}"/>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104" name="그룹 103">
            <a:extLst>
              <a:ext uri="{FF2B5EF4-FFF2-40B4-BE49-F238E27FC236}">
                <a16:creationId xmlns:a16="http://schemas.microsoft.com/office/drawing/2014/main" id="{6E3E7014-D4C9-A404-5ED9-C76A0F4EA705}"/>
              </a:ext>
            </a:extLst>
          </p:cNvPr>
          <p:cNvGrpSpPr/>
          <p:nvPr/>
        </p:nvGrpSpPr>
        <p:grpSpPr>
          <a:xfrm>
            <a:off x="5796138" y="1707654"/>
            <a:ext cx="313184" cy="518268"/>
            <a:chOff x="1475656" y="1851670"/>
            <a:chExt cx="313184" cy="518268"/>
          </a:xfrm>
        </p:grpSpPr>
        <p:pic>
          <p:nvPicPr>
            <p:cNvPr id="105" name="그래픽 104" descr="사용자 윤곽선">
              <a:extLst>
                <a:ext uri="{FF2B5EF4-FFF2-40B4-BE49-F238E27FC236}">
                  <a16:creationId xmlns:a16="http://schemas.microsoft.com/office/drawing/2014/main" id="{F382F65B-E062-B44C-3DE4-88486685096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06" name="TextBox 105">
              <a:extLst>
                <a:ext uri="{FF2B5EF4-FFF2-40B4-BE49-F238E27FC236}">
                  <a16:creationId xmlns:a16="http://schemas.microsoft.com/office/drawing/2014/main" id="{12EBF526-452E-4578-7D95-ED1FC7361E4F}"/>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107" name="그룹 106">
            <a:extLst>
              <a:ext uri="{FF2B5EF4-FFF2-40B4-BE49-F238E27FC236}">
                <a16:creationId xmlns:a16="http://schemas.microsoft.com/office/drawing/2014/main" id="{1FEE9375-C8DB-3128-C9B3-773E68DABD35}"/>
              </a:ext>
            </a:extLst>
          </p:cNvPr>
          <p:cNvGrpSpPr/>
          <p:nvPr/>
        </p:nvGrpSpPr>
        <p:grpSpPr>
          <a:xfrm>
            <a:off x="6084170" y="1707654"/>
            <a:ext cx="313184" cy="518268"/>
            <a:chOff x="1475656" y="1851670"/>
            <a:chExt cx="313184" cy="518268"/>
          </a:xfrm>
        </p:grpSpPr>
        <p:pic>
          <p:nvPicPr>
            <p:cNvPr id="108" name="그래픽 107" descr="사용자 윤곽선">
              <a:extLst>
                <a:ext uri="{FF2B5EF4-FFF2-40B4-BE49-F238E27FC236}">
                  <a16:creationId xmlns:a16="http://schemas.microsoft.com/office/drawing/2014/main" id="{3AB40C16-1E7D-99EE-7F35-D6B2CAACED6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09" name="TextBox 108">
              <a:extLst>
                <a:ext uri="{FF2B5EF4-FFF2-40B4-BE49-F238E27FC236}">
                  <a16:creationId xmlns:a16="http://schemas.microsoft.com/office/drawing/2014/main" id="{9478AAFC-0AC1-A16B-872E-8CB2B0FABA31}"/>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sp>
        <p:nvSpPr>
          <p:cNvPr id="128" name="직사각형 127">
            <a:extLst>
              <a:ext uri="{FF2B5EF4-FFF2-40B4-BE49-F238E27FC236}">
                <a16:creationId xmlns:a16="http://schemas.microsoft.com/office/drawing/2014/main" id="{9D0D9CF2-F99E-2270-7608-28B7C8262F3A}"/>
              </a:ext>
            </a:extLst>
          </p:cNvPr>
          <p:cNvSpPr/>
          <p:nvPr/>
        </p:nvSpPr>
        <p:spPr>
          <a:xfrm>
            <a:off x="5508106" y="2547779"/>
            <a:ext cx="936104" cy="33453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사용자</a:t>
            </a:r>
            <a:r>
              <a:rPr lang="en-US" altLang="ko-KR" sz="1000" dirty="0">
                <a:solidFill>
                  <a:schemeClr val="tx1"/>
                </a:solidFill>
                <a:latin typeface="+mn-ea"/>
              </a:rPr>
              <a:t/>
            </a:r>
            <a:br>
              <a:rPr lang="en-US" altLang="ko-KR" sz="1000" dirty="0">
                <a:solidFill>
                  <a:schemeClr val="tx1"/>
                </a:solidFill>
                <a:latin typeface="+mn-ea"/>
              </a:rPr>
            </a:br>
            <a:r>
              <a:rPr lang="ko-KR" altLang="en-US" sz="1000" dirty="0">
                <a:solidFill>
                  <a:schemeClr val="tx1"/>
                </a:solidFill>
                <a:latin typeface="+mn-ea"/>
              </a:rPr>
              <a:t>인터페이스</a:t>
            </a:r>
          </a:p>
        </p:txBody>
      </p:sp>
      <p:sp>
        <p:nvSpPr>
          <p:cNvPr id="129" name="직사각형 128">
            <a:extLst>
              <a:ext uri="{FF2B5EF4-FFF2-40B4-BE49-F238E27FC236}">
                <a16:creationId xmlns:a16="http://schemas.microsoft.com/office/drawing/2014/main" id="{9190E018-91DD-A35C-0E20-F0BD815ABCDB}"/>
              </a:ext>
            </a:extLst>
          </p:cNvPr>
          <p:cNvSpPr/>
          <p:nvPr/>
        </p:nvSpPr>
        <p:spPr>
          <a:xfrm>
            <a:off x="5595188" y="2998967"/>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서비스</a:t>
            </a:r>
          </a:p>
        </p:txBody>
      </p:sp>
      <p:sp>
        <p:nvSpPr>
          <p:cNvPr id="132" name="원통형 131">
            <a:extLst>
              <a:ext uri="{FF2B5EF4-FFF2-40B4-BE49-F238E27FC236}">
                <a16:creationId xmlns:a16="http://schemas.microsoft.com/office/drawing/2014/main" id="{69C1B7C5-48C3-D295-629B-D0665BC8D7BC}"/>
              </a:ext>
            </a:extLst>
          </p:cNvPr>
          <p:cNvSpPr/>
          <p:nvPr/>
        </p:nvSpPr>
        <p:spPr>
          <a:xfrm>
            <a:off x="5760134" y="3389345"/>
            <a:ext cx="349188" cy="262525"/>
          </a:xfrm>
          <a:prstGeom prst="can">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mn-ea"/>
            </a:endParaRPr>
          </a:p>
        </p:txBody>
      </p:sp>
      <p:grpSp>
        <p:nvGrpSpPr>
          <p:cNvPr id="133" name="그룹 132">
            <a:extLst>
              <a:ext uri="{FF2B5EF4-FFF2-40B4-BE49-F238E27FC236}">
                <a16:creationId xmlns:a16="http://schemas.microsoft.com/office/drawing/2014/main" id="{FB10022F-1868-CB04-9C60-4562F6FC8B42}"/>
              </a:ext>
            </a:extLst>
          </p:cNvPr>
          <p:cNvGrpSpPr/>
          <p:nvPr/>
        </p:nvGrpSpPr>
        <p:grpSpPr>
          <a:xfrm>
            <a:off x="7295728" y="1707654"/>
            <a:ext cx="313184" cy="518268"/>
            <a:chOff x="1475656" y="1851670"/>
            <a:chExt cx="313184" cy="518268"/>
          </a:xfrm>
        </p:grpSpPr>
        <p:pic>
          <p:nvPicPr>
            <p:cNvPr id="134" name="그래픽 133" descr="사용자 윤곽선">
              <a:extLst>
                <a:ext uri="{FF2B5EF4-FFF2-40B4-BE49-F238E27FC236}">
                  <a16:creationId xmlns:a16="http://schemas.microsoft.com/office/drawing/2014/main" id="{01AF8A91-F0E7-0187-D846-5C7D10C97EA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35" name="TextBox 134">
              <a:extLst>
                <a:ext uri="{FF2B5EF4-FFF2-40B4-BE49-F238E27FC236}">
                  <a16:creationId xmlns:a16="http://schemas.microsoft.com/office/drawing/2014/main" id="{D7D26DDB-74DE-CA9F-D0CD-2AD8A08CCAA6}"/>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136" name="그룹 135">
            <a:extLst>
              <a:ext uri="{FF2B5EF4-FFF2-40B4-BE49-F238E27FC236}">
                <a16:creationId xmlns:a16="http://schemas.microsoft.com/office/drawing/2014/main" id="{A4FD6E9A-E631-3130-EA28-28BA985A377F}"/>
              </a:ext>
            </a:extLst>
          </p:cNvPr>
          <p:cNvGrpSpPr/>
          <p:nvPr/>
        </p:nvGrpSpPr>
        <p:grpSpPr>
          <a:xfrm>
            <a:off x="7583760" y="1707654"/>
            <a:ext cx="313184" cy="518268"/>
            <a:chOff x="1475656" y="1851670"/>
            <a:chExt cx="313184" cy="518268"/>
          </a:xfrm>
        </p:grpSpPr>
        <p:pic>
          <p:nvPicPr>
            <p:cNvPr id="137" name="그래픽 136" descr="사용자 윤곽선">
              <a:extLst>
                <a:ext uri="{FF2B5EF4-FFF2-40B4-BE49-F238E27FC236}">
                  <a16:creationId xmlns:a16="http://schemas.microsoft.com/office/drawing/2014/main" id="{359ECCE9-68B4-6DB1-C873-D1C852CEFAB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38" name="TextBox 137">
              <a:extLst>
                <a:ext uri="{FF2B5EF4-FFF2-40B4-BE49-F238E27FC236}">
                  <a16:creationId xmlns:a16="http://schemas.microsoft.com/office/drawing/2014/main" id="{0236F328-0A67-1AC0-433D-F6DBE309D1C9}"/>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139" name="그룹 138">
            <a:extLst>
              <a:ext uri="{FF2B5EF4-FFF2-40B4-BE49-F238E27FC236}">
                <a16:creationId xmlns:a16="http://schemas.microsoft.com/office/drawing/2014/main" id="{D4B830D9-178E-C597-DF44-3839294140E2}"/>
              </a:ext>
            </a:extLst>
          </p:cNvPr>
          <p:cNvGrpSpPr/>
          <p:nvPr/>
        </p:nvGrpSpPr>
        <p:grpSpPr>
          <a:xfrm>
            <a:off x="7871792" y="1707654"/>
            <a:ext cx="313184" cy="518268"/>
            <a:chOff x="1475656" y="1851670"/>
            <a:chExt cx="313184" cy="518268"/>
          </a:xfrm>
        </p:grpSpPr>
        <p:pic>
          <p:nvPicPr>
            <p:cNvPr id="140" name="그래픽 139" descr="사용자 윤곽선">
              <a:extLst>
                <a:ext uri="{FF2B5EF4-FFF2-40B4-BE49-F238E27FC236}">
                  <a16:creationId xmlns:a16="http://schemas.microsoft.com/office/drawing/2014/main" id="{1AD8C1AB-CE35-BDFB-62F9-1DF95BC645F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41" name="TextBox 140">
              <a:extLst>
                <a:ext uri="{FF2B5EF4-FFF2-40B4-BE49-F238E27FC236}">
                  <a16:creationId xmlns:a16="http://schemas.microsoft.com/office/drawing/2014/main" id="{ED4A9CA0-4405-1724-7EB1-5277E6DB343D}"/>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sp>
        <p:nvSpPr>
          <p:cNvPr id="142" name="직사각형 141">
            <a:extLst>
              <a:ext uri="{FF2B5EF4-FFF2-40B4-BE49-F238E27FC236}">
                <a16:creationId xmlns:a16="http://schemas.microsoft.com/office/drawing/2014/main" id="{941957DF-67CC-6941-A7C5-7C8C5A8F54BA}"/>
              </a:ext>
            </a:extLst>
          </p:cNvPr>
          <p:cNvSpPr/>
          <p:nvPr/>
        </p:nvSpPr>
        <p:spPr>
          <a:xfrm>
            <a:off x="7295728" y="2547779"/>
            <a:ext cx="936104" cy="33453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사용자</a:t>
            </a:r>
            <a:r>
              <a:rPr lang="en-US" altLang="ko-KR" sz="1000" dirty="0">
                <a:solidFill>
                  <a:schemeClr val="tx1"/>
                </a:solidFill>
                <a:latin typeface="+mn-ea"/>
              </a:rPr>
              <a:t/>
            </a:r>
            <a:br>
              <a:rPr lang="en-US" altLang="ko-KR" sz="1000" dirty="0">
                <a:solidFill>
                  <a:schemeClr val="tx1"/>
                </a:solidFill>
                <a:latin typeface="+mn-ea"/>
              </a:rPr>
            </a:br>
            <a:r>
              <a:rPr lang="ko-KR" altLang="en-US" sz="1000" dirty="0">
                <a:solidFill>
                  <a:schemeClr val="tx1"/>
                </a:solidFill>
                <a:latin typeface="+mn-ea"/>
              </a:rPr>
              <a:t>인터페이스</a:t>
            </a:r>
          </a:p>
        </p:txBody>
      </p:sp>
      <p:sp>
        <p:nvSpPr>
          <p:cNvPr id="143" name="직사각형 142">
            <a:extLst>
              <a:ext uri="{FF2B5EF4-FFF2-40B4-BE49-F238E27FC236}">
                <a16:creationId xmlns:a16="http://schemas.microsoft.com/office/drawing/2014/main" id="{D760911D-A3E9-06F6-2625-8E033DCFC178}"/>
              </a:ext>
            </a:extLst>
          </p:cNvPr>
          <p:cNvSpPr/>
          <p:nvPr/>
        </p:nvSpPr>
        <p:spPr>
          <a:xfrm>
            <a:off x="7382810" y="2998967"/>
            <a:ext cx="761940" cy="26252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mn-ea"/>
              </a:rPr>
              <a:t>서비스</a:t>
            </a:r>
          </a:p>
        </p:txBody>
      </p:sp>
      <p:sp>
        <p:nvSpPr>
          <p:cNvPr id="144" name="원통형 143">
            <a:extLst>
              <a:ext uri="{FF2B5EF4-FFF2-40B4-BE49-F238E27FC236}">
                <a16:creationId xmlns:a16="http://schemas.microsoft.com/office/drawing/2014/main" id="{6A7768BB-5B39-69CC-78FF-FD16E18894EC}"/>
              </a:ext>
            </a:extLst>
          </p:cNvPr>
          <p:cNvSpPr/>
          <p:nvPr/>
        </p:nvSpPr>
        <p:spPr>
          <a:xfrm>
            <a:off x="7547756" y="3389345"/>
            <a:ext cx="349188" cy="262525"/>
          </a:xfrm>
          <a:prstGeom prst="can">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mn-ea"/>
            </a:endParaRPr>
          </a:p>
        </p:txBody>
      </p:sp>
      <p:sp>
        <p:nvSpPr>
          <p:cNvPr id="53" name="화살표: 오른쪽 52">
            <a:extLst>
              <a:ext uri="{FF2B5EF4-FFF2-40B4-BE49-F238E27FC236}">
                <a16:creationId xmlns:a16="http://schemas.microsoft.com/office/drawing/2014/main" id="{F6F66FF2-ACDB-2932-C70A-1CD6CA1AB0D1}"/>
              </a:ext>
            </a:extLst>
          </p:cNvPr>
          <p:cNvSpPr/>
          <p:nvPr/>
        </p:nvSpPr>
        <p:spPr>
          <a:xfrm>
            <a:off x="4624502" y="2601712"/>
            <a:ext cx="432048" cy="451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십자형 145">
            <a:extLst>
              <a:ext uri="{FF2B5EF4-FFF2-40B4-BE49-F238E27FC236}">
                <a16:creationId xmlns:a16="http://schemas.microsoft.com/office/drawing/2014/main" id="{DF183B5F-18DB-A86F-DDC3-6B67C3521981}"/>
              </a:ext>
            </a:extLst>
          </p:cNvPr>
          <p:cNvSpPr/>
          <p:nvPr/>
        </p:nvSpPr>
        <p:spPr>
          <a:xfrm>
            <a:off x="6704081" y="2618732"/>
            <a:ext cx="303104" cy="340998"/>
          </a:xfrm>
          <a:prstGeom prst="plus">
            <a:avLst>
              <a:gd name="adj" fmla="val 35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TextBox 146">
            <a:extLst>
              <a:ext uri="{FF2B5EF4-FFF2-40B4-BE49-F238E27FC236}">
                <a16:creationId xmlns:a16="http://schemas.microsoft.com/office/drawing/2014/main" id="{128FC1F6-EE4D-8AC7-DBBC-BD92CA38AE16}"/>
              </a:ext>
            </a:extLst>
          </p:cNvPr>
          <p:cNvSpPr txBox="1"/>
          <p:nvPr/>
        </p:nvSpPr>
        <p:spPr>
          <a:xfrm>
            <a:off x="829049" y="4052089"/>
            <a:ext cx="6070893" cy="933782"/>
          </a:xfrm>
          <a:prstGeom prst="rect">
            <a:avLst/>
          </a:prstGeom>
          <a:noFill/>
        </p:spPr>
        <p:txBody>
          <a:bodyPr wrap="none" rtlCol="0">
            <a:spAutoFit/>
          </a:bodyPr>
          <a:lstStyle/>
          <a:p>
            <a:pPr algn="l">
              <a:lnSpc>
                <a:spcPct val="150000"/>
              </a:lnSpc>
            </a:pPr>
            <a:r>
              <a:rPr lang="en-US" altLang="ko-KR" dirty="0">
                <a:solidFill>
                  <a:srgbClr val="333333"/>
                </a:solidFill>
                <a:latin typeface="+mn-ea"/>
                <a:ea typeface="+mn-ea"/>
              </a:rPr>
              <a:t>MSA</a:t>
            </a:r>
            <a:r>
              <a:rPr lang="ko-KR" altLang="en-US" b="0" i="0" dirty="0">
                <a:solidFill>
                  <a:srgbClr val="333333"/>
                </a:solidFill>
                <a:effectLst/>
                <a:latin typeface="+mn-ea"/>
                <a:ea typeface="+mn-ea"/>
              </a:rPr>
              <a:t>팀은 </a:t>
            </a:r>
            <a:r>
              <a:rPr lang="ko-KR" altLang="en-US" b="1" i="0" dirty="0">
                <a:solidFill>
                  <a:srgbClr val="333333"/>
                </a:solidFill>
                <a:effectLst/>
                <a:latin typeface="+mn-ea"/>
                <a:ea typeface="+mn-ea"/>
              </a:rPr>
              <a:t>업무기능 중심의 팀</a:t>
            </a:r>
            <a:r>
              <a:rPr lang="ko-KR" altLang="en-US" b="0" i="0" dirty="0">
                <a:solidFill>
                  <a:srgbClr val="333333"/>
                </a:solidFill>
                <a:effectLst/>
                <a:latin typeface="+mn-ea"/>
                <a:ea typeface="+mn-ea"/>
              </a:rPr>
              <a:t> </a:t>
            </a:r>
            <a:r>
              <a:rPr lang="en-US" altLang="ko-KR" b="0" i="0" dirty="0">
                <a:solidFill>
                  <a:srgbClr val="333333"/>
                </a:solidFill>
                <a:effectLst/>
                <a:latin typeface="+mn-ea"/>
                <a:ea typeface="+mn-ea"/>
              </a:rPr>
              <a:t>==&gt; </a:t>
            </a:r>
            <a:r>
              <a:rPr lang="ko-KR" altLang="en-US" b="0" i="0" dirty="0">
                <a:solidFill>
                  <a:srgbClr val="333333"/>
                </a:solidFill>
                <a:effectLst/>
                <a:latin typeface="+mn-ea"/>
                <a:ea typeface="+mn-ea"/>
              </a:rPr>
              <a:t>다기능 팀</a:t>
            </a:r>
            <a:r>
              <a:rPr lang="en-US" altLang="ko-KR" b="0" i="0" dirty="0">
                <a:solidFill>
                  <a:srgbClr val="333333"/>
                </a:solidFill>
                <a:effectLst/>
                <a:latin typeface="+mn-ea"/>
                <a:ea typeface="+mn-ea"/>
              </a:rPr>
              <a:t>(Cross Functional Team)</a:t>
            </a:r>
          </a:p>
          <a:p>
            <a:pPr algn="l">
              <a:lnSpc>
                <a:spcPct val="150000"/>
              </a:lnSpc>
              <a:buFont typeface="Arial" panose="020B0604020202020204" pitchFamily="34" charset="0"/>
              <a:buChar char="•"/>
            </a:pPr>
            <a:r>
              <a:rPr lang="ko-KR" altLang="en-US" sz="1200" b="0" i="0" dirty="0">
                <a:solidFill>
                  <a:srgbClr val="333333"/>
                </a:solidFill>
                <a:effectLst/>
                <a:latin typeface="+mn-ea"/>
                <a:ea typeface="+mn-ea"/>
              </a:rPr>
              <a:t> 역할 또</a:t>
            </a:r>
            <a:r>
              <a:rPr lang="ko-KR" altLang="en-US" sz="1200" dirty="0">
                <a:solidFill>
                  <a:srgbClr val="333333"/>
                </a:solidFill>
                <a:latin typeface="+mn-ea"/>
                <a:ea typeface="+mn-ea"/>
              </a:rPr>
              <a:t>는</a:t>
            </a:r>
            <a:r>
              <a:rPr lang="ko-KR" altLang="en-US" sz="1200" b="0" i="0" dirty="0">
                <a:solidFill>
                  <a:srgbClr val="333333"/>
                </a:solidFill>
                <a:effectLst/>
                <a:latin typeface="+mn-ea"/>
                <a:ea typeface="+mn-ea"/>
              </a:rPr>
              <a:t> 기술별로 팀을 분리하는 것이 아니라</a:t>
            </a:r>
          </a:p>
          <a:p>
            <a:pPr algn="l">
              <a:lnSpc>
                <a:spcPct val="150000"/>
              </a:lnSpc>
              <a:buFont typeface="Arial" panose="020B0604020202020204" pitchFamily="34" charset="0"/>
              <a:buChar char="•"/>
            </a:pPr>
            <a:r>
              <a:rPr lang="ko-KR" altLang="en-US" sz="1200" b="0" i="0" dirty="0">
                <a:solidFill>
                  <a:srgbClr val="333333"/>
                </a:solidFill>
                <a:effectLst/>
                <a:latin typeface="+mn-ea"/>
                <a:ea typeface="+mn-ea"/>
              </a:rPr>
              <a:t> 업무 기능을 중심으로 기술이 다양한 사람들이 하나의 팀이 되어 서비스를 만드는 것</a:t>
            </a:r>
            <a:endParaRPr lang="ko-KR" altLang="en-US" sz="1200" dirty="0">
              <a:latin typeface="+mn-ea"/>
              <a:ea typeface="+mn-ea"/>
            </a:endParaRPr>
          </a:p>
        </p:txBody>
      </p:sp>
      <p:pic>
        <p:nvPicPr>
          <p:cNvPr id="149" name="그림 148">
            <a:extLst>
              <a:ext uri="{FF2B5EF4-FFF2-40B4-BE49-F238E27FC236}">
                <a16:creationId xmlns:a16="http://schemas.microsoft.com/office/drawing/2014/main" id="{C428C445-B4D1-3303-4A4C-D096942961B3}"/>
              </a:ext>
            </a:extLst>
          </p:cNvPr>
          <p:cNvPicPr>
            <a:picLocks noChangeAspect="1"/>
          </p:cNvPicPr>
          <p:nvPr/>
        </p:nvPicPr>
        <p:blipFill>
          <a:blip r:embed="rId4"/>
          <a:stretch>
            <a:fillRect/>
          </a:stretch>
        </p:blipFill>
        <p:spPr>
          <a:xfrm>
            <a:off x="6899942" y="4153429"/>
            <a:ext cx="1157212" cy="863627"/>
          </a:xfrm>
          <a:prstGeom prst="rect">
            <a:avLst/>
          </a:prstGeom>
        </p:spPr>
      </p:pic>
    </p:spTree>
    <p:extLst>
      <p:ext uri="{BB962C8B-B14F-4D97-AF65-F5344CB8AC3E}">
        <p14:creationId xmlns:p14="http://schemas.microsoft.com/office/powerpoint/2010/main" val="3865328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2E8B0A-1E4D-D07D-5CD3-86ADD1747D98}"/>
              </a:ext>
            </a:extLst>
          </p:cNvPr>
          <p:cNvSpPr>
            <a:spLocks noGrp="1"/>
          </p:cNvSpPr>
          <p:nvPr>
            <p:ph type="title"/>
          </p:nvPr>
        </p:nvSpPr>
        <p:spPr/>
        <p:txBody>
          <a:bodyPr/>
          <a:lstStyle/>
          <a:p>
            <a:r>
              <a:rPr lang="en-US" altLang="ko-KR" dirty="0"/>
              <a:t>Conway’s law-</a:t>
            </a:r>
            <a:r>
              <a:rPr lang="ko-KR" altLang="en-US" dirty="0"/>
              <a:t>다기능 팀</a:t>
            </a:r>
          </a:p>
        </p:txBody>
      </p:sp>
      <p:sp>
        <p:nvSpPr>
          <p:cNvPr id="3" name="내용 개체 틀 2">
            <a:extLst>
              <a:ext uri="{FF2B5EF4-FFF2-40B4-BE49-F238E27FC236}">
                <a16:creationId xmlns:a16="http://schemas.microsoft.com/office/drawing/2014/main" id="{9EF1086F-E155-B2C6-6ADA-DDEFEB61791E}"/>
              </a:ext>
            </a:extLst>
          </p:cNvPr>
          <p:cNvSpPr>
            <a:spLocks noGrp="1"/>
          </p:cNvSpPr>
          <p:nvPr>
            <p:ph idx="1"/>
          </p:nvPr>
        </p:nvSpPr>
        <p:spPr>
          <a:xfrm>
            <a:off x="611560" y="843559"/>
            <a:ext cx="7986918" cy="504056"/>
          </a:xfrm>
        </p:spPr>
        <p:txBody>
          <a:bodyPr/>
          <a:lstStyle/>
          <a:p>
            <a:pPr algn="l">
              <a:buFont typeface="Arial" panose="020B0604020202020204" pitchFamily="34" charset="0"/>
              <a:buChar char="•"/>
            </a:pPr>
            <a:r>
              <a:rPr lang="ko-KR" altLang="en-US" b="0" i="0" dirty="0">
                <a:solidFill>
                  <a:srgbClr val="333333"/>
                </a:solidFill>
                <a:effectLst/>
                <a:latin typeface="-apple-system"/>
              </a:rPr>
              <a:t>업무 중심 팀과 해당 팀이 만들어 낸 느슨한 연관관계를 맺는 마이크로서비스</a:t>
            </a:r>
            <a:endParaRPr lang="ko-KR" altLang="en-US" dirty="0"/>
          </a:p>
        </p:txBody>
      </p:sp>
      <p:grpSp>
        <p:nvGrpSpPr>
          <p:cNvPr id="145" name="그룹 144">
            <a:extLst>
              <a:ext uri="{FF2B5EF4-FFF2-40B4-BE49-F238E27FC236}">
                <a16:creationId xmlns:a16="http://schemas.microsoft.com/office/drawing/2014/main" id="{8F09412E-5E71-4BF5-BDAC-AB5778BE3502}"/>
              </a:ext>
            </a:extLst>
          </p:cNvPr>
          <p:cNvGrpSpPr/>
          <p:nvPr/>
        </p:nvGrpSpPr>
        <p:grpSpPr>
          <a:xfrm>
            <a:off x="611560" y="1401544"/>
            <a:ext cx="3528392" cy="3144647"/>
            <a:chOff x="611560" y="1401544"/>
            <a:chExt cx="4029158" cy="3429067"/>
          </a:xfrm>
        </p:grpSpPr>
        <p:grpSp>
          <p:nvGrpSpPr>
            <p:cNvPr id="24" name="그룹 23">
              <a:extLst>
                <a:ext uri="{FF2B5EF4-FFF2-40B4-BE49-F238E27FC236}">
                  <a16:creationId xmlns:a16="http://schemas.microsoft.com/office/drawing/2014/main" id="{A9D8647D-C76A-9B1E-422C-322E5EF9AE77}"/>
                </a:ext>
              </a:extLst>
            </p:cNvPr>
            <p:cNvGrpSpPr/>
            <p:nvPr/>
          </p:nvGrpSpPr>
          <p:grpSpPr>
            <a:xfrm>
              <a:off x="611560" y="3118539"/>
              <a:ext cx="1621322" cy="1458238"/>
              <a:chOff x="899592" y="1923679"/>
              <a:chExt cx="1621322" cy="1458238"/>
            </a:xfrm>
          </p:grpSpPr>
          <p:grpSp>
            <p:nvGrpSpPr>
              <p:cNvPr id="4" name="그룹 3">
                <a:extLst>
                  <a:ext uri="{FF2B5EF4-FFF2-40B4-BE49-F238E27FC236}">
                    <a16:creationId xmlns:a16="http://schemas.microsoft.com/office/drawing/2014/main" id="{40D7FA4A-04E2-6E4D-9623-F23BEEDE1C5E}"/>
                  </a:ext>
                </a:extLst>
              </p:cNvPr>
              <p:cNvGrpSpPr/>
              <p:nvPr/>
            </p:nvGrpSpPr>
            <p:grpSpPr>
              <a:xfrm>
                <a:off x="899592" y="1923679"/>
                <a:ext cx="1621322" cy="1458238"/>
                <a:chOff x="899592" y="1923678"/>
                <a:chExt cx="2160240" cy="1946597"/>
              </a:xfrm>
            </p:grpSpPr>
            <p:sp>
              <p:nvSpPr>
                <p:cNvPr id="5" name="직사각형 4">
                  <a:extLst>
                    <a:ext uri="{FF2B5EF4-FFF2-40B4-BE49-F238E27FC236}">
                      <a16:creationId xmlns:a16="http://schemas.microsoft.com/office/drawing/2014/main" id="{7F1F925F-A49E-0EB1-F645-4B2A66128ED4}"/>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CFC2CF6E-3004-E7B5-7A4D-FB9DCF3AEE26}"/>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0DC2D8D6-175D-0D02-A589-6541B016C345}"/>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CF23D46E-D858-CD7C-718F-67DA62B45F42}"/>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33EF982-19D5-2083-5EDA-A63059D8B1DB}"/>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0C3048D9-D1E4-5E59-7C6B-D1D1425BA40C}"/>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육각형 10">
                  <a:extLst>
                    <a:ext uri="{FF2B5EF4-FFF2-40B4-BE49-F238E27FC236}">
                      <a16:creationId xmlns:a16="http://schemas.microsoft.com/office/drawing/2014/main" id="{A87600D2-A2AB-7E99-029A-162B34A7827D}"/>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그룹 11">
                <a:extLst>
                  <a:ext uri="{FF2B5EF4-FFF2-40B4-BE49-F238E27FC236}">
                    <a16:creationId xmlns:a16="http://schemas.microsoft.com/office/drawing/2014/main" id="{AEA0EC56-A1E2-DD41-0D39-FC2F97904EF1}"/>
                  </a:ext>
                </a:extLst>
              </p:cNvPr>
              <p:cNvGrpSpPr/>
              <p:nvPr/>
            </p:nvGrpSpPr>
            <p:grpSpPr>
              <a:xfrm>
                <a:off x="1259632" y="2139702"/>
                <a:ext cx="313184" cy="518268"/>
                <a:chOff x="1475656" y="1851670"/>
                <a:chExt cx="313184" cy="518268"/>
              </a:xfrm>
            </p:grpSpPr>
            <p:pic>
              <p:nvPicPr>
                <p:cNvPr id="13" name="그래픽 12" descr="사용자 윤곽선">
                  <a:extLst>
                    <a:ext uri="{FF2B5EF4-FFF2-40B4-BE49-F238E27FC236}">
                      <a16:creationId xmlns:a16="http://schemas.microsoft.com/office/drawing/2014/main" id="{53913258-7724-C3B5-A0B1-2FB5A73A326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4" name="TextBox 13">
                  <a:extLst>
                    <a:ext uri="{FF2B5EF4-FFF2-40B4-BE49-F238E27FC236}">
                      <a16:creationId xmlns:a16="http://schemas.microsoft.com/office/drawing/2014/main" id="{6D885700-2E5C-15D4-32EC-E6E6CC0C5992}"/>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15" name="그룹 14">
                <a:extLst>
                  <a:ext uri="{FF2B5EF4-FFF2-40B4-BE49-F238E27FC236}">
                    <a16:creationId xmlns:a16="http://schemas.microsoft.com/office/drawing/2014/main" id="{14A1B6CC-69EA-1682-8907-56BAA755C013}"/>
                  </a:ext>
                </a:extLst>
              </p:cNvPr>
              <p:cNvGrpSpPr/>
              <p:nvPr/>
            </p:nvGrpSpPr>
            <p:grpSpPr>
              <a:xfrm>
                <a:off x="1686106" y="2297429"/>
                <a:ext cx="313184" cy="518268"/>
                <a:chOff x="1475656" y="1851670"/>
                <a:chExt cx="313184" cy="518268"/>
              </a:xfrm>
            </p:grpSpPr>
            <p:pic>
              <p:nvPicPr>
                <p:cNvPr id="16" name="그래픽 15" descr="사용자 윤곽선">
                  <a:extLst>
                    <a:ext uri="{FF2B5EF4-FFF2-40B4-BE49-F238E27FC236}">
                      <a16:creationId xmlns:a16="http://schemas.microsoft.com/office/drawing/2014/main" id="{96EC6C32-0745-87FE-0F2C-B3C54E992A8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7" name="TextBox 16">
                  <a:extLst>
                    <a:ext uri="{FF2B5EF4-FFF2-40B4-BE49-F238E27FC236}">
                      <a16:creationId xmlns:a16="http://schemas.microsoft.com/office/drawing/2014/main" id="{75EFB8A0-5393-2EF0-4B6A-2A999D22B70B}"/>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18" name="그룹 17">
                <a:extLst>
                  <a:ext uri="{FF2B5EF4-FFF2-40B4-BE49-F238E27FC236}">
                    <a16:creationId xmlns:a16="http://schemas.microsoft.com/office/drawing/2014/main" id="{0A50ABA1-7890-87BF-7980-F5354DAEE1BA}"/>
                  </a:ext>
                </a:extLst>
              </p:cNvPr>
              <p:cNvGrpSpPr/>
              <p:nvPr/>
            </p:nvGrpSpPr>
            <p:grpSpPr>
              <a:xfrm>
                <a:off x="1324364" y="2815697"/>
                <a:ext cx="313184" cy="518268"/>
                <a:chOff x="1475656" y="1851670"/>
                <a:chExt cx="313184" cy="518268"/>
              </a:xfrm>
            </p:grpSpPr>
            <p:pic>
              <p:nvPicPr>
                <p:cNvPr id="19" name="그래픽 18" descr="사용자 윤곽선">
                  <a:extLst>
                    <a:ext uri="{FF2B5EF4-FFF2-40B4-BE49-F238E27FC236}">
                      <a16:creationId xmlns:a16="http://schemas.microsoft.com/office/drawing/2014/main" id="{58655CA2-E183-CB0F-E22F-DE84DE888BC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20" name="TextBox 19">
                  <a:extLst>
                    <a:ext uri="{FF2B5EF4-FFF2-40B4-BE49-F238E27FC236}">
                      <a16:creationId xmlns:a16="http://schemas.microsoft.com/office/drawing/2014/main" id="{EE50BF26-0BE9-4128-80AC-B5AFBA7DBFAC}"/>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grpSp>
            <p:nvGrpSpPr>
              <p:cNvPr id="21" name="그룹 20">
                <a:extLst>
                  <a:ext uri="{FF2B5EF4-FFF2-40B4-BE49-F238E27FC236}">
                    <a16:creationId xmlns:a16="http://schemas.microsoft.com/office/drawing/2014/main" id="{8A1B1700-DD31-EFE4-D7C3-0805BCD9DAFC}"/>
                  </a:ext>
                </a:extLst>
              </p:cNvPr>
              <p:cNvGrpSpPr/>
              <p:nvPr/>
            </p:nvGrpSpPr>
            <p:grpSpPr>
              <a:xfrm>
                <a:off x="1877817" y="2297429"/>
                <a:ext cx="313184" cy="518268"/>
                <a:chOff x="1475656" y="1851670"/>
                <a:chExt cx="313184" cy="518268"/>
              </a:xfrm>
            </p:grpSpPr>
            <p:pic>
              <p:nvPicPr>
                <p:cNvPr id="22" name="그래픽 21" descr="사용자 윤곽선">
                  <a:extLst>
                    <a:ext uri="{FF2B5EF4-FFF2-40B4-BE49-F238E27FC236}">
                      <a16:creationId xmlns:a16="http://schemas.microsoft.com/office/drawing/2014/main" id="{691F5688-75A4-AB1F-9512-61CDB7DF634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23" name="TextBox 22">
                  <a:extLst>
                    <a:ext uri="{FF2B5EF4-FFF2-40B4-BE49-F238E27FC236}">
                      <a16:creationId xmlns:a16="http://schemas.microsoft.com/office/drawing/2014/main" id="{3BA9E650-978D-6C38-9A08-E64CA606EBD9}"/>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grpSp>
          <p:nvGrpSpPr>
            <p:cNvPr id="25" name="그룹 24">
              <a:extLst>
                <a:ext uri="{FF2B5EF4-FFF2-40B4-BE49-F238E27FC236}">
                  <a16:creationId xmlns:a16="http://schemas.microsoft.com/office/drawing/2014/main" id="{97134FCB-6CFD-0A22-64ED-32032CEB40CE}"/>
                </a:ext>
              </a:extLst>
            </p:cNvPr>
            <p:cNvGrpSpPr/>
            <p:nvPr/>
          </p:nvGrpSpPr>
          <p:grpSpPr>
            <a:xfrm>
              <a:off x="1942566" y="1401544"/>
              <a:ext cx="1621322" cy="1458238"/>
              <a:chOff x="899592" y="1923679"/>
              <a:chExt cx="1621322" cy="1458238"/>
            </a:xfrm>
          </p:grpSpPr>
          <p:grpSp>
            <p:nvGrpSpPr>
              <p:cNvPr id="26" name="그룹 25">
                <a:extLst>
                  <a:ext uri="{FF2B5EF4-FFF2-40B4-BE49-F238E27FC236}">
                    <a16:creationId xmlns:a16="http://schemas.microsoft.com/office/drawing/2014/main" id="{92291641-1247-0EF1-BFBB-BBB358EC3BD7}"/>
                  </a:ext>
                </a:extLst>
              </p:cNvPr>
              <p:cNvGrpSpPr/>
              <p:nvPr/>
            </p:nvGrpSpPr>
            <p:grpSpPr>
              <a:xfrm>
                <a:off x="899592" y="1923679"/>
                <a:ext cx="1621322" cy="1458238"/>
                <a:chOff x="899592" y="1923678"/>
                <a:chExt cx="2160240" cy="1946597"/>
              </a:xfrm>
            </p:grpSpPr>
            <p:sp>
              <p:nvSpPr>
                <p:cNvPr id="39" name="직사각형 38">
                  <a:extLst>
                    <a:ext uri="{FF2B5EF4-FFF2-40B4-BE49-F238E27FC236}">
                      <a16:creationId xmlns:a16="http://schemas.microsoft.com/office/drawing/2014/main" id="{F1B003A4-BC32-C67F-DEC0-AF3E68630472}"/>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385E1FF6-2C33-08B7-8992-AA5BBB1FDC9E}"/>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63D0ED69-A58E-7A0D-C7A8-4AE4D935AFC9}"/>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24C48A41-E229-66EA-DFE0-82E9DF0CEEAF}"/>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A57BF934-2128-472F-CA65-8B000CFB22C7}"/>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CBE0DBBC-DBFF-2F61-D5DF-F90583F56F14}"/>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육각형 44">
                  <a:extLst>
                    <a:ext uri="{FF2B5EF4-FFF2-40B4-BE49-F238E27FC236}">
                      <a16:creationId xmlns:a16="http://schemas.microsoft.com/office/drawing/2014/main" id="{DFDFFB1A-45D4-B4EE-DB5B-DC581448C039}"/>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 name="그룹 26">
                <a:extLst>
                  <a:ext uri="{FF2B5EF4-FFF2-40B4-BE49-F238E27FC236}">
                    <a16:creationId xmlns:a16="http://schemas.microsoft.com/office/drawing/2014/main" id="{7269C442-B7A2-31BB-94EA-D93FB39FAD03}"/>
                  </a:ext>
                </a:extLst>
              </p:cNvPr>
              <p:cNvGrpSpPr/>
              <p:nvPr/>
            </p:nvGrpSpPr>
            <p:grpSpPr>
              <a:xfrm>
                <a:off x="1259632" y="2139702"/>
                <a:ext cx="313184" cy="518268"/>
                <a:chOff x="1475656" y="1851670"/>
                <a:chExt cx="313184" cy="518268"/>
              </a:xfrm>
            </p:grpSpPr>
            <p:pic>
              <p:nvPicPr>
                <p:cNvPr id="37" name="그래픽 36" descr="사용자 윤곽선">
                  <a:extLst>
                    <a:ext uri="{FF2B5EF4-FFF2-40B4-BE49-F238E27FC236}">
                      <a16:creationId xmlns:a16="http://schemas.microsoft.com/office/drawing/2014/main" id="{419F0A22-55DB-2225-5FFE-1A85F1D39AF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38" name="TextBox 37">
                  <a:extLst>
                    <a:ext uri="{FF2B5EF4-FFF2-40B4-BE49-F238E27FC236}">
                      <a16:creationId xmlns:a16="http://schemas.microsoft.com/office/drawing/2014/main" id="{076A439A-7370-76E2-FBEE-8C9F5E6A6249}"/>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28" name="그룹 27">
                <a:extLst>
                  <a:ext uri="{FF2B5EF4-FFF2-40B4-BE49-F238E27FC236}">
                    <a16:creationId xmlns:a16="http://schemas.microsoft.com/office/drawing/2014/main" id="{5E0A714E-0349-7942-62EA-E05623B81267}"/>
                  </a:ext>
                </a:extLst>
              </p:cNvPr>
              <p:cNvGrpSpPr/>
              <p:nvPr/>
            </p:nvGrpSpPr>
            <p:grpSpPr>
              <a:xfrm>
                <a:off x="1686106" y="2297429"/>
                <a:ext cx="313184" cy="518268"/>
                <a:chOff x="1475656" y="1851670"/>
                <a:chExt cx="313184" cy="518268"/>
              </a:xfrm>
            </p:grpSpPr>
            <p:pic>
              <p:nvPicPr>
                <p:cNvPr id="35" name="그래픽 34" descr="사용자 윤곽선">
                  <a:extLst>
                    <a:ext uri="{FF2B5EF4-FFF2-40B4-BE49-F238E27FC236}">
                      <a16:creationId xmlns:a16="http://schemas.microsoft.com/office/drawing/2014/main" id="{F0FD2F48-2448-1E98-54A6-EFBF7F2A559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36" name="TextBox 35">
                  <a:extLst>
                    <a:ext uri="{FF2B5EF4-FFF2-40B4-BE49-F238E27FC236}">
                      <a16:creationId xmlns:a16="http://schemas.microsoft.com/office/drawing/2014/main" id="{DC4E69B5-F1F4-2DA8-2FDB-167E493BB83D}"/>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29" name="그룹 28">
                <a:extLst>
                  <a:ext uri="{FF2B5EF4-FFF2-40B4-BE49-F238E27FC236}">
                    <a16:creationId xmlns:a16="http://schemas.microsoft.com/office/drawing/2014/main" id="{9B6C6B4F-DA6F-BD72-1AFD-E863A815DF41}"/>
                  </a:ext>
                </a:extLst>
              </p:cNvPr>
              <p:cNvGrpSpPr/>
              <p:nvPr/>
            </p:nvGrpSpPr>
            <p:grpSpPr>
              <a:xfrm>
                <a:off x="1324364" y="2815697"/>
                <a:ext cx="599746" cy="518268"/>
                <a:chOff x="1475656" y="1851670"/>
                <a:chExt cx="599746" cy="518268"/>
              </a:xfrm>
            </p:grpSpPr>
            <p:pic>
              <p:nvPicPr>
                <p:cNvPr id="33" name="그래픽 32" descr="사용자 윤곽선">
                  <a:extLst>
                    <a:ext uri="{FF2B5EF4-FFF2-40B4-BE49-F238E27FC236}">
                      <a16:creationId xmlns:a16="http://schemas.microsoft.com/office/drawing/2014/main" id="{4B8D324B-7272-45C5-4812-90B128269ED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34" name="TextBox 33">
                  <a:extLst>
                    <a:ext uri="{FF2B5EF4-FFF2-40B4-BE49-F238E27FC236}">
                      <a16:creationId xmlns:a16="http://schemas.microsoft.com/office/drawing/2014/main" id="{621E4B56-DB01-9B72-BF07-CECA4B16BCEC}"/>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pic>
              <p:nvPicPr>
                <p:cNvPr id="68" name="그래픽 67" descr="사용자 윤곽선">
                  <a:extLst>
                    <a:ext uri="{FF2B5EF4-FFF2-40B4-BE49-F238E27FC236}">
                      <a16:creationId xmlns:a16="http://schemas.microsoft.com/office/drawing/2014/main" id="{7F1D632F-6F41-B17E-5F79-E107DDF9F2C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762218" y="1851670"/>
                  <a:ext cx="313184" cy="504056"/>
                </a:xfrm>
                <a:prstGeom prst="rect">
                  <a:avLst/>
                </a:prstGeom>
              </p:spPr>
            </p:pic>
            <p:sp>
              <p:nvSpPr>
                <p:cNvPr id="69" name="TextBox 68">
                  <a:extLst>
                    <a:ext uri="{FF2B5EF4-FFF2-40B4-BE49-F238E27FC236}">
                      <a16:creationId xmlns:a16="http://schemas.microsoft.com/office/drawing/2014/main" id="{866D84B5-8905-8D8E-88CA-E9A89B0399B5}"/>
                    </a:ext>
                  </a:extLst>
                </p:cNvPr>
                <p:cNvSpPr txBox="1"/>
                <p:nvPr/>
              </p:nvSpPr>
              <p:spPr>
                <a:xfrm>
                  <a:off x="1762218" y="2062161"/>
                  <a:ext cx="313184" cy="307777"/>
                </a:xfrm>
                <a:prstGeom prst="rect">
                  <a:avLst/>
                </a:prstGeom>
                <a:noFill/>
              </p:spPr>
              <p:txBody>
                <a:bodyPr wrap="square" rtlCol="0">
                  <a:spAutoFit/>
                </a:bodyPr>
                <a:lstStyle/>
                <a:p>
                  <a:r>
                    <a:rPr lang="en-US" altLang="ko-KR" dirty="0"/>
                    <a:t>D</a:t>
                  </a:r>
                  <a:endParaRPr lang="ko-KR" altLang="en-US" dirty="0"/>
                </a:p>
              </p:txBody>
            </p:sp>
          </p:grpSp>
          <p:grpSp>
            <p:nvGrpSpPr>
              <p:cNvPr id="30" name="그룹 29">
                <a:extLst>
                  <a:ext uri="{FF2B5EF4-FFF2-40B4-BE49-F238E27FC236}">
                    <a16:creationId xmlns:a16="http://schemas.microsoft.com/office/drawing/2014/main" id="{F8E23ECB-9CC0-3D7A-14D9-52DD698D4FA2}"/>
                  </a:ext>
                </a:extLst>
              </p:cNvPr>
              <p:cNvGrpSpPr/>
              <p:nvPr/>
            </p:nvGrpSpPr>
            <p:grpSpPr>
              <a:xfrm>
                <a:off x="1877817" y="2297429"/>
                <a:ext cx="313184" cy="518268"/>
                <a:chOff x="1475656" y="1851670"/>
                <a:chExt cx="313184" cy="518268"/>
              </a:xfrm>
            </p:grpSpPr>
            <p:pic>
              <p:nvPicPr>
                <p:cNvPr id="31" name="그래픽 30" descr="사용자 윤곽선">
                  <a:extLst>
                    <a:ext uri="{FF2B5EF4-FFF2-40B4-BE49-F238E27FC236}">
                      <a16:creationId xmlns:a16="http://schemas.microsoft.com/office/drawing/2014/main" id="{091C53BD-22D6-ED01-7EB1-4B99AFEBF73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32" name="TextBox 31">
                  <a:extLst>
                    <a:ext uri="{FF2B5EF4-FFF2-40B4-BE49-F238E27FC236}">
                      <a16:creationId xmlns:a16="http://schemas.microsoft.com/office/drawing/2014/main" id="{F063821E-A7C3-9B06-EFFF-E717B785A6A4}"/>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grpSp>
          <p:nvGrpSpPr>
            <p:cNvPr id="46" name="그룹 45">
              <a:extLst>
                <a:ext uri="{FF2B5EF4-FFF2-40B4-BE49-F238E27FC236}">
                  <a16:creationId xmlns:a16="http://schemas.microsoft.com/office/drawing/2014/main" id="{E1FCDF41-9737-31A3-9D84-6508F3B141C2}"/>
                </a:ext>
              </a:extLst>
            </p:cNvPr>
            <p:cNvGrpSpPr/>
            <p:nvPr/>
          </p:nvGrpSpPr>
          <p:grpSpPr>
            <a:xfrm>
              <a:off x="3019396" y="3195838"/>
              <a:ext cx="1621322" cy="1458238"/>
              <a:chOff x="899592" y="1923679"/>
              <a:chExt cx="1621322" cy="1458238"/>
            </a:xfrm>
          </p:grpSpPr>
          <p:grpSp>
            <p:nvGrpSpPr>
              <p:cNvPr id="47" name="그룹 46">
                <a:extLst>
                  <a:ext uri="{FF2B5EF4-FFF2-40B4-BE49-F238E27FC236}">
                    <a16:creationId xmlns:a16="http://schemas.microsoft.com/office/drawing/2014/main" id="{B3324FB7-6326-F53E-77B5-00AB0752EC35}"/>
                  </a:ext>
                </a:extLst>
              </p:cNvPr>
              <p:cNvGrpSpPr/>
              <p:nvPr/>
            </p:nvGrpSpPr>
            <p:grpSpPr>
              <a:xfrm>
                <a:off x="899592" y="1923679"/>
                <a:ext cx="1621322" cy="1458238"/>
                <a:chOff x="899592" y="1923678"/>
                <a:chExt cx="2160240" cy="1946597"/>
              </a:xfrm>
            </p:grpSpPr>
            <p:sp>
              <p:nvSpPr>
                <p:cNvPr id="60" name="직사각형 59">
                  <a:extLst>
                    <a:ext uri="{FF2B5EF4-FFF2-40B4-BE49-F238E27FC236}">
                      <a16:creationId xmlns:a16="http://schemas.microsoft.com/office/drawing/2014/main" id="{00C3FB00-8E7D-55A4-9967-4BDAC7D64E59}"/>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95F45C08-9DDC-5BE9-4B16-9BB3B22FAAD0}"/>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D92FAED2-8C30-E051-3792-C71C5E8CA558}"/>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a:extLst>
                    <a:ext uri="{FF2B5EF4-FFF2-40B4-BE49-F238E27FC236}">
                      <a16:creationId xmlns:a16="http://schemas.microsoft.com/office/drawing/2014/main" id="{240BC551-EF37-C81D-D4AA-76BDF8130795}"/>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016B10C8-C54F-3A3E-4EC6-F7011888CBB1}"/>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6AFD060E-0984-0CAA-4311-B6B3095FB1EA}"/>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육각형 65">
                  <a:extLst>
                    <a:ext uri="{FF2B5EF4-FFF2-40B4-BE49-F238E27FC236}">
                      <a16:creationId xmlns:a16="http://schemas.microsoft.com/office/drawing/2014/main" id="{A3E58CAE-174F-0D6C-A3C6-AA1F6B1AC006}"/>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47">
                <a:extLst>
                  <a:ext uri="{FF2B5EF4-FFF2-40B4-BE49-F238E27FC236}">
                    <a16:creationId xmlns:a16="http://schemas.microsoft.com/office/drawing/2014/main" id="{736F2CA5-71D6-E293-9C3F-5FE5BC25DA89}"/>
                  </a:ext>
                </a:extLst>
              </p:cNvPr>
              <p:cNvGrpSpPr/>
              <p:nvPr/>
            </p:nvGrpSpPr>
            <p:grpSpPr>
              <a:xfrm>
                <a:off x="1259632" y="2139702"/>
                <a:ext cx="313184" cy="518268"/>
                <a:chOff x="1475656" y="1851670"/>
                <a:chExt cx="313184" cy="518268"/>
              </a:xfrm>
            </p:grpSpPr>
            <p:pic>
              <p:nvPicPr>
                <p:cNvPr id="58" name="그래픽 57" descr="사용자 윤곽선">
                  <a:extLst>
                    <a:ext uri="{FF2B5EF4-FFF2-40B4-BE49-F238E27FC236}">
                      <a16:creationId xmlns:a16="http://schemas.microsoft.com/office/drawing/2014/main" id="{F515E675-46BF-3CD5-7E5F-E4D9E7EEABB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59" name="TextBox 58">
                  <a:extLst>
                    <a:ext uri="{FF2B5EF4-FFF2-40B4-BE49-F238E27FC236}">
                      <a16:creationId xmlns:a16="http://schemas.microsoft.com/office/drawing/2014/main" id="{66A450E7-B0FB-FF4B-36F7-DDD40EB15759}"/>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49" name="그룹 48">
                <a:extLst>
                  <a:ext uri="{FF2B5EF4-FFF2-40B4-BE49-F238E27FC236}">
                    <a16:creationId xmlns:a16="http://schemas.microsoft.com/office/drawing/2014/main" id="{402A5933-F567-454B-3B15-D87A48576DC6}"/>
                  </a:ext>
                </a:extLst>
              </p:cNvPr>
              <p:cNvGrpSpPr/>
              <p:nvPr/>
            </p:nvGrpSpPr>
            <p:grpSpPr>
              <a:xfrm>
                <a:off x="1686106" y="2297429"/>
                <a:ext cx="313184" cy="518268"/>
                <a:chOff x="1475656" y="1851670"/>
                <a:chExt cx="313184" cy="518268"/>
              </a:xfrm>
            </p:grpSpPr>
            <p:pic>
              <p:nvPicPr>
                <p:cNvPr id="56" name="그래픽 55" descr="사용자 윤곽선">
                  <a:extLst>
                    <a:ext uri="{FF2B5EF4-FFF2-40B4-BE49-F238E27FC236}">
                      <a16:creationId xmlns:a16="http://schemas.microsoft.com/office/drawing/2014/main" id="{B2D0AD1B-3905-DCDB-CBCC-2FBF8324FE6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57" name="TextBox 56">
                  <a:extLst>
                    <a:ext uri="{FF2B5EF4-FFF2-40B4-BE49-F238E27FC236}">
                      <a16:creationId xmlns:a16="http://schemas.microsoft.com/office/drawing/2014/main" id="{D66123F7-BE28-48D4-3379-4C00F3A0AC05}"/>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50" name="그룹 49">
                <a:extLst>
                  <a:ext uri="{FF2B5EF4-FFF2-40B4-BE49-F238E27FC236}">
                    <a16:creationId xmlns:a16="http://schemas.microsoft.com/office/drawing/2014/main" id="{6D3C953C-B1F5-9525-03B7-8A0E41A28D43}"/>
                  </a:ext>
                </a:extLst>
              </p:cNvPr>
              <p:cNvGrpSpPr/>
              <p:nvPr/>
            </p:nvGrpSpPr>
            <p:grpSpPr>
              <a:xfrm>
                <a:off x="1324364" y="2815697"/>
                <a:ext cx="313184" cy="518268"/>
                <a:chOff x="1475656" y="1851670"/>
                <a:chExt cx="313184" cy="518268"/>
              </a:xfrm>
            </p:grpSpPr>
            <p:pic>
              <p:nvPicPr>
                <p:cNvPr id="54" name="그래픽 53" descr="사용자 윤곽선">
                  <a:extLst>
                    <a:ext uri="{FF2B5EF4-FFF2-40B4-BE49-F238E27FC236}">
                      <a16:creationId xmlns:a16="http://schemas.microsoft.com/office/drawing/2014/main" id="{9270F627-6431-CA12-DB0B-1F535662A30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55" name="TextBox 54">
                  <a:extLst>
                    <a:ext uri="{FF2B5EF4-FFF2-40B4-BE49-F238E27FC236}">
                      <a16:creationId xmlns:a16="http://schemas.microsoft.com/office/drawing/2014/main" id="{7C530454-56AA-E2F6-E75F-469D9DEA9FD1}"/>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grpSp>
        <p:cxnSp>
          <p:nvCxnSpPr>
            <p:cNvPr id="71" name="직선 화살표 연결선 70">
              <a:extLst>
                <a:ext uri="{FF2B5EF4-FFF2-40B4-BE49-F238E27FC236}">
                  <a16:creationId xmlns:a16="http://schemas.microsoft.com/office/drawing/2014/main" id="{24996377-584E-5286-B80D-8F060BEEAD23}"/>
                </a:ext>
              </a:extLst>
            </p:cNvPr>
            <p:cNvCxnSpPr>
              <a:cxnSpLocks/>
              <a:stCxn id="11" idx="5"/>
              <a:endCxn id="45" idx="2"/>
            </p:cNvCxnSpPr>
            <p:nvPr/>
          </p:nvCxnSpPr>
          <p:spPr>
            <a:xfrm flipV="1">
              <a:off x="1868769" y="2857998"/>
              <a:ext cx="437911" cy="260541"/>
            </a:xfrm>
            <a:prstGeom prst="straightConnector1">
              <a:avLst/>
            </a:prstGeom>
            <a:ln w="3175">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E359E039-4150-1223-C9E3-8E7C958E240C}"/>
                </a:ext>
              </a:extLst>
            </p:cNvPr>
            <p:cNvCxnSpPr>
              <a:cxnSpLocks/>
              <a:stCxn id="66" idx="4"/>
              <a:endCxn id="45" idx="1"/>
            </p:cNvCxnSpPr>
            <p:nvPr/>
          </p:nvCxnSpPr>
          <p:spPr>
            <a:xfrm flipH="1" flipV="1">
              <a:off x="3199775" y="2857998"/>
              <a:ext cx="183735" cy="337840"/>
            </a:xfrm>
            <a:prstGeom prst="straightConnector1">
              <a:avLst/>
            </a:prstGeom>
            <a:ln w="3175">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465317B-982C-AA89-ADE3-8692A69BAE68}"/>
                </a:ext>
              </a:extLst>
            </p:cNvPr>
            <p:cNvSpPr txBox="1"/>
            <p:nvPr/>
          </p:nvSpPr>
          <p:spPr>
            <a:xfrm>
              <a:off x="2367338" y="4522834"/>
              <a:ext cx="952505" cy="307777"/>
            </a:xfrm>
            <a:prstGeom prst="rect">
              <a:avLst/>
            </a:prstGeom>
            <a:noFill/>
          </p:spPr>
          <p:txBody>
            <a:bodyPr wrap="none" rtlCol="0">
              <a:spAutoFit/>
            </a:bodyPr>
            <a:lstStyle/>
            <a:p>
              <a:r>
                <a:rPr lang="ko-KR" altLang="en-US" dirty="0"/>
                <a:t>다기능 팀</a:t>
              </a:r>
            </a:p>
          </p:txBody>
        </p:sp>
      </p:grpSp>
      <p:grpSp>
        <p:nvGrpSpPr>
          <p:cNvPr id="144" name="그룹 143">
            <a:extLst>
              <a:ext uri="{FF2B5EF4-FFF2-40B4-BE49-F238E27FC236}">
                <a16:creationId xmlns:a16="http://schemas.microsoft.com/office/drawing/2014/main" id="{F1256CAD-BE4C-6D4D-74BD-F18A21F60D61}"/>
              </a:ext>
            </a:extLst>
          </p:cNvPr>
          <p:cNvGrpSpPr/>
          <p:nvPr/>
        </p:nvGrpSpPr>
        <p:grpSpPr>
          <a:xfrm>
            <a:off x="5427232" y="1401545"/>
            <a:ext cx="3358378" cy="3519611"/>
            <a:chOff x="4756452" y="1401544"/>
            <a:chExt cx="4029158" cy="3837946"/>
          </a:xfrm>
        </p:grpSpPr>
        <p:grpSp>
          <p:nvGrpSpPr>
            <p:cNvPr id="79" name="그룹 78">
              <a:extLst>
                <a:ext uri="{FF2B5EF4-FFF2-40B4-BE49-F238E27FC236}">
                  <a16:creationId xmlns:a16="http://schemas.microsoft.com/office/drawing/2014/main" id="{C4BECA14-A38B-3DF5-0834-D31549B4D30B}"/>
                </a:ext>
              </a:extLst>
            </p:cNvPr>
            <p:cNvGrpSpPr/>
            <p:nvPr/>
          </p:nvGrpSpPr>
          <p:grpSpPr>
            <a:xfrm>
              <a:off x="4756452" y="3118539"/>
              <a:ext cx="1621322" cy="1458238"/>
              <a:chOff x="899592" y="1923679"/>
              <a:chExt cx="1621322" cy="1458238"/>
            </a:xfrm>
          </p:grpSpPr>
          <p:grpSp>
            <p:nvGrpSpPr>
              <p:cNvPr id="80" name="그룹 79">
                <a:extLst>
                  <a:ext uri="{FF2B5EF4-FFF2-40B4-BE49-F238E27FC236}">
                    <a16:creationId xmlns:a16="http://schemas.microsoft.com/office/drawing/2014/main" id="{B51C395C-9D2D-0172-D3F5-A44C1D4AE480}"/>
                  </a:ext>
                </a:extLst>
              </p:cNvPr>
              <p:cNvGrpSpPr/>
              <p:nvPr/>
            </p:nvGrpSpPr>
            <p:grpSpPr>
              <a:xfrm>
                <a:off x="899592" y="1923679"/>
                <a:ext cx="1621322" cy="1458238"/>
                <a:chOff x="899592" y="1923678"/>
                <a:chExt cx="2160240" cy="1946597"/>
              </a:xfrm>
            </p:grpSpPr>
            <p:sp>
              <p:nvSpPr>
                <p:cNvPr id="93" name="직사각형 92">
                  <a:extLst>
                    <a:ext uri="{FF2B5EF4-FFF2-40B4-BE49-F238E27FC236}">
                      <a16:creationId xmlns:a16="http://schemas.microsoft.com/office/drawing/2014/main" id="{B25AC7A5-7915-5C96-6F87-2ABD60D0C3C2}"/>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B17AF464-ACEC-F81C-B1F4-94FB4B78A094}"/>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03E34089-07DC-87D3-C451-8A6EC483A942}"/>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6DE27C3B-6ADF-7267-ACD2-C5C174BB9C8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AA2FCA2D-8E5A-00EB-00EA-CF00C112D1E4}"/>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직사각형 97">
                  <a:extLst>
                    <a:ext uri="{FF2B5EF4-FFF2-40B4-BE49-F238E27FC236}">
                      <a16:creationId xmlns:a16="http://schemas.microsoft.com/office/drawing/2014/main" id="{4AB4D734-0587-6885-140C-4E3ABA304179}"/>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육각형 98">
                  <a:extLst>
                    <a:ext uri="{FF2B5EF4-FFF2-40B4-BE49-F238E27FC236}">
                      <a16:creationId xmlns:a16="http://schemas.microsoft.com/office/drawing/2014/main" id="{06B9F2EF-B9B5-ED41-96BE-7D06513A12A6}"/>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1" name="그룹 80">
                <a:extLst>
                  <a:ext uri="{FF2B5EF4-FFF2-40B4-BE49-F238E27FC236}">
                    <a16:creationId xmlns:a16="http://schemas.microsoft.com/office/drawing/2014/main" id="{9CA3FB9F-3FE0-AA34-8EDA-BFC21CA0B1BC}"/>
                  </a:ext>
                </a:extLst>
              </p:cNvPr>
              <p:cNvGrpSpPr/>
              <p:nvPr/>
            </p:nvGrpSpPr>
            <p:grpSpPr>
              <a:xfrm>
                <a:off x="1259632" y="2139702"/>
                <a:ext cx="313184" cy="518268"/>
                <a:chOff x="1475656" y="1851670"/>
                <a:chExt cx="313184" cy="518268"/>
              </a:xfrm>
            </p:grpSpPr>
            <p:pic>
              <p:nvPicPr>
                <p:cNvPr id="91" name="그래픽 90" descr="사용자 윤곽선">
                  <a:extLst>
                    <a:ext uri="{FF2B5EF4-FFF2-40B4-BE49-F238E27FC236}">
                      <a16:creationId xmlns:a16="http://schemas.microsoft.com/office/drawing/2014/main" id="{C75FD24F-B914-5827-21E0-C98E48D7FD2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92" name="TextBox 91">
                  <a:extLst>
                    <a:ext uri="{FF2B5EF4-FFF2-40B4-BE49-F238E27FC236}">
                      <a16:creationId xmlns:a16="http://schemas.microsoft.com/office/drawing/2014/main" id="{881E3439-92CB-D906-AB35-7E62863E012B}"/>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82" name="그룹 81">
                <a:extLst>
                  <a:ext uri="{FF2B5EF4-FFF2-40B4-BE49-F238E27FC236}">
                    <a16:creationId xmlns:a16="http://schemas.microsoft.com/office/drawing/2014/main" id="{3D6446A3-76CE-3061-C6CF-A102124D28D5}"/>
                  </a:ext>
                </a:extLst>
              </p:cNvPr>
              <p:cNvGrpSpPr/>
              <p:nvPr/>
            </p:nvGrpSpPr>
            <p:grpSpPr>
              <a:xfrm>
                <a:off x="1686106" y="2297429"/>
                <a:ext cx="313184" cy="518268"/>
                <a:chOff x="1475656" y="1851670"/>
                <a:chExt cx="313184" cy="518268"/>
              </a:xfrm>
            </p:grpSpPr>
            <p:pic>
              <p:nvPicPr>
                <p:cNvPr id="89" name="그래픽 88" descr="사용자 윤곽선">
                  <a:extLst>
                    <a:ext uri="{FF2B5EF4-FFF2-40B4-BE49-F238E27FC236}">
                      <a16:creationId xmlns:a16="http://schemas.microsoft.com/office/drawing/2014/main" id="{8693DE0B-9E89-4192-4FFF-D556822585F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90" name="TextBox 89">
                  <a:extLst>
                    <a:ext uri="{FF2B5EF4-FFF2-40B4-BE49-F238E27FC236}">
                      <a16:creationId xmlns:a16="http://schemas.microsoft.com/office/drawing/2014/main" id="{8DB002D3-BD40-2195-4E37-268727A2D6B6}"/>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83" name="그룹 82">
                <a:extLst>
                  <a:ext uri="{FF2B5EF4-FFF2-40B4-BE49-F238E27FC236}">
                    <a16:creationId xmlns:a16="http://schemas.microsoft.com/office/drawing/2014/main" id="{BC914BC3-B4C9-BD27-A4BB-E27E5EC7C464}"/>
                  </a:ext>
                </a:extLst>
              </p:cNvPr>
              <p:cNvGrpSpPr/>
              <p:nvPr/>
            </p:nvGrpSpPr>
            <p:grpSpPr>
              <a:xfrm>
                <a:off x="1324364" y="2815697"/>
                <a:ext cx="313184" cy="518268"/>
                <a:chOff x="1475656" y="1851670"/>
                <a:chExt cx="313184" cy="518268"/>
              </a:xfrm>
            </p:grpSpPr>
            <p:pic>
              <p:nvPicPr>
                <p:cNvPr id="87" name="그래픽 86" descr="사용자 윤곽선">
                  <a:extLst>
                    <a:ext uri="{FF2B5EF4-FFF2-40B4-BE49-F238E27FC236}">
                      <a16:creationId xmlns:a16="http://schemas.microsoft.com/office/drawing/2014/main" id="{838AE5AB-A403-B915-A925-3141F1ADD22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88" name="TextBox 87">
                  <a:extLst>
                    <a:ext uri="{FF2B5EF4-FFF2-40B4-BE49-F238E27FC236}">
                      <a16:creationId xmlns:a16="http://schemas.microsoft.com/office/drawing/2014/main" id="{B98E5F21-0923-7635-2655-9D967731CD24}"/>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grpSp>
            <p:nvGrpSpPr>
              <p:cNvPr id="84" name="그룹 83">
                <a:extLst>
                  <a:ext uri="{FF2B5EF4-FFF2-40B4-BE49-F238E27FC236}">
                    <a16:creationId xmlns:a16="http://schemas.microsoft.com/office/drawing/2014/main" id="{584F2D6B-87A6-B719-5EF5-F10477BDC385}"/>
                  </a:ext>
                </a:extLst>
              </p:cNvPr>
              <p:cNvGrpSpPr/>
              <p:nvPr/>
            </p:nvGrpSpPr>
            <p:grpSpPr>
              <a:xfrm>
                <a:off x="1877817" y="2297429"/>
                <a:ext cx="313184" cy="518268"/>
                <a:chOff x="1475656" y="1851670"/>
                <a:chExt cx="313184" cy="518268"/>
              </a:xfrm>
            </p:grpSpPr>
            <p:pic>
              <p:nvPicPr>
                <p:cNvPr id="85" name="그래픽 84" descr="사용자 윤곽선">
                  <a:extLst>
                    <a:ext uri="{FF2B5EF4-FFF2-40B4-BE49-F238E27FC236}">
                      <a16:creationId xmlns:a16="http://schemas.microsoft.com/office/drawing/2014/main" id="{D765E77B-C34E-7F99-2163-E47321222F9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86" name="TextBox 85">
                  <a:extLst>
                    <a:ext uri="{FF2B5EF4-FFF2-40B4-BE49-F238E27FC236}">
                      <a16:creationId xmlns:a16="http://schemas.microsoft.com/office/drawing/2014/main" id="{A9904B77-02BD-989F-06D3-B1574B1B7E67}"/>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grpSp>
          <p:nvGrpSpPr>
            <p:cNvPr id="100" name="그룹 99">
              <a:extLst>
                <a:ext uri="{FF2B5EF4-FFF2-40B4-BE49-F238E27FC236}">
                  <a16:creationId xmlns:a16="http://schemas.microsoft.com/office/drawing/2014/main" id="{E8661260-80EA-C8D9-E204-C4A31B984D99}"/>
                </a:ext>
              </a:extLst>
            </p:cNvPr>
            <p:cNvGrpSpPr/>
            <p:nvPr/>
          </p:nvGrpSpPr>
          <p:grpSpPr>
            <a:xfrm>
              <a:off x="6087458" y="1401544"/>
              <a:ext cx="1621322" cy="1458238"/>
              <a:chOff x="899592" y="1923679"/>
              <a:chExt cx="1621322" cy="1458238"/>
            </a:xfrm>
          </p:grpSpPr>
          <p:grpSp>
            <p:nvGrpSpPr>
              <p:cNvPr id="101" name="그룹 100">
                <a:extLst>
                  <a:ext uri="{FF2B5EF4-FFF2-40B4-BE49-F238E27FC236}">
                    <a16:creationId xmlns:a16="http://schemas.microsoft.com/office/drawing/2014/main" id="{C010BFA3-B020-D44D-9753-AF8E13B099B2}"/>
                  </a:ext>
                </a:extLst>
              </p:cNvPr>
              <p:cNvGrpSpPr/>
              <p:nvPr/>
            </p:nvGrpSpPr>
            <p:grpSpPr>
              <a:xfrm>
                <a:off x="899592" y="1923679"/>
                <a:ext cx="1621322" cy="1458238"/>
                <a:chOff x="899592" y="1923678"/>
                <a:chExt cx="2160240" cy="1946597"/>
              </a:xfrm>
            </p:grpSpPr>
            <p:sp>
              <p:nvSpPr>
                <p:cNvPr id="116" name="직사각형 115">
                  <a:extLst>
                    <a:ext uri="{FF2B5EF4-FFF2-40B4-BE49-F238E27FC236}">
                      <a16:creationId xmlns:a16="http://schemas.microsoft.com/office/drawing/2014/main" id="{FB1D0DF2-791B-494C-4092-F73B6CE49E29}"/>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a16="http://schemas.microsoft.com/office/drawing/2014/main" id="{CF44D306-C48A-002D-A49F-291D511758FA}"/>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직사각형 117">
                  <a:extLst>
                    <a:ext uri="{FF2B5EF4-FFF2-40B4-BE49-F238E27FC236}">
                      <a16:creationId xmlns:a16="http://schemas.microsoft.com/office/drawing/2014/main" id="{A50F2BB4-C174-1C61-D67E-EEF43E53B536}"/>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직사각형 118">
                  <a:extLst>
                    <a:ext uri="{FF2B5EF4-FFF2-40B4-BE49-F238E27FC236}">
                      <a16:creationId xmlns:a16="http://schemas.microsoft.com/office/drawing/2014/main" id="{CAA48C0A-6BB0-9122-CC60-9EC9054E46F3}"/>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직사각형 119">
                  <a:extLst>
                    <a:ext uri="{FF2B5EF4-FFF2-40B4-BE49-F238E27FC236}">
                      <a16:creationId xmlns:a16="http://schemas.microsoft.com/office/drawing/2014/main" id="{FCA175D3-190B-19A3-B40A-7D91CBD486E4}"/>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직사각형 120">
                  <a:extLst>
                    <a:ext uri="{FF2B5EF4-FFF2-40B4-BE49-F238E27FC236}">
                      <a16:creationId xmlns:a16="http://schemas.microsoft.com/office/drawing/2014/main" id="{41363B8B-4709-583B-7B43-ADB313A60BA7}"/>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육각형 121">
                  <a:extLst>
                    <a:ext uri="{FF2B5EF4-FFF2-40B4-BE49-F238E27FC236}">
                      <a16:creationId xmlns:a16="http://schemas.microsoft.com/office/drawing/2014/main" id="{8A069460-F785-EFD8-4878-C1C65B073BA9}"/>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2" name="그룹 101">
                <a:extLst>
                  <a:ext uri="{FF2B5EF4-FFF2-40B4-BE49-F238E27FC236}">
                    <a16:creationId xmlns:a16="http://schemas.microsoft.com/office/drawing/2014/main" id="{466B5D77-F6EC-159A-27DD-77E021C1BF24}"/>
                  </a:ext>
                </a:extLst>
              </p:cNvPr>
              <p:cNvGrpSpPr/>
              <p:nvPr/>
            </p:nvGrpSpPr>
            <p:grpSpPr>
              <a:xfrm>
                <a:off x="1259632" y="2139702"/>
                <a:ext cx="313184" cy="518268"/>
                <a:chOff x="1475656" y="1851670"/>
                <a:chExt cx="313184" cy="518268"/>
              </a:xfrm>
            </p:grpSpPr>
            <p:pic>
              <p:nvPicPr>
                <p:cNvPr id="114" name="그래픽 113" descr="사용자 윤곽선">
                  <a:extLst>
                    <a:ext uri="{FF2B5EF4-FFF2-40B4-BE49-F238E27FC236}">
                      <a16:creationId xmlns:a16="http://schemas.microsoft.com/office/drawing/2014/main" id="{6506AF98-1E04-DD56-3174-37ECCEDB663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15" name="TextBox 114">
                  <a:extLst>
                    <a:ext uri="{FF2B5EF4-FFF2-40B4-BE49-F238E27FC236}">
                      <a16:creationId xmlns:a16="http://schemas.microsoft.com/office/drawing/2014/main" id="{85F4AE84-0144-9542-470C-8B0757A12A55}"/>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103" name="그룹 102">
                <a:extLst>
                  <a:ext uri="{FF2B5EF4-FFF2-40B4-BE49-F238E27FC236}">
                    <a16:creationId xmlns:a16="http://schemas.microsoft.com/office/drawing/2014/main" id="{85B839A5-7651-2B9F-151F-AC2B28E2DC5D}"/>
                  </a:ext>
                </a:extLst>
              </p:cNvPr>
              <p:cNvGrpSpPr/>
              <p:nvPr/>
            </p:nvGrpSpPr>
            <p:grpSpPr>
              <a:xfrm>
                <a:off x="1686106" y="2297429"/>
                <a:ext cx="313184" cy="518268"/>
                <a:chOff x="1475656" y="1851670"/>
                <a:chExt cx="313184" cy="518268"/>
              </a:xfrm>
            </p:grpSpPr>
            <p:pic>
              <p:nvPicPr>
                <p:cNvPr id="112" name="그래픽 111" descr="사용자 윤곽선">
                  <a:extLst>
                    <a:ext uri="{FF2B5EF4-FFF2-40B4-BE49-F238E27FC236}">
                      <a16:creationId xmlns:a16="http://schemas.microsoft.com/office/drawing/2014/main" id="{B3EE63D2-3545-E96C-5A91-8FF8EC5E7A0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13" name="TextBox 112">
                  <a:extLst>
                    <a:ext uri="{FF2B5EF4-FFF2-40B4-BE49-F238E27FC236}">
                      <a16:creationId xmlns:a16="http://schemas.microsoft.com/office/drawing/2014/main" id="{35AA6811-D52F-330E-69C9-B6DCA9C7A4B7}"/>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104" name="그룹 103">
                <a:extLst>
                  <a:ext uri="{FF2B5EF4-FFF2-40B4-BE49-F238E27FC236}">
                    <a16:creationId xmlns:a16="http://schemas.microsoft.com/office/drawing/2014/main" id="{009757E9-8E35-F3C1-90C2-91A2F4E0CE6C}"/>
                  </a:ext>
                </a:extLst>
              </p:cNvPr>
              <p:cNvGrpSpPr/>
              <p:nvPr/>
            </p:nvGrpSpPr>
            <p:grpSpPr>
              <a:xfrm>
                <a:off x="1324364" y="2815697"/>
                <a:ext cx="599746" cy="518268"/>
                <a:chOff x="1475656" y="1851670"/>
                <a:chExt cx="599746" cy="518268"/>
              </a:xfrm>
            </p:grpSpPr>
            <p:pic>
              <p:nvPicPr>
                <p:cNvPr id="108" name="그래픽 107" descr="사용자 윤곽선">
                  <a:extLst>
                    <a:ext uri="{FF2B5EF4-FFF2-40B4-BE49-F238E27FC236}">
                      <a16:creationId xmlns:a16="http://schemas.microsoft.com/office/drawing/2014/main" id="{3E5837A0-7796-F88C-6F88-46904DC3600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09" name="TextBox 108">
                  <a:extLst>
                    <a:ext uri="{FF2B5EF4-FFF2-40B4-BE49-F238E27FC236}">
                      <a16:creationId xmlns:a16="http://schemas.microsoft.com/office/drawing/2014/main" id="{2BECB353-26FB-23FB-1F9B-ACA71C115327}"/>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pic>
              <p:nvPicPr>
                <p:cNvPr id="110" name="그래픽 109" descr="사용자 윤곽선">
                  <a:extLst>
                    <a:ext uri="{FF2B5EF4-FFF2-40B4-BE49-F238E27FC236}">
                      <a16:creationId xmlns:a16="http://schemas.microsoft.com/office/drawing/2014/main" id="{57063381-1FED-7D7F-F651-5D27D9C2766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762218" y="1851670"/>
                  <a:ext cx="313184" cy="504056"/>
                </a:xfrm>
                <a:prstGeom prst="rect">
                  <a:avLst/>
                </a:prstGeom>
              </p:spPr>
            </p:pic>
            <p:sp>
              <p:nvSpPr>
                <p:cNvPr id="111" name="TextBox 110">
                  <a:extLst>
                    <a:ext uri="{FF2B5EF4-FFF2-40B4-BE49-F238E27FC236}">
                      <a16:creationId xmlns:a16="http://schemas.microsoft.com/office/drawing/2014/main" id="{349C26EF-3157-CC52-4258-1520C5EF683E}"/>
                    </a:ext>
                  </a:extLst>
                </p:cNvPr>
                <p:cNvSpPr txBox="1"/>
                <p:nvPr/>
              </p:nvSpPr>
              <p:spPr>
                <a:xfrm>
                  <a:off x="1762218" y="2062161"/>
                  <a:ext cx="313184" cy="307777"/>
                </a:xfrm>
                <a:prstGeom prst="rect">
                  <a:avLst/>
                </a:prstGeom>
                <a:noFill/>
              </p:spPr>
              <p:txBody>
                <a:bodyPr wrap="square" rtlCol="0">
                  <a:spAutoFit/>
                </a:bodyPr>
                <a:lstStyle/>
                <a:p>
                  <a:r>
                    <a:rPr lang="en-US" altLang="ko-KR" dirty="0"/>
                    <a:t>D</a:t>
                  </a:r>
                  <a:endParaRPr lang="ko-KR" altLang="en-US" dirty="0"/>
                </a:p>
              </p:txBody>
            </p:sp>
          </p:grpSp>
          <p:grpSp>
            <p:nvGrpSpPr>
              <p:cNvPr id="105" name="그룹 104">
                <a:extLst>
                  <a:ext uri="{FF2B5EF4-FFF2-40B4-BE49-F238E27FC236}">
                    <a16:creationId xmlns:a16="http://schemas.microsoft.com/office/drawing/2014/main" id="{15AC80B4-0A18-7F09-CE5C-003B6E1F06AA}"/>
                  </a:ext>
                </a:extLst>
              </p:cNvPr>
              <p:cNvGrpSpPr/>
              <p:nvPr/>
            </p:nvGrpSpPr>
            <p:grpSpPr>
              <a:xfrm>
                <a:off x="1877817" y="2297429"/>
                <a:ext cx="313184" cy="518268"/>
                <a:chOff x="1475656" y="1851670"/>
                <a:chExt cx="313184" cy="518268"/>
              </a:xfrm>
            </p:grpSpPr>
            <p:pic>
              <p:nvPicPr>
                <p:cNvPr id="106" name="그래픽 105" descr="사용자 윤곽선">
                  <a:extLst>
                    <a:ext uri="{FF2B5EF4-FFF2-40B4-BE49-F238E27FC236}">
                      <a16:creationId xmlns:a16="http://schemas.microsoft.com/office/drawing/2014/main" id="{E1BE8B81-9104-2881-F141-F3B237C6D39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07" name="TextBox 106">
                  <a:extLst>
                    <a:ext uri="{FF2B5EF4-FFF2-40B4-BE49-F238E27FC236}">
                      <a16:creationId xmlns:a16="http://schemas.microsoft.com/office/drawing/2014/main" id="{C64FABA6-FB6A-35AB-8707-B8D473C304AD}"/>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grpSp>
          <p:nvGrpSpPr>
            <p:cNvPr id="123" name="그룹 122">
              <a:extLst>
                <a:ext uri="{FF2B5EF4-FFF2-40B4-BE49-F238E27FC236}">
                  <a16:creationId xmlns:a16="http://schemas.microsoft.com/office/drawing/2014/main" id="{E85E2749-1BC0-A523-A775-355EAF531545}"/>
                </a:ext>
              </a:extLst>
            </p:cNvPr>
            <p:cNvGrpSpPr/>
            <p:nvPr/>
          </p:nvGrpSpPr>
          <p:grpSpPr>
            <a:xfrm>
              <a:off x="7164288" y="3195838"/>
              <a:ext cx="1621322" cy="1458238"/>
              <a:chOff x="899592" y="1923679"/>
              <a:chExt cx="1621322" cy="1458238"/>
            </a:xfrm>
          </p:grpSpPr>
          <p:grpSp>
            <p:nvGrpSpPr>
              <p:cNvPr id="124" name="그룹 123">
                <a:extLst>
                  <a:ext uri="{FF2B5EF4-FFF2-40B4-BE49-F238E27FC236}">
                    <a16:creationId xmlns:a16="http://schemas.microsoft.com/office/drawing/2014/main" id="{8E2127A6-5935-3CB7-F13B-2DEBE97C9C13}"/>
                  </a:ext>
                </a:extLst>
              </p:cNvPr>
              <p:cNvGrpSpPr/>
              <p:nvPr/>
            </p:nvGrpSpPr>
            <p:grpSpPr>
              <a:xfrm>
                <a:off x="899592" y="1923679"/>
                <a:ext cx="1621322" cy="1458238"/>
                <a:chOff x="899592" y="1923678"/>
                <a:chExt cx="2160240" cy="1946597"/>
              </a:xfrm>
            </p:grpSpPr>
            <p:sp>
              <p:nvSpPr>
                <p:cNvPr id="134" name="직사각형 133">
                  <a:extLst>
                    <a:ext uri="{FF2B5EF4-FFF2-40B4-BE49-F238E27FC236}">
                      <a16:creationId xmlns:a16="http://schemas.microsoft.com/office/drawing/2014/main" id="{3D2C2DBE-AD52-CEAE-F4D4-54275167BEA7}"/>
                    </a:ext>
                  </a:extLst>
                </p:cNvPr>
                <p:cNvSpPr/>
                <p:nvPr/>
              </p:nvSpPr>
              <p:spPr>
                <a:xfrm>
                  <a:off x="1871700" y="1923678"/>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CD2E340D-AEA6-0A79-D9AD-1D2D104E7FAB}"/>
                    </a:ext>
                  </a:extLst>
                </p:cNvPr>
                <p:cNvSpPr/>
                <p:nvPr/>
              </p:nvSpPr>
              <p:spPr>
                <a:xfrm>
                  <a:off x="1871700" y="372625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직사각형 135">
                  <a:extLst>
                    <a:ext uri="{FF2B5EF4-FFF2-40B4-BE49-F238E27FC236}">
                      <a16:creationId xmlns:a16="http://schemas.microsoft.com/office/drawing/2014/main" id="{3B40AEC0-4548-3C73-AAAF-CC097A45E3D9}"/>
                    </a:ext>
                  </a:extLst>
                </p:cNvPr>
                <p:cNvSpPr/>
                <p:nvPr/>
              </p:nvSpPr>
              <p:spPr>
                <a:xfrm rot="3808965">
                  <a:off x="2604065" y="2295842"/>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816FDC4C-3D4F-EF1B-5382-0DC57B87D7DD}"/>
                    </a:ext>
                  </a:extLst>
                </p:cNvPr>
                <p:cNvSpPr/>
                <p:nvPr/>
              </p:nvSpPr>
              <p:spPr>
                <a:xfrm rot="3808965">
                  <a:off x="1088911" y="3243488"/>
                  <a:ext cx="216024" cy="151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직사각형 137">
                  <a:extLst>
                    <a:ext uri="{FF2B5EF4-FFF2-40B4-BE49-F238E27FC236}">
                      <a16:creationId xmlns:a16="http://schemas.microsoft.com/office/drawing/2014/main" id="{F5D466FE-2477-AEC5-4A50-5EF0A79FC63E}"/>
                    </a:ext>
                  </a:extLst>
                </p:cNvPr>
                <p:cNvSpPr/>
                <p:nvPr/>
              </p:nvSpPr>
              <p:spPr>
                <a:xfrm rot="17862673">
                  <a:off x="1097674" y="237477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직사각형 138">
                  <a:extLst>
                    <a:ext uri="{FF2B5EF4-FFF2-40B4-BE49-F238E27FC236}">
                      <a16:creationId xmlns:a16="http://schemas.microsoft.com/office/drawing/2014/main" id="{E063E9BE-B378-3048-22C2-B228F84B09F8}"/>
                    </a:ext>
                  </a:extLst>
                </p:cNvPr>
                <p:cNvSpPr/>
                <p:nvPr/>
              </p:nvSpPr>
              <p:spPr>
                <a:xfrm rot="17811339">
                  <a:off x="2605945" y="3361719"/>
                  <a:ext cx="21602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육각형 139">
                  <a:extLst>
                    <a:ext uri="{FF2B5EF4-FFF2-40B4-BE49-F238E27FC236}">
                      <a16:creationId xmlns:a16="http://schemas.microsoft.com/office/drawing/2014/main" id="{3A0E19E8-D78B-B6BB-5DFE-6106F436A00F}"/>
                    </a:ext>
                  </a:extLst>
                </p:cNvPr>
                <p:cNvSpPr/>
                <p:nvPr/>
              </p:nvSpPr>
              <p:spPr>
                <a:xfrm>
                  <a:off x="899592" y="1923678"/>
                  <a:ext cx="2160240" cy="1944216"/>
                </a:xfrm>
                <a:prstGeom prst="hexagon">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5" name="그룹 124">
                <a:extLst>
                  <a:ext uri="{FF2B5EF4-FFF2-40B4-BE49-F238E27FC236}">
                    <a16:creationId xmlns:a16="http://schemas.microsoft.com/office/drawing/2014/main" id="{206850B9-5442-370B-917A-9DB4FA6BF269}"/>
                  </a:ext>
                </a:extLst>
              </p:cNvPr>
              <p:cNvGrpSpPr/>
              <p:nvPr/>
            </p:nvGrpSpPr>
            <p:grpSpPr>
              <a:xfrm>
                <a:off x="1259632" y="2139702"/>
                <a:ext cx="313184" cy="518268"/>
                <a:chOff x="1475656" y="1851670"/>
                <a:chExt cx="313184" cy="518268"/>
              </a:xfrm>
            </p:grpSpPr>
            <p:pic>
              <p:nvPicPr>
                <p:cNvPr id="132" name="그래픽 131" descr="사용자 윤곽선">
                  <a:extLst>
                    <a:ext uri="{FF2B5EF4-FFF2-40B4-BE49-F238E27FC236}">
                      <a16:creationId xmlns:a16="http://schemas.microsoft.com/office/drawing/2014/main" id="{3E847635-1E7E-28C0-FE7A-904ED6AA6DE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33" name="TextBox 132">
                  <a:extLst>
                    <a:ext uri="{FF2B5EF4-FFF2-40B4-BE49-F238E27FC236}">
                      <a16:creationId xmlns:a16="http://schemas.microsoft.com/office/drawing/2014/main" id="{DA445DA3-BA54-76FE-2E3E-BF95F67E687E}"/>
                    </a:ext>
                  </a:extLst>
                </p:cNvPr>
                <p:cNvSpPr txBox="1"/>
                <p:nvPr/>
              </p:nvSpPr>
              <p:spPr>
                <a:xfrm>
                  <a:off x="1475656" y="2062161"/>
                  <a:ext cx="313184" cy="307777"/>
                </a:xfrm>
                <a:prstGeom prst="rect">
                  <a:avLst/>
                </a:prstGeom>
                <a:noFill/>
              </p:spPr>
              <p:txBody>
                <a:bodyPr wrap="square" rtlCol="0">
                  <a:spAutoFit/>
                </a:bodyPr>
                <a:lstStyle/>
                <a:p>
                  <a:r>
                    <a:rPr lang="en-US" altLang="ko-KR" dirty="0"/>
                    <a:t>U</a:t>
                  </a:r>
                  <a:endParaRPr lang="ko-KR" altLang="en-US" dirty="0"/>
                </a:p>
              </p:txBody>
            </p:sp>
          </p:grpSp>
          <p:grpSp>
            <p:nvGrpSpPr>
              <p:cNvPr id="126" name="그룹 125">
                <a:extLst>
                  <a:ext uri="{FF2B5EF4-FFF2-40B4-BE49-F238E27FC236}">
                    <a16:creationId xmlns:a16="http://schemas.microsoft.com/office/drawing/2014/main" id="{6B557093-9CD2-1C50-F4E6-0DFF7AD4D1E7}"/>
                  </a:ext>
                </a:extLst>
              </p:cNvPr>
              <p:cNvGrpSpPr/>
              <p:nvPr/>
            </p:nvGrpSpPr>
            <p:grpSpPr>
              <a:xfrm>
                <a:off x="1686106" y="2297429"/>
                <a:ext cx="313184" cy="518268"/>
                <a:chOff x="1475656" y="1851670"/>
                <a:chExt cx="313184" cy="518268"/>
              </a:xfrm>
            </p:grpSpPr>
            <p:pic>
              <p:nvPicPr>
                <p:cNvPr id="130" name="그래픽 129" descr="사용자 윤곽선">
                  <a:extLst>
                    <a:ext uri="{FF2B5EF4-FFF2-40B4-BE49-F238E27FC236}">
                      <a16:creationId xmlns:a16="http://schemas.microsoft.com/office/drawing/2014/main" id="{418DA38B-D331-D5B3-CEC8-B0660121725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31" name="TextBox 130">
                  <a:extLst>
                    <a:ext uri="{FF2B5EF4-FFF2-40B4-BE49-F238E27FC236}">
                      <a16:creationId xmlns:a16="http://schemas.microsoft.com/office/drawing/2014/main" id="{A3E306C6-ADC5-6717-9E84-CDBE985C5A12}"/>
                    </a:ext>
                  </a:extLst>
                </p:cNvPr>
                <p:cNvSpPr txBox="1"/>
                <p:nvPr/>
              </p:nvSpPr>
              <p:spPr>
                <a:xfrm>
                  <a:off x="1475656" y="2062161"/>
                  <a:ext cx="313184" cy="307777"/>
                </a:xfrm>
                <a:prstGeom prst="rect">
                  <a:avLst/>
                </a:prstGeom>
                <a:noFill/>
              </p:spPr>
              <p:txBody>
                <a:bodyPr wrap="square" rtlCol="0">
                  <a:spAutoFit/>
                </a:bodyPr>
                <a:lstStyle/>
                <a:p>
                  <a:r>
                    <a:rPr lang="en-US" altLang="ko-KR" dirty="0"/>
                    <a:t>B</a:t>
                  </a:r>
                  <a:endParaRPr lang="ko-KR" altLang="en-US" dirty="0"/>
                </a:p>
              </p:txBody>
            </p:sp>
          </p:grpSp>
          <p:grpSp>
            <p:nvGrpSpPr>
              <p:cNvPr id="127" name="그룹 126">
                <a:extLst>
                  <a:ext uri="{FF2B5EF4-FFF2-40B4-BE49-F238E27FC236}">
                    <a16:creationId xmlns:a16="http://schemas.microsoft.com/office/drawing/2014/main" id="{145E6BD3-40A7-9444-CED0-A259E0A034C8}"/>
                  </a:ext>
                </a:extLst>
              </p:cNvPr>
              <p:cNvGrpSpPr/>
              <p:nvPr/>
            </p:nvGrpSpPr>
            <p:grpSpPr>
              <a:xfrm>
                <a:off x="1324364" y="2815697"/>
                <a:ext cx="313184" cy="518268"/>
                <a:chOff x="1475656" y="1851670"/>
                <a:chExt cx="313184" cy="518268"/>
              </a:xfrm>
            </p:grpSpPr>
            <p:pic>
              <p:nvPicPr>
                <p:cNvPr id="128" name="그래픽 127" descr="사용자 윤곽선">
                  <a:extLst>
                    <a:ext uri="{FF2B5EF4-FFF2-40B4-BE49-F238E27FC236}">
                      <a16:creationId xmlns:a16="http://schemas.microsoft.com/office/drawing/2014/main" id="{9FC3291A-0AAA-2AB3-703F-E3DC0AD3822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75656" y="1851670"/>
                  <a:ext cx="313184" cy="504056"/>
                </a:xfrm>
                <a:prstGeom prst="rect">
                  <a:avLst/>
                </a:prstGeom>
              </p:spPr>
            </p:pic>
            <p:sp>
              <p:nvSpPr>
                <p:cNvPr id="129" name="TextBox 128">
                  <a:extLst>
                    <a:ext uri="{FF2B5EF4-FFF2-40B4-BE49-F238E27FC236}">
                      <a16:creationId xmlns:a16="http://schemas.microsoft.com/office/drawing/2014/main" id="{F8D355F5-A34F-3758-AE2F-20A9DFF8A7DB}"/>
                    </a:ext>
                  </a:extLst>
                </p:cNvPr>
                <p:cNvSpPr txBox="1"/>
                <p:nvPr/>
              </p:nvSpPr>
              <p:spPr>
                <a:xfrm>
                  <a:off x="1475656" y="2062161"/>
                  <a:ext cx="313184" cy="307777"/>
                </a:xfrm>
                <a:prstGeom prst="rect">
                  <a:avLst/>
                </a:prstGeom>
                <a:noFill/>
              </p:spPr>
              <p:txBody>
                <a:bodyPr wrap="square" rtlCol="0">
                  <a:spAutoFit/>
                </a:bodyPr>
                <a:lstStyle/>
                <a:p>
                  <a:r>
                    <a:rPr lang="en-US" altLang="ko-KR" dirty="0"/>
                    <a:t>D</a:t>
                  </a:r>
                  <a:endParaRPr lang="ko-KR" altLang="en-US" dirty="0"/>
                </a:p>
              </p:txBody>
            </p:sp>
          </p:grpSp>
        </p:grpSp>
        <p:cxnSp>
          <p:nvCxnSpPr>
            <p:cNvPr id="141" name="직선 화살표 연결선 140">
              <a:extLst>
                <a:ext uri="{FF2B5EF4-FFF2-40B4-BE49-F238E27FC236}">
                  <a16:creationId xmlns:a16="http://schemas.microsoft.com/office/drawing/2014/main" id="{F2F198DF-051C-31D8-8B58-5516255B8ED3}"/>
                </a:ext>
              </a:extLst>
            </p:cNvPr>
            <p:cNvCxnSpPr>
              <a:cxnSpLocks/>
              <a:stCxn id="99" idx="5"/>
              <a:endCxn id="122" idx="2"/>
            </p:cNvCxnSpPr>
            <p:nvPr/>
          </p:nvCxnSpPr>
          <p:spPr>
            <a:xfrm flipV="1">
              <a:off x="6013661" y="2857998"/>
              <a:ext cx="437911" cy="260541"/>
            </a:xfrm>
            <a:prstGeom prst="straightConnector1">
              <a:avLst/>
            </a:prstGeom>
            <a:ln w="3175">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F85A2B4-09B1-A6B0-23C6-BE147ABB94FA}"/>
                </a:ext>
              </a:extLst>
            </p:cNvPr>
            <p:cNvCxnSpPr>
              <a:cxnSpLocks/>
              <a:stCxn id="140" idx="4"/>
              <a:endCxn id="122" idx="1"/>
            </p:cNvCxnSpPr>
            <p:nvPr/>
          </p:nvCxnSpPr>
          <p:spPr>
            <a:xfrm flipH="1" flipV="1">
              <a:off x="7344667" y="2857998"/>
              <a:ext cx="183735" cy="337840"/>
            </a:xfrm>
            <a:prstGeom prst="straightConnector1">
              <a:avLst/>
            </a:prstGeom>
            <a:ln w="3175">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F1A6D7-04CB-5B36-5F99-40E61918E4C8}"/>
                </a:ext>
              </a:extLst>
            </p:cNvPr>
            <p:cNvSpPr txBox="1"/>
            <p:nvPr/>
          </p:nvSpPr>
          <p:spPr>
            <a:xfrm>
              <a:off x="5379897" y="4668947"/>
              <a:ext cx="2985155" cy="570543"/>
            </a:xfrm>
            <a:prstGeom prst="rect">
              <a:avLst/>
            </a:prstGeom>
            <a:noFill/>
          </p:spPr>
          <p:txBody>
            <a:bodyPr wrap="none" rtlCol="0">
              <a:spAutoFit/>
            </a:bodyPr>
            <a:lstStyle/>
            <a:p>
              <a:r>
                <a:rPr lang="ko-KR" altLang="en-US" dirty="0" err="1"/>
                <a:t>콘웨이</a:t>
              </a:r>
              <a:r>
                <a:rPr lang="ko-KR" altLang="en-US" dirty="0"/>
                <a:t> 법칙에 의해</a:t>
              </a:r>
              <a:r>
                <a:rPr lang="en-US" altLang="ko-KR" dirty="0"/>
                <a:t/>
              </a:r>
              <a:br>
                <a:rPr lang="en-US" altLang="ko-KR" dirty="0"/>
              </a:br>
              <a:r>
                <a:rPr lang="ko-KR" altLang="en-US" dirty="0"/>
                <a:t>느슨한 연계를 가지는 시스템</a:t>
              </a:r>
            </a:p>
          </p:txBody>
        </p:sp>
      </p:grpSp>
    </p:spTree>
    <p:extLst>
      <p:ext uri="{BB962C8B-B14F-4D97-AF65-F5344CB8AC3E}">
        <p14:creationId xmlns:p14="http://schemas.microsoft.com/office/powerpoint/2010/main" val="3561756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MSA </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세부</a:t>
              </a:r>
              <a:r>
                <a:rPr lang="en-US" altLang="ko-KR"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구성</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독립적으로 분리된 하나의 </a:t>
            </a:r>
            <a:r>
              <a:rPr lang="en-US" altLang="ko-KR"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MSA</a:t>
            </a: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는 어떻게 구성할까</a:t>
            </a:r>
            <a:r>
              <a:rPr lang="en-US" altLang="ko-KR"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grpSp>
        <p:nvGrpSpPr>
          <p:cNvPr id="2" name="그룹 1"/>
          <p:cNvGrpSpPr/>
          <p:nvPr/>
        </p:nvGrpSpPr>
        <p:grpSpPr>
          <a:xfrm>
            <a:off x="407661" y="1578542"/>
            <a:ext cx="1428035" cy="2577384"/>
            <a:chOff x="407661" y="1578542"/>
            <a:chExt cx="740571" cy="1234782"/>
          </a:xfrm>
        </p:grpSpPr>
        <p:sp>
          <p:nvSpPr>
            <p:cNvPr id="30" name="순서도: 처리 29">
              <a:extLst>
                <a:ext uri="{FF2B5EF4-FFF2-40B4-BE49-F238E27FC236}">
                  <a16:creationId xmlns:a16="http://schemas.microsoft.com/office/drawing/2014/main" id="{690B7D12-AFED-52A3-2159-9605E162886D}"/>
                </a:ext>
              </a:extLst>
            </p:cNvPr>
            <p:cNvSpPr/>
            <p:nvPr/>
          </p:nvSpPr>
          <p:spPr>
            <a:xfrm>
              <a:off x="407661" y="1578542"/>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31" name="원통형 30">
              <a:extLst>
                <a:ext uri="{FF2B5EF4-FFF2-40B4-BE49-F238E27FC236}">
                  <a16:creationId xmlns:a16="http://schemas.microsoft.com/office/drawing/2014/main" id="{13CD0E64-F675-08F4-53B5-3DD53B959C9D}"/>
                </a:ext>
              </a:extLst>
            </p:cNvPr>
            <p:cNvSpPr/>
            <p:nvPr/>
          </p:nvSpPr>
          <p:spPr>
            <a:xfrm>
              <a:off x="567190" y="2574092"/>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32" name="TextBox 31">
              <a:extLst>
                <a:ext uri="{FF2B5EF4-FFF2-40B4-BE49-F238E27FC236}">
                  <a16:creationId xmlns:a16="http://schemas.microsoft.com/office/drawing/2014/main" id="{13A9E09B-B8EA-77F1-50CF-FF056AE028CD}"/>
                </a:ext>
              </a:extLst>
            </p:cNvPr>
            <p:cNvSpPr txBox="1"/>
            <p:nvPr/>
          </p:nvSpPr>
          <p:spPr>
            <a:xfrm>
              <a:off x="662083" y="1928573"/>
              <a:ext cx="306849" cy="117960"/>
            </a:xfrm>
            <a:prstGeom prst="rect">
              <a:avLst/>
            </a:prstGeom>
            <a:noFill/>
          </p:spPr>
          <p:txBody>
            <a:bodyPr wrap="squar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33" name="화살표: 갈매기형 수장 32">
              <a:extLst>
                <a:ext uri="{FF2B5EF4-FFF2-40B4-BE49-F238E27FC236}">
                  <a16:creationId xmlns:a16="http://schemas.microsoft.com/office/drawing/2014/main" id="{CA3F9EEC-E131-0A04-EAD1-603CF7756AE3}"/>
                </a:ext>
              </a:extLst>
            </p:cNvPr>
            <p:cNvSpPr/>
            <p:nvPr/>
          </p:nvSpPr>
          <p:spPr>
            <a:xfrm rot="16200000">
              <a:off x="597927" y="1580918"/>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39" name="직선 연결선 38">
              <a:extLst>
                <a:ext uri="{FF2B5EF4-FFF2-40B4-BE49-F238E27FC236}">
                  <a16:creationId xmlns:a16="http://schemas.microsoft.com/office/drawing/2014/main" id="{BD240ACB-17C2-A243-A8D9-B19EF919D722}"/>
                </a:ext>
              </a:extLst>
            </p:cNvPr>
            <p:cNvCxnSpPr>
              <a:cxnSpLocks/>
              <a:stCxn id="30" idx="2"/>
              <a:endCxn id="31" idx="1"/>
            </p:cNvCxnSpPr>
            <p:nvPr/>
          </p:nvCxnSpPr>
          <p:spPr>
            <a:xfrm flipH="1">
              <a:off x="775458" y="2370630"/>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95" name="그룹 94"/>
          <p:cNvGrpSpPr/>
          <p:nvPr/>
        </p:nvGrpSpPr>
        <p:grpSpPr>
          <a:xfrm>
            <a:off x="2627784" y="1589085"/>
            <a:ext cx="3572481" cy="2782866"/>
            <a:chOff x="3240768" y="1736047"/>
            <a:chExt cx="4753310" cy="3050641"/>
          </a:xfrm>
        </p:grpSpPr>
        <p:sp>
          <p:nvSpPr>
            <p:cNvPr id="94" name="순서도: 처리 93">
              <a:extLst>
                <a:ext uri="{FF2B5EF4-FFF2-40B4-BE49-F238E27FC236}">
                  <a16:creationId xmlns:a16="http://schemas.microsoft.com/office/drawing/2014/main" id="{690B7D12-AFED-52A3-2159-9605E162886D}"/>
                </a:ext>
              </a:extLst>
            </p:cNvPr>
            <p:cNvSpPr/>
            <p:nvPr/>
          </p:nvSpPr>
          <p:spPr>
            <a:xfrm>
              <a:off x="3240768" y="1736047"/>
              <a:ext cx="1428035" cy="1065216"/>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93" name="순서도: 처리 92">
              <a:extLst>
                <a:ext uri="{FF2B5EF4-FFF2-40B4-BE49-F238E27FC236}">
                  <a16:creationId xmlns:a16="http://schemas.microsoft.com/office/drawing/2014/main" id="{690B7D12-AFED-52A3-2159-9605E162886D}"/>
                </a:ext>
              </a:extLst>
            </p:cNvPr>
            <p:cNvSpPr/>
            <p:nvPr/>
          </p:nvSpPr>
          <p:spPr>
            <a:xfrm>
              <a:off x="3310937" y="1830565"/>
              <a:ext cx="1428035" cy="1065216"/>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69" name="순서도: 처리 68">
              <a:extLst>
                <a:ext uri="{FF2B5EF4-FFF2-40B4-BE49-F238E27FC236}">
                  <a16:creationId xmlns:a16="http://schemas.microsoft.com/office/drawing/2014/main" id="{690B7D12-AFED-52A3-2159-9605E162886D}"/>
                </a:ext>
              </a:extLst>
            </p:cNvPr>
            <p:cNvSpPr/>
            <p:nvPr/>
          </p:nvSpPr>
          <p:spPr>
            <a:xfrm>
              <a:off x="3347864" y="1894624"/>
              <a:ext cx="1428035" cy="1065216"/>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70" name="원통형 30">
              <a:extLst>
                <a:ext uri="{FF2B5EF4-FFF2-40B4-BE49-F238E27FC236}">
                  <a16:creationId xmlns:a16="http://schemas.microsoft.com/office/drawing/2014/main" id="{13CD0E64-F675-08F4-53B5-3DD53B959C9D}"/>
                </a:ext>
              </a:extLst>
            </p:cNvPr>
            <p:cNvSpPr/>
            <p:nvPr/>
          </p:nvSpPr>
          <p:spPr>
            <a:xfrm>
              <a:off x="5007792" y="4088619"/>
              <a:ext cx="1292400" cy="698069"/>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71" name="TextBox 70">
              <a:extLst>
                <a:ext uri="{FF2B5EF4-FFF2-40B4-BE49-F238E27FC236}">
                  <a16:creationId xmlns:a16="http://schemas.microsoft.com/office/drawing/2014/main" id="{13A9E09B-B8EA-77F1-50CF-FF056AE028CD}"/>
                </a:ext>
              </a:extLst>
            </p:cNvPr>
            <p:cNvSpPr txBox="1"/>
            <p:nvPr/>
          </p:nvSpPr>
          <p:spPr>
            <a:xfrm>
              <a:off x="3639287" y="2541553"/>
              <a:ext cx="751191" cy="269913"/>
            </a:xfrm>
            <a:prstGeom prst="rect">
              <a:avLst/>
            </a:prstGeom>
            <a:noFill/>
          </p:spPr>
          <p:txBody>
            <a:bodyPr wrap="none" rtlCol="0">
              <a:spAutoFit/>
            </a:bodyPr>
            <a:lstStyle/>
            <a:p>
              <a:r>
                <a:rPr lang="ko-KR" altLang="en-US" sz="1000" b="1" dirty="0" smtClean="0">
                  <a:latin typeface="KoPub돋움체 Medium" pitchFamily="50" charset="-127"/>
                  <a:ea typeface="KoPub돋움체 Medium" pitchFamily="50" charset="-127"/>
                </a:rPr>
                <a:t>온라인</a:t>
              </a:r>
              <a:endParaRPr lang="ko-KR" altLang="en-US" sz="1000" b="1" dirty="0">
                <a:latin typeface="KoPub돋움체 Medium" pitchFamily="50" charset="-127"/>
                <a:ea typeface="KoPub돋움체 Medium" pitchFamily="50" charset="-127"/>
              </a:endParaRPr>
            </a:p>
          </p:txBody>
        </p:sp>
        <p:sp>
          <p:nvSpPr>
            <p:cNvPr id="72" name="화살표: 갈매기형 수장 32">
              <a:extLst>
                <a:ext uri="{FF2B5EF4-FFF2-40B4-BE49-F238E27FC236}">
                  <a16:creationId xmlns:a16="http://schemas.microsoft.com/office/drawing/2014/main" id="{CA3F9EEC-E131-0A04-EAD1-603CF7756AE3}"/>
                </a:ext>
              </a:extLst>
            </p:cNvPr>
            <p:cNvSpPr/>
            <p:nvPr/>
          </p:nvSpPr>
          <p:spPr>
            <a:xfrm rot="16200000">
              <a:off x="3785827" y="1879139"/>
              <a:ext cx="552112" cy="833113"/>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73" name="직선 연결선 72">
              <a:extLst>
                <a:ext uri="{FF2B5EF4-FFF2-40B4-BE49-F238E27FC236}">
                  <a16:creationId xmlns:a16="http://schemas.microsoft.com/office/drawing/2014/main" id="{BD240ACB-17C2-A243-A8D9-B19EF919D722}"/>
                </a:ext>
              </a:extLst>
            </p:cNvPr>
            <p:cNvCxnSpPr>
              <a:cxnSpLocks/>
              <a:endCxn id="70" idx="1"/>
            </p:cNvCxnSpPr>
            <p:nvPr/>
          </p:nvCxnSpPr>
          <p:spPr>
            <a:xfrm>
              <a:off x="3884521" y="3592868"/>
              <a:ext cx="1769471" cy="49575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순서도: 처리 73">
              <a:extLst>
                <a:ext uri="{FF2B5EF4-FFF2-40B4-BE49-F238E27FC236}">
                  <a16:creationId xmlns:a16="http://schemas.microsoft.com/office/drawing/2014/main" id="{690B7D12-AFED-52A3-2159-9605E162886D}"/>
                </a:ext>
              </a:extLst>
            </p:cNvPr>
            <p:cNvSpPr/>
            <p:nvPr/>
          </p:nvSpPr>
          <p:spPr>
            <a:xfrm>
              <a:off x="4966265" y="1736047"/>
              <a:ext cx="1498203" cy="1223793"/>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78" name="TextBox 77">
              <a:extLst>
                <a:ext uri="{FF2B5EF4-FFF2-40B4-BE49-F238E27FC236}">
                  <a16:creationId xmlns:a16="http://schemas.microsoft.com/office/drawing/2014/main" id="{13A9E09B-B8EA-77F1-50CF-FF056AE028CD}"/>
                </a:ext>
              </a:extLst>
            </p:cNvPr>
            <p:cNvSpPr txBox="1"/>
            <p:nvPr/>
          </p:nvSpPr>
          <p:spPr>
            <a:xfrm>
              <a:off x="5156951" y="2541553"/>
              <a:ext cx="1192690" cy="269913"/>
            </a:xfrm>
            <a:prstGeom prst="rect">
              <a:avLst/>
            </a:prstGeom>
            <a:noFill/>
          </p:spPr>
          <p:txBody>
            <a:bodyPr wrap="none" rtlCol="0">
              <a:spAutoFit/>
            </a:bodyPr>
            <a:lstStyle/>
            <a:p>
              <a:r>
                <a:rPr lang="ko-KR" altLang="en-US" sz="1000" b="1" dirty="0" smtClean="0">
                  <a:latin typeface="KoPub돋움체 Medium" pitchFamily="50" charset="-127"/>
                  <a:ea typeface="KoPub돋움체 Medium" pitchFamily="50" charset="-127"/>
                </a:rPr>
                <a:t>배치</a:t>
              </a:r>
              <a:r>
                <a:rPr lang="en-US" altLang="ko-KR" sz="1000" b="1" dirty="0" smtClean="0">
                  <a:latin typeface="KoPub돋움체 Medium" pitchFamily="50" charset="-127"/>
                  <a:ea typeface="KoPub돋움체 Medium" pitchFamily="50" charset="-127"/>
                </a:rPr>
                <a:t>, </a:t>
              </a:r>
              <a:r>
                <a:rPr lang="ko-KR" altLang="en-US" sz="1000" b="1" dirty="0" smtClean="0">
                  <a:latin typeface="KoPub돋움체 Medium" pitchFamily="50" charset="-127"/>
                  <a:ea typeface="KoPub돋움체 Medium" pitchFamily="50" charset="-127"/>
                </a:rPr>
                <a:t>비동기</a:t>
              </a:r>
              <a:endParaRPr lang="ko-KR" altLang="en-US" sz="1000" b="1" dirty="0">
                <a:latin typeface="KoPub돋움체 Medium" pitchFamily="50" charset="-127"/>
                <a:ea typeface="KoPub돋움체 Medium" pitchFamily="50" charset="-127"/>
              </a:endParaRPr>
            </a:p>
          </p:txBody>
        </p:sp>
        <p:sp>
          <p:nvSpPr>
            <p:cNvPr id="79" name="화살표: 갈매기형 수장 32">
              <a:extLst>
                <a:ext uri="{FF2B5EF4-FFF2-40B4-BE49-F238E27FC236}">
                  <a16:creationId xmlns:a16="http://schemas.microsoft.com/office/drawing/2014/main" id="{CA3F9EEC-E131-0A04-EAD1-603CF7756AE3}"/>
                </a:ext>
              </a:extLst>
            </p:cNvPr>
            <p:cNvSpPr/>
            <p:nvPr/>
          </p:nvSpPr>
          <p:spPr>
            <a:xfrm rot="16200000">
              <a:off x="5474395" y="1879139"/>
              <a:ext cx="552112" cy="833113"/>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86" name="순서도: 처리 85">
              <a:extLst>
                <a:ext uri="{FF2B5EF4-FFF2-40B4-BE49-F238E27FC236}">
                  <a16:creationId xmlns:a16="http://schemas.microsoft.com/office/drawing/2014/main" id="{690B7D12-AFED-52A3-2159-9605E162886D}"/>
                </a:ext>
              </a:extLst>
            </p:cNvPr>
            <p:cNvSpPr/>
            <p:nvPr/>
          </p:nvSpPr>
          <p:spPr>
            <a:xfrm>
              <a:off x="6566043" y="1736047"/>
              <a:ext cx="1428035" cy="1223793"/>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87" name="TextBox 86">
              <a:extLst>
                <a:ext uri="{FF2B5EF4-FFF2-40B4-BE49-F238E27FC236}">
                  <a16:creationId xmlns:a16="http://schemas.microsoft.com/office/drawing/2014/main" id="{13A9E09B-B8EA-77F1-50CF-FF056AE028CD}"/>
                </a:ext>
              </a:extLst>
            </p:cNvPr>
            <p:cNvSpPr txBox="1"/>
            <p:nvPr/>
          </p:nvSpPr>
          <p:spPr>
            <a:xfrm>
              <a:off x="6761930" y="2541553"/>
              <a:ext cx="1143636" cy="269913"/>
            </a:xfrm>
            <a:prstGeom prst="rect">
              <a:avLst/>
            </a:prstGeom>
            <a:noFill/>
          </p:spPr>
          <p:txBody>
            <a:bodyPr wrap="none" rtlCol="0">
              <a:spAutoFit/>
            </a:bodyPr>
            <a:lstStyle/>
            <a:p>
              <a:r>
                <a:rPr lang="ko-KR" altLang="en-US" sz="1000" b="1" dirty="0" smtClean="0">
                  <a:latin typeface="KoPub돋움체 Medium" pitchFamily="50" charset="-127"/>
                  <a:ea typeface="KoPub돋움체 Medium" pitchFamily="50" charset="-127"/>
                </a:rPr>
                <a:t>정합성 검증</a:t>
              </a:r>
              <a:endParaRPr lang="ko-KR" altLang="en-US" sz="1000" b="1" dirty="0">
                <a:latin typeface="KoPub돋움체 Medium" pitchFamily="50" charset="-127"/>
                <a:ea typeface="KoPub돋움체 Medium" pitchFamily="50" charset="-127"/>
              </a:endParaRPr>
            </a:p>
          </p:txBody>
        </p:sp>
        <p:sp>
          <p:nvSpPr>
            <p:cNvPr id="88" name="화살표: 갈매기형 수장 32">
              <a:extLst>
                <a:ext uri="{FF2B5EF4-FFF2-40B4-BE49-F238E27FC236}">
                  <a16:creationId xmlns:a16="http://schemas.microsoft.com/office/drawing/2014/main" id="{CA3F9EEC-E131-0A04-EAD1-603CF7756AE3}"/>
                </a:ext>
              </a:extLst>
            </p:cNvPr>
            <p:cNvSpPr/>
            <p:nvPr/>
          </p:nvSpPr>
          <p:spPr>
            <a:xfrm rot="16200000">
              <a:off x="7004006" y="1879139"/>
              <a:ext cx="552112" cy="833113"/>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89" name="직선 연결선 88">
              <a:extLst>
                <a:ext uri="{FF2B5EF4-FFF2-40B4-BE49-F238E27FC236}">
                  <a16:creationId xmlns:a16="http://schemas.microsoft.com/office/drawing/2014/main" id="{BD240ACB-17C2-A243-A8D9-B19EF919D722}"/>
                </a:ext>
              </a:extLst>
            </p:cNvPr>
            <p:cNvCxnSpPr>
              <a:cxnSpLocks/>
              <a:stCxn id="91" idx="2"/>
              <a:endCxn id="70" idx="1"/>
            </p:cNvCxnSpPr>
            <p:nvPr/>
          </p:nvCxnSpPr>
          <p:spPr>
            <a:xfrm flipH="1">
              <a:off x="5653993" y="3592869"/>
              <a:ext cx="16978" cy="495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BD240ACB-17C2-A243-A8D9-B19EF919D722}"/>
                </a:ext>
              </a:extLst>
            </p:cNvPr>
            <p:cNvCxnSpPr>
              <a:cxnSpLocks/>
              <a:endCxn id="70" idx="1"/>
            </p:cNvCxnSpPr>
            <p:nvPr/>
          </p:nvCxnSpPr>
          <p:spPr>
            <a:xfrm flipH="1">
              <a:off x="5653992" y="3592868"/>
              <a:ext cx="1582304" cy="49575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id="{690B7D12-AFED-52A3-2159-9605E162886D}"/>
                </a:ext>
              </a:extLst>
            </p:cNvPr>
            <p:cNvSpPr/>
            <p:nvPr/>
          </p:nvSpPr>
          <p:spPr>
            <a:xfrm>
              <a:off x="3347864" y="2959842"/>
              <a:ext cx="4646214" cy="633027"/>
            </a:xfrm>
            <a:prstGeom prst="flowChartProcess">
              <a:avLst/>
            </a:prstGeom>
            <a:solidFill>
              <a:srgbClr val="FFC000"/>
            </a:solidFill>
            <a:ln w="254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grpSp>
      <p:sp>
        <p:nvSpPr>
          <p:cNvPr id="96" name="오른쪽 화살표 95"/>
          <p:cNvSpPr/>
          <p:nvPr/>
        </p:nvSpPr>
        <p:spPr>
          <a:xfrm>
            <a:off x="2052254" y="1998847"/>
            <a:ext cx="315531" cy="1584176"/>
          </a:xfrm>
          <a:prstGeom prst="rightArrow">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97" name="Google Shape;479;p8">
            <a:extLst>
              <a:ext uri="{FF2B5EF4-FFF2-40B4-BE49-F238E27FC236}">
                <a16:creationId xmlns:a16="http://schemas.microsoft.com/office/drawing/2014/main" id="{CCB22C92-43E0-60A5-1E9C-B59F57FFA401}"/>
              </a:ext>
            </a:extLst>
          </p:cNvPr>
          <p:cNvSpPr txBox="1"/>
          <p:nvPr/>
        </p:nvSpPr>
        <p:spPr>
          <a:xfrm>
            <a:off x="6276607" y="1505488"/>
            <a:ext cx="2592288" cy="684591"/>
          </a:xfrm>
          <a:prstGeom prst="rect">
            <a:avLst/>
          </a:prstGeom>
          <a:noFill/>
          <a:ln>
            <a:noFill/>
          </a:ln>
        </p:spPr>
        <p:txBody>
          <a:bodyPr spcFirstLastPara="1" wrap="square" lIns="91425" tIns="45700" rIns="91425" bIns="45700" anchor="t" anchorCtr="0">
            <a:noAutofit/>
          </a:bodyPr>
          <a:lstStyle/>
          <a:p>
            <a:pPr marL="266700" marR="0" lvl="0" indent="-257175" algn="l" rtl="0">
              <a:lnSpc>
                <a:spcPct val="150000"/>
              </a:lnSpc>
              <a:spcBef>
                <a:spcPts val="0"/>
              </a:spcBef>
              <a:spcAft>
                <a:spcPts val="0"/>
              </a:spcAft>
              <a:buClr>
                <a:srgbClr val="7F7F7F"/>
              </a:buClr>
              <a:buSzPts val="1320"/>
              <a:buFont typeface="Wingdings" panose="05000000000000000000" pitchFamily="2" charset="2"/>
              <a:buChar char="v"/>
            </a:pPr>
            <a:r>
              <a:rPr lang="en-US" altLang="ko-KR" sz="1100" b="0" i="0" u="none" strike="noStrike" cap="none" dirty="0" smtClean="0">
                <a:solidFill>
                  <a:srgbClr val="000000"/>
                </a:solidFill>
                <a:latin typeface="Malgun Gothic"/>
                <a:ea typeface="Malgun Gothic"/>
                <a:cs typeface="Malgun Gothic"/>
                <a:sym typeface="Malgun Gothic"/>
              </a:rPr>
              <a:t>3</a:t>
            </a:r>
            <a:r>
              <a:rPr lang="ko-KR" altLang="en-US" sz="1100" b="0" i="0" u="none" strike="noStrike" cap="none" dirty="0" smtClean="0">
                <a:solidFill>
                  <a:srgbClr val="000000"/>
                </a:solidFill>
                <a:latin typeface="Malgun Gothic"/>
                <a:ea typeface="Malgun Gothic"/>
                <a:cs typeface="Malgun Gothic"/>
                <a:sym typeface="Malgun Gothic"/>
              </a:rPr>
              <a:t>개의 그룹으로 분리</a:t>
            </a:r>
            <a:endParaRPr lang="en-US" altLang="ko-KR" sz="1100" b="0" i="0" u="none" strike="noStrike" cap="none" dirty="0">
              <a:solidFill>
                <a:srgbClr val="000000"/>
              </a:solidFill>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b="0" i="0" u="none" strike="noStrike" cap="none" dirty="0" smtClean="0">
                <a:solidFill>
                  <a:srgbClr val="000000"/>
                </a:solidFill>
                <a:latin typeface="Malgun Gothic"/>
                <a:ea typeface="Malgun Gothic"/>
                <a:cs typeface="Malgun Gothic"/>
                <a:sym typeface="Malgun Gothic"/>
              </a:rPr>
              <a:t>온라인</a:t>
            </a:r>
            <a:r>
              <a:rPr lang="en-US" altLang="ko-KR" sz="1100" b="0" i="0" u="none" strike="noStrike" cap="none" dirty="0" smtClean="0">
                <a:solidFill>
                  <a:srgbClr val="000000"/>
                </a:solidFill>
                <a:latin typeface="Malgun Gothic"/>
                <a:ea typeface="Malgun Gothic"/>
                <a:cs typeface="Malgun Gothic"/>
                <a:sym typeface="Malgun Gothic"/>
              </a:rPr>
              <a:t/>
            </a:r>
            <a:br>
              <a:rPr lang="en-US" altLang="ko-KR" sz="1100" b="0" i="0" u="none" strike="noStrike" cap="none" dirty="0" smtClean="0">
                <a:solidFill>
                  <a:srgbClr val="000000"/>
                </a:solidFill>
                <a:latin typeface="Malgun Gothic"/>
                <a:ea typeface="Malgun Gothic"/>
                <a:cs typeface="Malgun Gothic"/>
                <a:sym typeface="Malgun Gothic"/>
              </a:rPr>
            </a:br>
            <a:r>
              <a:rPr lang="ko-KR" altLang="en-US" sz="1100" b="0" i="0" u="none" strike="noStrike" cap="none" dirty="0" smtClean="0">
                <a:solidFill>
                  <a:srgbClr val="000000"/>
                </a:solidFill>
                <a:latin typeface="Malgun Gothic"/>
                <a:ea typeface="Malgun Gothic"/>
                <a:cs typeface="Malgun Gothic"/>
                <a:sym typeface="Malgun Gothic"/>
              </a:rPr>
              <a:t>기본적인 비즈니스 처리</a:t>
            </a:r>
            <a:r>
              <a:rPr lang="en-US" altLang="ko-KR" sz="1100" b="0" i="0" u="none" strike="noStrike" cap="none" dirty="0" smtClean="0">
                <a:solidFill>
                  <a:srgbClr val="000000"/>
                </a:solidFill>
                <a:latin typeface="Malgun Gothic"/>
                <a:ea typeface="Malgun Gothic"/>
                <a:cs typeface="Malgun Gothic"/>
                <a:sym typeface="Malgun Gothic"/>
              </a:rPr>
              <a:t/>
            </a:r>
            <a:br>
              <a:rPr lang="en-US" altLang="ko-KR" sz="1100" b="0" i="0" u="none" strike="noStrike" cap="none" dirty="0" smtClean="0">
                <a:solidFill>
                  <a:srgbClr val="000000"/>
                </a:solidFill>
                <a:latin typeface="Malgun Gothic"/>
                <a:ea typeface="Malgun Gothic"/>
                <a:cs typeface="Malgun Gothic"/>
                <a:sym typeface="Malgun Gothic"/>
              </a:rPr>
            </a:br>
            <a:r>
              <a:rPr lang="ko-KR" altLang="en-US" sz="1100" b="0" i="0" u="none" strike="noStrike" cap="none" dirty="0" smtClean="0">
                <a:solidFill>
                  <a:srgbClr val="000000"/>
                </a:solidFill>
                <a:latin typeface="Malgun Gothic"/>
                <a:ea typeface="Malgun Gothic"/>
                <a:cs typeface="Malgun Gothic"/>
                <a:sym typeface="Malgun Gothic"/>
              </a:rPr>
              <a:t>처리량에 따라 </a:t>
            </a:r>
            <a:r>
              <a:rPr lang="en-US" altLang="ko-KR" sz="1100" b="0" i="0" u="none" strike="noStrike" cap="none" dirty="0" smtClean="0">
                <a:solidFill>
                  <a:srgbClr val="000000"/>
                </a:solidFill>
                <a:latin typeface="Malgun Gothic"/>
                <a:ea typeface="Malgun Gothic"/>
                <a:cs typeface="Malgun Gothic"/>
                <a:sym typeface="Malgun Gothic"/>
              </a:rPr>
              <a:t>Scale out</a:t>
            </a:r>
            <a:endParaRPr lang="en-US" altLang="ko-KR" sz="1100" b="0" i="0" u="none" strike="noStrike" cap="none" dirty="0">
              <a:solidFill>
                <a:srgbClr val="000000"/>
              </a:solidFill>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b="0" i="0" u="none" strike="noStrike" cap="none" dirty="0" smtClean="0">
                <a:solidFill>
                  <a:srgbClr val="000000"/>
                </a:solidFill>
                <a:latin typeface="Malgun Gothic"/>
                <a:ea typeface="Malgun Gothic"/>
                <a:cs typeface="Malgun Gothic"/>
                <a:sym typeface="Malgun Gothic"/>
              </a:rPr>
              <a:t>배치</a:t>
            </a:r>
            <a:r>
              <a:rPr lang="en-US" altLang="ko-KR" sz="1100" b="0" i="0" u="none" strike="noStrike" cap="none" dirty="0" smtClean="0">
                <a:solidFill>
                  <a:srgbClr val="000000"/>
                </a:solidFill>
                <a:latin typeface="Malgun Gothic"/>
                <a:ea typeface="Malgun Gothic"/>
                <a:cs typeface="Malgun Gothic"/>
                <a:sym typeface="Malgun Gothic"/>
              </a:rPr>
              <a:t>/ </a:t>
            </a:r>
            <a:r>
              <a:rPr lang="ko-KR" altLang="en-US" sz="1100" b="0" i="0" u="none" strike="noStrike" cap="none" dirty="0" smtClean="0">
                <a:solidFill>
                  <a:srgbClr val="000000"/>
                </a:solidFill>
                <a:latin typeface="Malgun Gothic"/>
                <a:ea typeface="Malgun Gothic"/>
                <a:cs typeface="Malgun Gothic"/>
                <a:sym typeface="Malgun Gothic"/>
              </a:rPr>
              <a:t>비동기</a:t>
            </a:r>
            <a:r>
              <a:rPr lang="en-US" altLang="ko-KR" sz="1100" b="0" i="0" u="none" strike="noStrike" cap="none" dirty="0" smtClean="0">
                <a:solidFill>
                  <a:srgbClr val="000000"/>
                </a:solidFill>
                <a:latin typeface="Malgun Gothic"/>
                <a:ea typeface="Malgun Gothic"/>
                <a:cs typeface="Malgun Gothic"/>
                <a:sym typeface="Malgun Gothic"/>
              </a:rPr>
              <a:t/>
            </a:r>
            <a:br>
              <a:rPr lang="en-US" altLang="ko-KR" sz="1100" b="0" i="0" u="none" strike="noStrike" cap="none" dirty="0" smtClean="0">
                <a:solidFill>
                  <a:srgbClr val="000000"/>
                </a:solidFill>
                <a:latin typeface="Malgun Gothic"/>
                <a:ea typeface="Malgun Gothic"/>
                <a:cs typeface="Malgun Gothic"/>
                <a:sym typeface="Malgun Gothic"/>
              </a:rPr>
            </a:br>
            <a:r>
              <a:rPr lang="ko-KR" altLang="en-US" sz="1100" dirty="0" smtClean="0">
                <a:latin typeface="Malgun Gothic"/>
                <a:ea typeface="Malgun Gothic"/>
                <a:cs typeface="Malgun Gothic"/>
                <a:sym typeface="Malgun Gothic"/>
              </a:rPr>
              <a:t>장시간 처리 되는 배치 또는 비동기</a:t>
            </a:r>
            <a:r>
              <a:rPr lang="en-US" altLang="ko-KR" sz="1100" dirty="0" smtClean="0">
                <a:latin typeface="Malgun Gothic"/>
                <a:ea typeface="Malgun Gothic"/>
                <a:cs typeface="Malgun Gothic"/>
                <a:sym typeface="Malgun Gothic"/>
              </a:rPr>
              <a:t>(</a:t>
            </a:r>
            <a:r>
              <a:rPr lang="en-US" altLang="ko-KR" sz="1100" dirty="0" err="1" smtClean="0">
                <a:latin typeface="Malgun Gothic"/>
                <a:ea typeface="Malgun Gothic"/>
                <a:cs typeface="Malgun Gothic"/>
                <a:sym typeface="Malgun Gothic"/>
              </a:rPr>
              <a:t>kafka</a:t>
            </a:r>
            <a:r>
              <a:rPr lang="en-US" altLang="ko-KR" sz="1100" dirty="0" smtClean="0">
                <a:latin typeface="Malgun Gothic"/>
                <a:ea typeface="Malgun Gothic"/>
                <a:cs typeface="Malgun Gothic"/>
                <a:sym typeface="Malgun Gothic"/>
              </a:rPr>
              <a:t>) </a:t>
            </a:r>
            <a:r>
              <a:rPr lang="ko-KR" altLang="en-US" sz="1100" dirty="0" smtClean="0">
                <a:latin typeface="Malgun Gothic"/>
                <a:ea typeface="Malgun Gothic"/>
                <a:cs typeface="Malgun Gothic"/>
                <a:sym typeface="Malgun Gothic"/>
              </a:rPr>
              <a:t>처리</a:t>
            </a:r>
            <a:endParaRPr lang="en-US" altLang="ko-KR" sz="1100" b="0" i="0" u="none" strike="noStrike" cap="none" dirty="0">
              <a:solidFill>
                <a:srgbClr val="000000"/>
              </a:solidFill>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b="0" i="0" u="none" strike="noStrike" cap="none" dirty="0" smtClean="0">
                <a:solidFill>
                  <a:srgbClr val="000000"/>
                </a:solidFill>
                <a:latin typeface="Malgun Gothic"/>
                <a:ea typeface="Malgun Gothic"/>
                <a:cs typeface="Malgun Gothic"/>
                <a:sym typeface="Malgun Gothic"/>
              </a:rPr>
              <a:t>정합성 검증</a:t>
            </a:r>
            <a:r>
              <a:rPr lang="en-US" altLang="ko-KR" sz="1100" b="0" i="0" u="none" strike="noStrike" cap="none" dirty="0" smtClean="0">
                <a:solidFill>
                  <a:srgbClr val="000000"/>
                </a:solidFill>
                <a:latin typeface="Malgun Gothic"/>
                <a:ea typeface="Malgun Gothic"/>
                <a:cs typeface="Malgun Gothic"/>
                <a:sym typeface="Malgun Gothic"/>
              </a:rPr>
              <a:t/>
            </a:r>
            <a:br>
              <a:rPr lang="en-US" altLang="ko-KR" sz="1100" b="0" i="0" u="none" strike="noStrike" cap="none" dirty="0" smtClean="0">
                <a:solidFill>
                  <a:srgbClr val="000000"/>
                </a:solidFill>
                <a:latin typeface="Malgun Gothic"/>
                <a:ea typeface="Malgun Gothic"/>
                <a:cs typeface="Malgun Gothic"/>
                <a:sym typeface="Malgun Gothic"/>
              </a:rPr>
            </a:br>
            <a:r>
              <a:rPr lang="ko-KR" altLang="en-US" sz="1100" b="0" i="0" u="none" strike="noStrike" cap="none" dirty="0" smtClean="0">
                <a:solidFill>
                  <a:srgbClr val="000000"/>
                </a:solidFill>
                <a:latin typeface="Malgun Gothic"/>
                <a:ea typeface="Malgun Gothic"/>
                <a:cs typeface="Malgun Gothic"/>
                <a:sym typeface="Malgun Gothic"/>
              </a:rPr>
              <a:t>각</a:t>
            </a:r>
            <a:r>
              <a:rPr lang="ko-KR" altLang="en-US" sz="1100" dirty="0" smtClean="0">
                <a:latin typeface="Malgun Gothic"/>
                <a:ea typeface="Malgun Gothic"/>
                <a:cs typeface="Malgun Gothic"/>
                <a:sym typeface="Malgun Gothic"/>
              </a:rPr>
              <a:t>각의 </a:t>
            </a:r>
            <a:r>
              <a:rPr lang="en-US" altLang="ko-KR" sz="1100" dirty="0" smtClean="0">
                <a:latin typeface="Malgun Gothic"/>
                <a:ea typeface="Malgun Gothic"/>
                <a:cs typeface="Malgun Gothic"/>
                <a:sym typeface="Malgun Gothic"/>
              </a:rPr>
              <a:t>MSA</a:t>
            </a:r>
            <a:r>
              <a:rPr lang="ko-KR" altLang="en-US" sz="1100" dirty="0" smtClean="0">
                <a:latin typeface="Malgun Gothic"/>
                <a:ea typeface="Malgun Gothic"/>
                <a:cs typeface="Malgun Gothic"/>
                <a:sym typeface="Malgun Gothic"/>
              </a:rPr>
              <a:t>간 데이터 동일성을 검증하는 모듈</a:t>
            </a:r>
            <a:endParaRPr lang="en-US" altLang="ko-KR" sz="1100" b="0" i="0" u="none" strike="noStrike" cap="none" dirty="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63771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4371FA-B74E-CC7E-01ED-8A110D161C64}"/>
              </a:ext>
            </a:extLst>
          </p:cNvPr>
          <p:cNvSpPr>
            <a:spLocks noGrp="1"/>
          </p:cNvSpPr>
          <p:nvPr>
            <p:ph type="title"/>
          </p:nvPr>
        </p:nvSpPr>
        <p:spPr/>
        <p:txBody>
          <a:bodyPr/>
          <a:lstStyle/>
          <a:p>
            <a:r>
              <a:rPr lang="en-US" altLang="ko-KR" b="1" i="0" dirty="0">
                <a:effectLst/>
                <a:latin typeface="Roboto" panose="02000000000000000000" pitchFamily="2" charset="0"/>
              </a:rPr>
              <a:t>CNCF Cloud Native Interactive Landscape</a:t>
            </a:r>
            <a:endParaRPr lang="ko-KR" altLang="en-US" dirty="0"/>
          </a:p>
        </p:txBody>
      </p:sp>
      <p:pic>
        <p:nvPicPr>
          <p:cNvPr id="6" name="그림 5">
            <a:extLst>
              <a:ext uri="{FF2B5EF4-FFF2-40B4-BE49-F238E27FC236}">
                <a16:creationId xmlns:a16="http://schemas.microsoft.com/office/drawing/2014/main" id="{7E6A80BE-E196-2348-6932-FC0954F6B0C5}"/>
              </a:ext>
            </a:extLst>
          </p:cNvPr>
          <p:cNvPicPr>
            <a:picLocks noChangeAspect="1"/>
          </p:cNvPicPr>
          <p:nvPr/>
        </p:nvPicPr>
        <p:blipFill>
          <a:blip r:embed="rId2"/>
          <a:stretch>
            <a:fillRect/>
          </a:stretch>
        </p:blipFill>
        <p:spPr>
          <a:xfrm>
            <a:off x="516659" y="836484"/>
            <a:ext cx="7986918" cy="4307015"/>
          </a:xfrm>
          <a:prstGeom prst="rect">
            <a:avLst/>
          </a:prstGeom>
        </p:spPr>
      </p:pic>
      <p:sp>
        <p:nvSpPr>
          <p:cNvPr id="8" name="TextBox 7">
            <a:extLst>
              <a:ext uri="{FF2B5EF4-FFF2-40B4-BE49-F238E27FC236}">
                <a16:creationId xmlns:a16="http://schemas.microsoft.com/office/drawing/2014/main" id="{68F36B41-363A-790B-D788-F3EA6AAB187D}"/>
              </a:ext>
            </a:extLst>
          </p:cNvPr>
          <p:cNvSpPr txBox="1"/>
          <p:nvPr/>
        </p:nvSpPr>
        <p:spPr>
          <a:xfrm>
            <a:off x="5364088" y="4889938"/>
            <a:ext cx="3384376" cy="307777"/>
          </a:xfrm>
          <a:prstGeom prst="rect">
            <a:avLst/>
          </a:prstGeom>
          <a:noFill/>
        </p:spPr>
        <p:txBody>
          <a:bodyPr wrap="square">
            <a:spAutoFit/>
          </a:bodyPr>
          <a:lstStyle/>
          <a:p>
            <a:r>
              <a:rPr lang="ko-KR" altLang="en-US" dirty="0"/>
              <a:t>https://landscape.cncf.io/</a:t>
            </a:r>
          </a:p>
        </p:txBody>
      </p:sp>
    </p:spTree>
    <p:extLst>
      <p:ext uri="{BB962C8B-B14F-4D97-AF65-F5344CB8AC3E}">
        <p14:creationId xmlns:p14="http://schemas.microsoft.com/office/powerpoint/2010/main" val="1244775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611FD6-1133-2632-A09B-2E9766DF3C0E}"/>
              </a:ext>
            </a:extLst>
          </p:cNvPr>
          <p:cNvSpPr>
            <a:spLocks noGrp="1"/>
          </p:cNvSpPr>
          <p:nvPr>
            <p:ph type="title"/>
          </p:nvPr>
        </p:nvSpPr>
        <p:spPr/>
        <p:txBody>
          <a:bodyPr/>
          <a:lstStyle/>
          <a:p>
            <a:r>
              <a:rPr lang="en-US" altLang="ko-KR" dirty="0">
                <a:solidFill>
                  <a:schemeClr val="dk1"/>
                </a:solidFill>
              </a:rPr>
              <a:t>Outer &amp; Inner Architecture</a:t>
            </a:r>
            <a:endParaRPr lang="ko-KR" altLang="en-US" dirty="0"/>
          </a:p>
        </p:txBody>
      </p:sp>
      <p:pic>
        <p:nvPicPr>
          <p:cNvPr id="4" name="Google Shape;1420;p133">
            <a:extLst>
              <a:ext uri="{FF2B5EF4-FFF2-40B4-BE49-F238E27FC236}">
                <a16:creationId xmlns:a16="http://schemas.microsoft.com/office/drawing/2014/main" id="{3E05C2E1-5234-E63B-774F-0A2000453F6A}"/>
              </a:ext>
            </a:extLst>
          </p:cNvPr>
          <p:cNvPicPr preferRelativeResize="0"/>
          <p:nvPr/>
        </p:nvPicPr>
        <p:blipFill rotWithShape="1">
          <a:blip r:embed="rId2">
            <a:alphaModFix/>
          </a:blip>
          <a:srcRect b="2660"/>
          <a:stretch/>
        </p:blipFill>
        <p:spPr>
          <a:xfrm>
            <a:off x="971600" y="751803"/>
            <a:ext cx="7200800" cy="3610745"/>
          </a:xfrm>
          <a:prstGeom prst="rect">
            <a:avLst/>
          </a:prstGeom>
          <a:noFill/>
          <a:ln>
            <a:noFill/>
          </a:ln>
        </p:spPr>
      </p:pic>
      <p:sp>
        <p:nvSpPr>
          <p:cNvPr id="5" name="Google Shape;1425;p133">
            <a:extLst>
              <a:ext uri="{FF2B5EF4-FFF2-40B4-BE49-F238E27FC236}">
                <a16:creationId xmlns:a16="http://schemas.microsoft.com/office/drawing/2014/main" id="{47C1970D-4386-1407-4AAF-4EE7858CC470}"/>
              </a:ext>
            </a:extLst>
          </p:cNvPr>
          <p:cNvSpPr txBox="1"/>
          <p:nvPr/>
        </p:nvSpPr>
        <p:spPr>
          <a:xfrm>
            <a:off x="1043608" y="4496802"/>
            <a:ext cx="7128792" cy="52322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700"/>
              <a:buFont typeface="Arial"/>
              <a:buAutoNum type="arabicPeriod"/>
            </a:pPr>
            <a:r>
              <a:rPr lang="en-US" sz="700" b="0" i="0" u="none" strike="noStrike" cap="none">
                <a:solidFill>
                  <a:srgbClr val="000000"/>
                </a:solidFill>
                <a:latin typeface="Malgun Gothic"/>
                <a:ea typeface="Malgun Gothic"/>
                <a:cs typeface="Malgun Gothic"/>
                <a:sym typeface="Malgun Gothic"/>
              </a:rPr>
              <a:t>API Gateway : API를 사용하여 통신하는 모든 서비스들의 인증 및 제어, 트래픽 모니터링 등 수행</a:t>
            </a:r>
            <a:endParaRPr sz="700" b="0" i="0" u="none" strike="noStrike" cap="none">
              <a:solidFill>
                <a:srgbClr val="000000"/>
              </a:solidFill>
              <a:latin typeface="Malgun Gothic"/>
              <a:ea typeface="Malgun Gothic"/>
              <a:cs typeface="Malgun Gothic"/>
              <a:sym typeface="Malgun Gothic"/>
            </a:endParaRPr>
          </a:p>
          <a:p>
            <a:pPr marL="171450" marR="0" lvl="0" indent="-171450" algn="l" rtl="0">
              <a:lnSpc>
                <a:spcPct val="100000"/>
              </a:lnSpc>
              <a:spcBef>
                <a:spcPts val="0"/>
              </a:spcBef>
              <a:spcAft>
                <a:spcPts val="0"/>
              </a:spcAft>
              <a:buClr>
                <a:srgbClr val="000000"/>
              </a:buClr>
              <a:buSzPts val="700"/>
              <a:buFont typeface="Arial"/>
              <a:buAutoNum type="arabicPeriod"/>
            </a:pPr>
            <a:r>
              <a:rPr lang="en-US" sz="700" b="0" i="0" u="none" strike="noStrike" cap="none">
                <a:solidFill>
                  <a:srgbClr val="000000"/>
                </a:solidFill>
                <a:latin typeface="Malgun Gothic"/>
                <a:ea typeface="Malgun Gothic"/>
                <a:cs typeface="Malgun Gothic"/>
                <a:sym typeface="Malgun Gothic"/>
              </a:rPr>
              <a:t>Managed Container System : 서비스들의 중앙 관리 및 인증, 라우팅등의 기능 수행</a:t>
            </a:r>
            <a:endParaRPr sz="700" b="0" i="0" u="none" strike="noStrike" cap="none">
              <a:solidFill>
                <a:srgbClr val="000000"/>
              </a:solidFill>
              <a:latin typeface="Malgun Gothic"/>
              <a:ea typeface="Malgun Gothic"/>
              <a:cs typeface="Malgun Gothic"/>
              <a:sym typeface="Malgun Gothic"/>
            </a:endParaRPr>
          </a:p>
          <a:p>
            <a:pPr marL="171450" marR="0" lvl="0" indent="-171450" algn="l" rtl="0">
              <a:lnSpc>
                <a:spcPct val="100000"/>
              </a:lnSpc>
              <a:spcBef>
                <a:spcPts val="0"/>
              </a:spcBef>
              <a:spcAft>
                <a:spcPts val="0"/>
              </a:spcAft>
              <a:buClr>
                <a:srgbClr val="000000"/>
              </a:buClr>
              <a:buSzPts val="700"/>
              <a:buFont typeface="Arial"/>
              <a:buAutoNum type="arabicPeriod"/>
            </a:pPr>
            <a:r>
              <a:rPr lang="en-US" sz="700" b="0" i="0" u="none" strike="noStrike" cap="none">
                <a:solidFill>
                  <a:srgbClr val="000000"/>
                </a:solidFill>
                <a:latin typeface="Malgun Gothic"/>
                <a:ea typeface="Malgun Gothic"/>
                <a:cs typeface="Malgun Gothic"/>
                <a:sym typeface="Malgun Gothic"/>
              </a:rPr>
              <a:t>Backing Services : 스토리지(Block, Object), Cache, Message Queue 등의 기능 영역</a:t>
            </a:r>
            <a:endParaRPr sz="700" b="0" i="0" u="none" strike="noStrike" cap="none">
              <a:solidFill>
                <a:srgbClr val="000000"/>
              </a:solidFill>
              <a:latin typeface="Malgun Gothic"/>
              <a:ea typeface="Malgun Gothic"/>
              <a:cs typeface="Malgun Gothic"/>
              <a:sym typeface="Malgun Gothic"/>
            </a:endParaRPr>
          </a:p>
          <a:p>
            <a:pPr marL="171450" marR="0" lvl="0" indent="-171450" algn="l" rtl="0">
              <a:lnSpc>
                <a:spcPct val="100000"/>
              </a:lnSpc>
              <a:spcBef>
                <a:spcPts val="0"/>
              </a:spcBef>
              <a:spcAft>
                <a:spcPts val="0"/>
              </a:spcAft>
              <a:buClr>
                <a:srgbClr val="000000"/>
              </a:buClr>
              <a:buSzPts val="700"/>
              <a:buFont typeface="Arial"/>
              <a:buAutoNum type="arabicPeriod"/>
            </a:pPr>
            <a:r>
              <a:rPr lang="en-US" sz="700" b="0" i="0" u="none" strike="noStrike" cap="none">
                <a:solidFill>
                  <a:srgbClr val="000000"/>
                </a:solidFill>
                <a:latin typeface="Malgun Gothic"/>
                <a:ea typeface="Malgun Gothic"/>
                <a:cs typeface="Malgun Gothic"/>
                <a:sym typeface="Malgun Gothic"/>
              </a:rPr>
              <a:t>Observability Services : 서비스들의 이벤트 모니터링 및 알림, 로그 취합, 진단 등 수행</a:t>
            </a:r>
            <a:endParaRPr/>
          </a:p>
        </p:txBody>
      </p:sp>
    </p:spTree>
    <p:extLst>
      <p:ext uri="{BB962C8B-B14F-4D97-AF65-F5344CB8AC3E}">
        <p14:creationId xmlns:p14="http://schemas.microsoft.com/office/powerpoint/2010/main" val="501281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611FD6-1133-2632-A09B-2E9766DF3C0E}"/>
              </a:ext>
            </a:extLst>
          </p:cNvPr>
          <p:cNvSpPr>
            <a:spLocks noGrp="1"/>
          </p:cNvSpPr>
          <p:nvPr>
            <p:ph type="title"/>
          </p:nvPr>
        </p:nvSpPr>
        <p:spPr/>
        <p:txBody>
          <a:bodyPr/>
          <a:lstStyle/>
          <a:p>
            <a:r>
              <a:rPr lang="ko-KR" altLang="en-US" dirty="0">
                <a:solidFill>
                  <a:schemeClr val="dk1"/>
                </a:solidFill>
              </a:rPr>
              <a:t>마이크로서비스 외부</a:t>
            </a:r>
            <a:r>
              <a:rPr lang="en-US" altLang="ko-KR" dirty="0">
                <a:solidFill>
                  <a:schemeClr val="dk1"/>
                </a:solidFill>
              </a:rPr>
              <a:t>/</a:t>
            </a:r>
            <a:r>
              <a:rPr lang="ko-KR" altLang="en-US" dirty="0">
                <a:solidFill>
                  <a:schemeClr val="dk1"/>
                </a:solidFill>
              </a:rPr>
              <a:t>내부 아키텍처</a:t>
            </a:r>
            <a:endParaRPr lang="ko-KR" altLang="en-US" dirty="0"/>
          </a:p>
        </p:txBody>
      </p:sp>
      <p:sp>
        <p:nvSpPr>
          <p:cNvPr id="3" name="직사각형 2">
            <a:extLst>
              <a:ext uri="{FF2B5EF4-FFF2-40B4-BE49-F238E27FC236}">
                <a16:creationId xmlns:a16="http://schemas.microsoft.com/office/drawing/2014/main" id="{96EBE081-80F7-2EF0-B83A-30BE44208A02}"/>
              </a:ext>
            </a:extLst>
          </p:cNvPr>
          <p:cNvSpPr/>
          <p:nvPr/>
        </p:nvSpPr>
        <p:spPr>
          <a:xfrm>
            <a:off x="395536" y="987574"/>
            <a:ext cx="720080" cy="19442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어플리케이션</a:t>
            </a:r>
          </a:p>
        </p:txBody>
      </p:sp>
      <p:sp>
        <p:nvSpPr>
          <p:cNvPr id="7" name="TextBox 6">
            <a:extLst>
              <a:ext uri="{FF2B5EF4-FFF2-40B4-BE49-F238E27FC236}">
                <a16:creationId xmlns:a16="http://schemas.microsoft.com/office/drawing/2014/main" id="{E2001993-4B07-37B6-D334-1BC62D1672D4}"/>
              </a:ext>
            </a:extLst>
          </p:cNvPr>
          <p:cNvSpPr txBox="1"/>
          <p:nvPr/>
        </p:nvSpPr>
        <p:spPr>
          <a:xfrm>
            <a:off x="251520" y="691266"/>
            <a:ext cx="4572000" cy="307777"/>
          </a:xfrm>
          <a:prstGeom prst="rect">
            <a:avLst/>
          </a:prstGeom>
          <a:noFill/>
        </p:spPr>
        <p:txBody>
          <a:bodyPr wrap="square">
            <a:spAutoFit/>
          </a:bodyPr>
          <a:lstStyle/>
          <a:p>
            <a:r>
              <a:rPr lang="en-US" altLang="ko-KR" dirty="0"/>
              <a:t>MSA Outer Architecture , Inner Architecture </a:t>
            </a:r>
            <a:r>
              <a:rPr lang="ko-KR" altLang="en-US" dirty="0"/>
              <a:t>표현 예시</a:t>
            </a:r>
          </a:p>
        </p:txBody>
      </p:sp>
      <p:sp>
        <p:nvSpPr>
          <p:cNvPr id="8" name="직사각형 7">
            <a:extLst>
              <a:ext uri="{FF2B5EF4-FFF2-40B4-BE49-F238E27FC236}">
                <a16:creationId xmlns:a16="http://schemas.microsoft.com/office/drawing/2014/main" id="{8376A940-9183-9437-55DD-1F8129FAF022}"/>
              </a:ext>
            </a:extLst>
          </p:cNvPr>
          <p:cNvSpPr/>
          <p:nvPr/>
        </p:nvSpPr>
        <p:spPr>
          <a:xfrm>
            <a:off x="395536" y="3002473"/>
            <a:ext cx="720080" cy="12961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어플리케이션</a:t>
            </a:r>
          </a:p>
        </p:txBody>
      </p:sp>
      <p:sp>
        <p:nvSpPr>
          <p:cNvPr id="9" name="직사각형 8">
            <a:extLst>
              <a:ext uri="{FF2B5EF4-FFF2-40B4-BE49-F238E27FC236}">
                <a16:creationId xmlns:a16="http://schemas.microsoft.com/office/drawing/2014/main" id="{6583BD78-A532-60C5-ED30-0F2130CB6B65}"/>
              </a:ext>
            </a:extLst>
          </p:cNvPr>
          <p:cNvSpPr/>
          <p:nvPr/>
        </p:nvSpPr>
        <p:spPr>
          <a:xfrm>
            <a:off x="401354" y="4369300"/>
            <a:ext cx="720080" cy="648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어플리케이션</a:t>
            </a:r>
          </a:p>
        </p:txBody>
      </p:sp>
      <p:pic>
        <p:nvPicPr>
          <p:cNvPr id="11" name="그림 10">
            <a:extLst>
              <a:ext uri="{FF2B5EF4-FFF2-40B4-BE49-F238E27FC236}">
                <a16:creationId xmlns:a16="http://schemas.microsoft.com/office/drawing/2014/main" id="{185A7A8E-A898-FC74-649C-9539DE860BB6}"/>
              </a:ext>
            </a:extLst>
          </p:cNvPr>
          <p:cNvPicPr>
            <a:picLocks noChangeAspect="1"/>
          </p:cNvPicPr>
          <p:nvPr/>
        </p:nvPicPr>
        <p:blipFill>
          <a:blip r:embed="rId2"/>
          <a:stretch>
            <a:fillRect/>
          </a:stretch>
        </p:blipFill>
        <p:spPr>
          <a:xfrm>
            <a:off x="9756576" y="101645"/>
            <a:ext cx="8278380" cy="4591691"/>
          </a:xfrm>
          <a:prstGeom prst="rect">
            <a:avLst/>
          </a:prstGeom>
        </p:spPr>
      </p:pic>
      <p:sp>
        <p:nvSpPr>
          <p:cNvPr id="12" name="직사각형 11">
            <a:extLst>
              <a:ext uri="{FF2B5EF4-FFF2-40B4-BE49-F238E27FC236}">
                <a16:creationId xmlns:a16="http://schemas.microsoft.com/office/drawing/2014/main" id="{27503444-2B71-72B4-AB15-7B0A8E31B0F1}"/>
              </a:ext>
            </a:extLst>
          </p:cNvPr>
          <p:cNvSpPr/>
          <p:nvPr/>
        </p:nvSpPr>
        <p:spPr>
          <a:xfrm>
            <a:off x="1403648" y="987574"/>
            <a:ext cx="1440160" cy="2192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채널</a:t>
            </a:r>
          </a:p>
        </p:txBody>
      </p:sp>
      <p:sp>
        <p:nvSpPr>
          <p:cNvPr id="13" name="직사각형 12">
            <a:extLst>
              <a:ext uri="{FF2B5EF4-FFF2-40B4-BE49-F238E27FC236}">
                <a16:creationId xmlns:a16="http://schemas.microsoft.com/office/drawing/2014/main" id="{F07A9F88-6014-A951-1CCC-24608E4550F3}"/>
              </a:ext>
            </a:extLst>
          </p:cNvPr>
          <p:cNvSpPr/>
          <p:nvPr/>
        </p:nvSpPr>
        <p:spPr>
          <a:xfrm>
            <a:off x="3059832" y="987574"/>
            <a:ext cx="3528392" cy="2192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핵심서비스</a:t>
            </a:r>
          </a:p>
        </p:txBody>
      </p:sp>
      <p:sp>
        <p:nvSpPr>
          <p:cNvPr id="14" name="직사각형 13">
            <a:extLst>
              <a:ext uri="{FF2B5EF4-FFF2-40B4-BE49-F238E27FC236}">
                <a16:creationId xmlns:a16="http://schemas.microsoft.com/office/drawing/2014/main" id="{02851DEF-6074-FD16-36D1-6C2F3966E3E8}"/>
              </a:ext>
            </a:extLst>
          </p:cNvPr>
          <p:cNvSpPr/>
          <p:nvPr/>
        </p:nvSpPr>
        <p:spPr>
          <a:xfrm>
            <a:off x="6804248" y="987574"/>
            <a:ext cx="2093168" cy="2192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데이터</a:t>
            </a:r>
          </a:p>
        </p:txBody>
      </p:sp>
      <p:sp>
        <p:nvSpPr>
          <p:cNvPr id="15" name="직사각형 14">
            <a:extLst>
              <a:ext uri="{FF2B5EF4-FFF2-40B4-BE49-F238E27FC236}">
                <a16:creationId xmlns:a16="http://schemas.microsoft.com/office/drawing/2014/main" id="{0D7BF36E-083A-9228-8D7C-8FEDFA22B8E3}"/>
              </a:ext>
            </a:extLst>
          </p:cNvPr>
          <p:cNvSpPr/>
          <p:nvPr/>
        </p:nvSpPr>
        <p:spPr>
          <a:xfrm>
            <a:off x="1691680" y="1423211"/>
            <a:ext cx="864096" cy="219216"/>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a:solidFill>
                  <a:schemeClr val="tx1"/>
                </a:solidFill>
              </a:rPr>
              <a:t>모바일</a:t>
            </a:r>
            <a:endParaRPr lang="ko-KR" altLang="en-US" sz="800" dirty="0">
              <a:solidFill>
                <a:schemeClr val="tx1"/>
              </a:solidFill>
            </a:endParaRPr>
          </a:p>
        </p:txBody>
      </p:sp>
      <p:sp>
        <p:nvSpPr>
          <p:cNvPr id="16" name="직사각형 15">
            <a:extLst>
              <a:ext uri="{FF2B5EF4-FFF2-40B4-BE49-F238E27FC236}">
                <a16:creationId xmlns:a16="http://schemas.microsoft.com/office/drawing/2014/main" id="{E8C58EE3-FB94-DBBB-CD18-F7144ABF229E}"/>
              </a:ext>
            </a:extLst>
          </p:cNvPr>
          <p:cNvSpPr/>
          <p:nvPr/>
        </p:nvSpPr>
        <p:spPr>
          <a:xfrm>
            <a:off x="1691680" y="1684054"/>
            <a:ext cx="864096" cy="219216"/>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브라우저</a:t>
            </a:r>
          </a:p>
        </p:txBody>
      </p:sp>
      <p:sp>
        <p:nvSpPr>
          <p:cNvPr id="17" name="직사각형 16">
            <a:extLst>
              <a:ext uri="{FF2B5EF4-FFF2-40B4-BE49-F238E27FC236}">
                <a16:creationId xmlns:a16="http://schemas.microsoft.com/office/drawing/2014/main" id="{D08FDE52-80EF-09FB-AF5B-29A117AB2D4B}"/>
              </a:ext>
            </a:extLst>
          </p:cNvPr>
          <p:cNvSpPr/>
          <p:nvPr/>
        </p:nvSpPr>
        <p:spPr>
          <a:xfrm>
            <a:off x="3059832" y="1255198"/>
            <a:ext cx="1152128" cy="88919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r>
              <a:rPr lang="ko-KR" altLang="en-US" sz="800" dirty="0" err="1">
                <a:solidFill>
                  <a:schemeClr val="tx1"/>
                </a:solidFill>
              </a:rPr>
              <a:t>프론트엔드</a:t>
            </a:r>
            <a:r>
              <a:rPr lang="ko-KR" altLang="en-US" sz="800" dirty="0">
                <a:solidFill>
                  <a:schemeClr val="tx1"/>
                </a:solidFill>
              </a:rPr>
              <a:t> 서비스</a:t>
            </a:r>
          </a:p>
        </p:txBody>
      </p:sp>
      <p:sp>
        <p:nvSpPr>
          <p:cNvPr id="18" name="직사각형 17">
            <a:extLst>
              <a:ext uri="{FF2B5EF4-FFF2-40B4-BE49-F238E27FC236}">
                <a16:creationId xmlns:a16="http://schemas.microsoft.com/office/drawing/2014/main" id="{D9941459-6DCF-3EFC-9D21-998F975829C0}"/>
              </a:ext>
            </a:extLst>
          </p:cNvPr>
          <p:cNvSpPr/>
          <p:nvPr/>
        </p:nvSpPr>
        <p:spPr>
          <a:xfrm>
            <a:off x="3168700" y="1549505"/>
            <a:ext cx="864096" cy="219216"/>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모바일 </a:t>
            </a:r>
            <a:r>
              <a:rPr lang="en-US" altLang="ko-KR" sz="800" dirty="0">
                <a:solidFill>
                  <a:schemeClr val="tx1"/>
                </a:solidFill>
              </a:rPr>
              <a:t>BFF</a:t>
            </a:r>
            <a:endParaRPr lang="ko-KR" altLang="en-US" sz="800" dirty="0">
              <a:solidFill>
                <a:schemeClr val="tx1"/>
              </a:solidFill>
            </a:endParaRPr>
          </a:p>
        </p:txBody>
      </p:sp>
      <p:sp>
        <p:nvSpPr>
          <p:cNvPr id="19" name="직사각형 18">
            <a:extLst>
              <a:ext uri="{FF2B5EF4-FFF2-40B4-BE49-F238E27FC236}">
                <a16:creationId xmlns:a16="http://schemas.microsoft.com/office/drawing/2014/main" id="{DD876698-B2EF-F879-37D6-B131559E3E1F}"/>
              </a:ext>
            </a:extLst>
          </p:cNvPr>
          <p:cNvSpPr/>
          <p:nvPr/>
        </p:nvSpPr>
        <p:spPr>
          <a:xfrm>
            <a:off x="3168700" y="1810348"/>
            <a:ext cx="864096" cy="219216"/>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ko-KR" altLang="en-US" sz="800" dirty="0">
                <a:solidFill>
                  <a:schemeClr val="tx1"/>
                </a:solidFill>
              </a:rPr>
              <a:t>웹</a:t>
            </a:r>
            <a:r>
              <a:rPr lang="en-US" altLang="ko-KR" sz="800" dirty="0">
                <a:solidFill>
                  <a:schemeClr val="tx1"/>
                </a:solidFill>
              </a:rPr>
              <a:t> BFF</a:t>
            </a:r>
            <a:endParaRPr lang="ko-KR" altLang="en-US" sz="800" dirty="0">
              <a:solidFill>
                <a:schemeClr val="tx1"/>
              </a:solidFill>
            </a:endParaRPr>
          </a:p>
        </p:txBody>
      </p:sp>
      <p:sp>
        <p:nvSpPr>
          <p:cNvPr id="20" name="직사각형 19">
            <a:extLst>
              <a:ext uri="{FF2B5EF4-FFF2-40B4-BE49-F238E27FC236}">
                <a16:creationId xmlns:a16="http://schemas.microsoft.com/office/drawing/2014/main" id="{BC4F7B4F-D5B2-5129-ABA0-490905C9ED34}"/>
              </a:ext>
            </a:extLst>
          </p:cNvPr>
          <p:cNvSpPr/>
          <p:nvPr/>
        </p:nvSpPr>
        <p:spPr>
          <a:xfrm>
            <a:off x="4427984" y="1255198"/>
            <a:ext cx="2160240" cy="117253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r>
              <a:rPr lang="ko-KR" altLang="en-US" sz="800" dirty="0" err="1">
                <a:solidFill>
                  <a:schemeClr val="tx1"/>
                </a:solidFill>
              </a:rPr>
              <a:t>백엔드</a:t>
            </a:r>
            <a:r>
              <a:rPr lang="ko-KR" altLang="en-US" sz="800" dirty="0">
                <a:solidFill>
                  <a:schemeClr val="tx1"/>
                </a:solidFill>
              </a:rPr>
              <a:t> 서비스</a:t>
            </a:r>
          </a:p>
        </p:txBody>
      </p:sp>
      <p:sp>
        <p:nvSpPr>
          <p:cNvPr id="21" name="직사각형 20">
            <a:extLst>
              <a:ext uri="{FF2B5EF4-FFF2-40B4-BE49-F238E27FC236}">
                <a16:creationId xmlns:a16="http://schemas.microsoft.com/office/drawing/2014/main" id="{7A37A145-A585-DF78-DB1E-6506699DE74B}"/>
              </a:ext>
            </a:extLst>
          </p:cNvPr>
          <p:cNvSpPr/>
          <p:nvPr/>
        </p:nvSpPr>
        <p:spPr>
          <a:xfrm>
            <a:off x="4536852" y="1491630"/>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solidFill>
              </a:rPr>
              <a:t>가입승인 마이크로서비스</a:t>
            </a:r>
          </a:p>
        </p:txBody>
      </p:sp>
      <p:sp>
        <p:nvSpPr>
          <p:cNvPr id="23" name="직사각형 22">
            <a:extLst>
              <a:ext uri="{FF2B5EF4-FFF2-40B4-BE49-F238E27FC236}">
                <a16:creationId xmlns:a16="http://schemas.microsoft.com/office/drawing/2014/main" id="{78A15AF9-CDFA-1FC9-B6C6-B9B52DF973EA}"/>
              </a:ext>
            </a:extLst>
          </p:cNvPr>
          <p:cNvSpPr/>
          <p:nvPr/>
        </p:nvSpPr>
        <p:spPr>
          <a:xfrm>
            <a:off x="4536852" y="1665907"/>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solidFill>
              </a:rPr>
              <a:t>사용자</a:t>
            </a:r>
            <a:r>
              <a:rPr lang="en-US" altLang="ko-KR" sz="800" dirty="0">
                <a:solidFill>
                  <a:schemeClr val="tx1"/>
                </a:solidFill>
              </a:rPr>
              <a:t>/</a:t>
            </a:r>
            <a:r>
              <a:rPr lang="ko-KR" altLang="en-US" sz="800" dirty="0">
                <a:solidFill>
                  <a:schemeClr val="tx1"/>
                </a:solidFill>
              </a:rPr>
              <a:t>조직 마이크로서비스</a:t>
            </a:r>
          </a:p>
        </p:txBody>
      </p:sp>
      <p:sp>
        <p:nvSpPr>
          <p:cNvPr id="24" name="직사각형 23">
            <a:extLst>
              <a:ext uri="{FF2B5EF4-FFF2-40B4-BE49-F238E27FC236}">
                <a16:creationId xmlns:a16="http://schemas.microsoft.com/office/drawing/2014/main" id="{60C2F000-F052-6BB7-95AB-ADA74D3C6AB5}"/>
              </a:ext>
            </a:extLst>
          </p:cNvPr>
          <p:cNvSpPr/>
          <p:nvPr/>
        </p:nvSpPr>
        <p:spPr>
          <a:xfrm>
            <a:off x="4536852" y="1840184"/>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solidFill>
              </a:rPr>
              <a:t>역할</a:t>
            </a:r>
            <a:r>
              <a:rPr lang="en-US" altLang="ko-KR" sz="800" dirty="0">
                <a:solidFill>
                  <a:schemeClr val="tx1"/>
                </a:solidFill>
              </a:rPr>
              <a:t>/</a:t>
            </a:r>
            <a:r>
              <a:rPr lang="ko-KR" altLang="en-US" sz="800" dirty="0">
                <a:solidFill>
                  <a:schemeClr val="tx1"/>
                </a:solidFill>
              </a:rPr>
              <a:t>권한 마이크로서비스</a:t>
            </a:r>
          </a:p>
        </p:txBody>
      </p:sp>
      <p:sp>
        <p:nvSpPr>
          <p:cNvPr id="25" name="직사각형 24">
            <a:extLst>
              <a:ext uri="{FF2B5EF4-FFF2-40B4-BE49-F238E27FC236}">
                <a16:creationId xmlns:a16="http://schemas.microsoft.com/office/drawing/2014/main" id="{84DD9C87-B26F-E28B-A844-2E44B9534F56}"/>
              </a:ext>
            </a:extLst>
          </p:cNvPr>
          <p:cNvSpPr/>
          <p:nvPr/>
        </p:nvSpPr>
        <p:spPr>
          <a:xfrm>
            <a:off x="4536852" y="2014461"/>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solidFill>
              </a:rPr>
              <a:t>게시판 마이크로서비스</a:t>
            </a:r>
          </a:p>
        </p:txBody>
      </p:sp>
      <p:sp>
        <p:nvSpPr>
          <p:cNvPr id="26" name="직사각형 25">
            <a:extLst>
              <a:ext uri="{FF2B5EF4-FFF2-40B4-BE49-F238E27FC236}">
                <a16:creationId xmlns:a16="http://schemas.microsoft.com/office/drawing/2014/main" id="{B1EE4408-59C6-9379-DC4F-A4EA40283344}"/>
              </a:ext>
            </a:extLst>
          </p:cNvPr>
          <p:cNvSpPr/>
          <p:nvPr/>
        </p:nvSpPr>
        <p:spPr>
          <a:xfrm>
            <a:off x="4536852" y="2188738"/>
            <a:ext cx="1907356" cy="161341"/>
          </a:xfrm>
          <a:prstGeom prst="rect">
            <a:avLst/>
          </a:prstGeom>
          <a:solidFill>
            <a:schemeClr val="accent4">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dirty="0">
                <a:solidFill>
                  <a:schemeClr val="tx1"/>
                </a:solidFill>
              </a:rPr>
              <a:t>…</a:t>
            </a:r>
            <a:r>
              <a:rPr lang="ko-KR" altLang="en-US" sz="800" dirty="0">
                <a:solidFill>
                  <a:schemeClr val="tx1"/>
                </a:solidFill>
              </a:rPr>
              <a:t> 마이크로서비스</a:t>
            </a:r>
          </a:p>
        </p:txBody>
      </p:sp>
    </p:spTree>
    <p:extLst>
      <p:ext uri="{BB962C8B-B14F-4D97-AF65-F5344CB8AC3E}">
        <p14:creationId xmlns:p14="http://schemas.microsoft.com/office/powerpoint/2010/main" val="663314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611FD6-1133-2632-A09B-2E9766DF3C0E}"/>
              </a:ext>
            </a:extLst>
          </p:cNvPr>
          <p:cNvSpPr>
            <a:spLocks noGrp="1"/>
          </p:cNvSpPr>
          <p:nvPr>
            <p:ph type="title"/>
          </p:nvPr>
        </p:nvSpPr>
        <p:spPr/>
        <p:txBody>
          <a:bodyPr/>
          <a:lstStyle/>
          <a:p>
            <a:r>
              <a:rPr lang="en-US" altLang="ko-KR" dirty="0">
                <a:solidFill>
                  <a:schemeClr val="dk1"/>
                </a:solidFill>
              </a:rPr>
              <a:t>Outer &amp; Inner Architecture</a:t>
            </a:r>
            <a:endParaRPr lang="ko-KR" altLang="en-US" dirty="0"/>
          </a:p>
        </p:txBody>
      </p:sp>
    </p:spTree>
    <p:extLst>
      <p:ext uri="{BB962C8B-B14F-4D97-AF65-F5344CB8AC3E}">
        <p14:creationId xmlns:p14="http://schemas.microsoft.com/office/powerpoint/2010/main" val="2582626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5E5D61F-7EF4-DD8F-9356-DD356613D04A}"/>
              </a:ext>
            </a:extLst>
          </p:cNvPr>
          <p:cNvPicPr>
            <a:picLocks noChangeAspect="1"/>
          </p:cNvPicPr>
          <p:nvPr/>
        </p:nvPicPr>
        <p:blipFill>
          <a:blip r:embed="rId2"/>
          <a:stretch>
            <a:fillRect/>
          </a:stretch>
        </p:blipFill>
        <p:spPr>
          <a:xfrm>
            <a:off x="395536" y="1275606"/>
            <a:ext cx="1442343" cy="2143666"/>
          </a:xfrm>
          <a:prstGeom prst="rect">
            <a:avLst/>
          </a:prstGeom>
        </p:spPr>
      </p:pic>
    </p:spTree>
    <p:extLst>
      <p:ext uri="{BB962C8B-B14F-4D97-AF65-F5344CB8AC3E}">
        <p14:creationId xmlns:p14="http://schemas.microsoft.com/office/powerpoint/2010/main" val="3666585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9"/>
          <p:cNvSpPr txBox="1">
            <a:spLocks noGrp="1"/>
          </p:cNvSpPr>
          <p:nvPr>
            <p:ph type="title"/>
          </p:nvPr>
        </p:nvSpPr>
        <p:spPr>
          <a:xfrm>
            <a:off x="718300" y="411510"/>
            <a:ext cx="7686560" cy="857400"/>
          </a:xfrm>
          <a:prstGeom prst="rect">
            <a:avLst/>
          </a:prstGeom>
          <a:noFill/>
          <a:ln>
            <a:noFill/>
          </a:ln>
        </p:spPr>
        <p:txBody>
          <a:bodyPr spcFirstLastPara="1" wrap="square" lIns="91425" tIns="45700" rIns="91425" bIns="45700" anchor="ctr" anchorCtr="0">
            <a:noAutofit/>
          </a:bodyPr>
          <a:lstStyle/>
          <a:p>
            <a:pPr lvl="0">
              <a:spcBef>
                <a:spcPts val="0"/>
              </a:spcBef>
              <a:buClr>
                <a:schemeClr val="lt1"/>
              </a:buClr>
              <a:buSzPts val="3600"/>
            </a:pPr>
            <a:r>
              <a:rPr lang="ko-KR" altLang="en-US" sz="3200" dirty="0"/>
              <a:t>소프트웨어 아키텍처의 성장 여정</a:t>
            </a:r>
            <a:endParaRPr sz="3200" dirty="0"/>
          </a:p>
        </p:txBody>
      </p:sp>
      <p:sp>
        <p:nvSpPr>
          <p:cNvPr id="490" name="Google Shape;490;p9"/>
          <p:cNvSpPr/>
          <p:nvPr/>
        </p:nvSpPr>
        <p:spPr>
          <a:xfrm rot="5400000" flipH="1">
            <a:off x="1631145" y="40544"/>
            <a:ext cx="3383053" cy="6045164"/>
          </a:xfrm>
          <a:custGeom>
            <a:avLst/>
            <a:gdLst/>
            <a:ahLst/>
            <a:cxnLst/>
            <a:rect l="l" t="t" r="r" b="b"/>
            <a:pathLst>
              <a:path w="9407" h="9702" extrusionOk="0">
                <a:moveTo>
                  <a:pt x="5962" y="73"/>
                </a:moveTo>
                <a:cubicBezTo>
                  <a:pt x="4702" y="305"/>
                  <a:pt x="3910" y="1136"/>
                  <a:pt x="4257" y="1971"/>
                </a:cubicBezTo>
                <a:cubicBezTo>
                  <a:pt x="4438" y="2413"/>
                  <a:pt x="3663" y="2654"/>
                  <a:pt x="2925" y="2557"/>
                </a:cubicBezTo>
                <a:cubicBezTo>
                  <a:pt x="2534" y="2500"/>
                  <a:pt x="2107" y="2509"/>
                  <a:pt x="1687" y="2584"/>
                </a:cubicBezTo>
                <a:cubicBezTo>
                  <a:pt x="427" y="2820"/>
                  <a:pt x="-283" y="3629"/>
                  <a:pt x="108" y="4390"/>
                </a:cubicBezTo>
                <a:cubicBezTo>
                  <a:pt x="499" y="5151"/>
                  <a:pt x="1839" y="5580"/>
                  <a:pt x="3099" y="5348"/>
                </a:cubicBezTo>
                <a:cubicBezTo>
                  <a:pt x="3236" y="5322"/>
                  <a:pt x="3367" y="5287"/>
                  <a:pt x="3490" y="5248"/>
                </a:cubicBezTo>
                <a:lnTo>
                  <a:pt x="3482" y="5256"/>
                </a:lnTo>
                <a:cubicBezTo>
                  <a:pt x="4076" y="5129"/>
                  <a:pt x="4626" y="5331"/>
                  <a:pt x="4699" y="5689"/>
                </a:cubicBezTo>
                <a:cubicBezTo>
                  <a:pt x="4706" y="5816"/>
                  <a:pt x="4692" y="5899"/>
                  <a:pt x="4721" y="6022"/>
                </a:cubicBezTo>
                <a:lnTo>
                  <a:pt x="4721" y="6022"/>
                </a:lnTo>
                <a:cubicBezTo>
                  <a:pt x="4808" y="6437"/>
                  <a:pt x="4228" y="6796"/>
                  <a:pt x="3540" y="6752"/>
                </a:cubicBezTo>
                <a:cubicBezTo>
                  <a:pt x="3338" y="6739"/>
                  <a:pt x="3120" y="6752"/>
                  <a:pt x="2918" y="6792"/>
                </a:cubicBezTo>
                <a:cubicBezTo>
                  <a:pt x="2092" y="6945"/>
                  <a:pt x="1629" y="7470"/>
                  <a:pt x="1882" y="7968"/>
                </a:cubicBezTo>
                <a:cubicBezTo>
                  <a:pt x="2136" y="8463"/>
                  <a:pt x="3012" y="8743"/>
                  <a:pt x="3830" y="8590"/>
                </a:cubicBezTo>
                <a:cubicBezTo>
                  <a:pt x="3873" y="8581"/>
                  <a:pt x="3917" y="8572"/>
                  <a:pt x="3960" y="8559"/>
                </a:cubicBezTo>
                <a:cubicBezTo>
                  <a:pt x="4373" y="8546"/>
                  <a:pt x="4742" y="8730"/>
                  <a:pt x="4771" y="8988"/>
                </a:cubicBezTo>
                <a:lnTo>
                  <a:pt x="4771" y="8988"/>
                </a:lnTo>
                <a:cubicBezTo>
                  <a:pt x="4793" y="9193"/>
                  <a:pt x="4952" y="9390"/>
                  <a:pt x="5235" y="9530"/>
                </a:cubicBezTo>
                <a:cubicBezTo>
                  <a:pt x="5778" y="9797"/>
                  <a:pt x="6574" y="9749"/>
                  <a:pt x="7016" y="9416"/>
                </a:cubicBezTo>
                <a:cubicBezTo>
                  <a:pt x="7458" y="9088"/>
                  <a:pt x="7371" y="8607"/>
                  <a:pt x="6828" y="8340"/>
                </a:cubicBezTo>
                <a:cubicBezTo>
                  <a:pt x="6538" y="8200"/>
                  <a:pt x="6176" y="8148"/>
                  <a:pt x="5829" y="8183"/>
                </a:cubicBezTo>
                <a:lnTo>
                  <a:pt x="5829" y="8183"/>
                </a:lnTo>
                <a:cubicBezTo>
                  <a:pt x="5358" y="8227"/>
                  <a:pt x="4938" y="8003"/>
                  <a:pt x="4952" y="7715"/>
                </a:cubicBezTo>
                <a:lnTo>
                  <a:pt x="4952" y="7715"/>
                </a:lnTo>
                <a:cubicBezTo>
                  <a:pt x="4952" y="7680"/>
                  <a:pt x="4952" y="7640"/>
                  <a:pt x="4945" y="7605"/>
                </a:cubicBezTo>
                <a:cubicBezTo>
                  <a:pt x="5054" y="7238"/>
                  <a:pt x="5655" y="6993"/>
                  <a:pt x="6270" y="7085"/>
                </a:cubicBezTo>
                <a:cubicBezTo>
                  <a:pt x="6632" y="7142"/>
                  <a:pt x="7023" y="7137"/>
                  <a:pt x="7407" y="7067"/>
                </a:cubicBezTo>
                <a:cubicBezTo>
                  <a:pt x="8508" y="6862"/>
                  <a:pt x="9130" y="6157"/>
                  <a:pt x="8790" y="5493"/>
                </a:cubicBezTo>
                <a:cubicBezTo>
                  <a:pt x="8450" y="4823"/>
                  <a:pt x="7277" y="4451"/>
                  <a:pt x="6176" y="4657"/>
                </a:cubicBezTo>
                <a:cubicBezTo>
                  <a:pt x="6046" y="4679"/>
                  <a:pt x="5930" y="4710"/>
                  <a:pt x="5814" y="4745"/>
                </a:cubicBezTo>
                <a:cubicBezTo>
                  <a:pt x="5213" y="4806"/>
                  <a:pt x="4735" y="4535"/>
                  <a:pt x="4764" y="4171"/>
                </a:cubicBezTo>
                <a:cubicBezTo>
                  <a:pt x="4757" y="4018"/>
                  <a:pt x="4779" y="3905"/>
                  <a:pt x="4764" y="3787"/>
                </a:cubicBezTo>
                <a:cubicBezTo>
                  <a:pt x="4728" y="3301"/>
                  <a:pt x="5380" y="2968"/>
                  <a:pt x="6111" y="3082"/>
                </a:cubicBezTo>
                <a:cubicBezTo>
                  <a:pt x="6574" y="3161"/>
                  <a:pt x="7074" y="3161"/>
                  <a:pt x="7566" y="3069"/>
                </a:cubicBezTo>
                <a:cubicBezTo>
                  <a:pt x="8942" y="2811"/>
                  <a:pt x="9717" y="1927"/>
                  <a:pt x="9290" y="1096"/>
                </a:cubicBezTo>
                <a:cubicBezTo>
                  <a:pt x="8870" y="265"/>
                  <a:pt x="7345" y="-185"/>
                  <a:pt x="5962" y="73"/>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025"/>
              <a:buFont typeface="Arial"/>
              <a:buNone/>
            </a:pPr>
            <a:endParaRPr sz="2025" b="0" i="0" u="none" strike="noStrike" cap="none">
              <a:solidFill>
                <a:srgbClr val="000000"/>
              </a:solidFill>
              <a:latin typeface="Arial"/>
              <a:ea typeface="Arial"/>
              <a:cs typeface="Arial"/>
              <a:sym typeface="Arial"/>
            </a:endParaRPr>
          </a:p>
        </p:txBody>
      </p:sp>
      <p:sp>
        <p:nvSpPr>
          <p:cNvPr id="491" name="Google Shape;491;p9"/>
          <p:cNvSpPr/>
          <p:nvPr/>
        </p:nvSpPr>
        <p:spPr>
          <a:xfrm>
            <a:off x="5815013" y="1196080"/>
            <a:ext cx="3004247" cy="2134847"/>
          </a:xfrm>
          <a:custGeom>
            <a:avLst/>
            <a:gdLst/>
            <a:ahLst/>
            <a:cxnLst/>
            <a:rect l="l" t="t" r="r" b="b"/>
            <a:pathLst>
              <a:path w="4005663" h="2846462" extrusionOk="0">
                <a:moveTo>
                  <a:pt x="698439" y="1485984"/>
                </a:moveTo>
                <a:cubicBezTo>
                  <a:pt x="759684" y="1323614"/>
                  <a:pt x="309605" y="1186171"/>
                  <a:pt x="433519" y="1122790"/>
                </a:cubicBezTo>
                <a:cubicBezTo>
                  <a:pt x="501885" y="1016680"/>
                  <a:pt x="1159912" y="1275190"/>
                  <a:pt x="1399194" y="1114244"/>
                </a:cubicBezTo>
                <a:cubicBezTo>
                  <a:pt x="1638476" y="953298"/>
                  <a:pt x="1612839" y="503219"/>
                  <a:pt x="1775209" y="310939"/>
                </a:cubicBezTo>
                <a:cubicBezTo>
                  <a:pt x="1937579" y="118659"/>
                  <a:pt x="2306472" y="16109"/>
                  <a:pt x="2373414" y="11836"/>
                </a:cubicBezTo>
                <a:cubicBezTo>
                  <a:pt x="2440356" y="7563"/>
                  <a:pt x="3186690" y="-60093"/>
                  <a:pt x="3458731" y="182750"/>
                </a:cubicBezTo>
                <a:cubicBezTo>
                  <a:pt x="3730772" y="425593"/>
                  <a:pt x="4005663" y="706660"/>
                  <a:pt x="4005663" y="1468894"/>
                </a:cubicBezTo>
                <a:cubicBezTo>
                  <a:pt x="4005663" y="2231128"/>
                  <a:pt x="2997259" y="2755747"/>
                  <a:pt x="2561423" y="2840493"/>
                </a:cubicBezTo>
                <a:cubicBezTo>
                  <a:pt x="2125587" y="2925239"/>
                  <a:pt x="1719662" y="2081343"/>
                  <a:pt x="1390649" y="1977369"/>
                </a:cubicBezTo>
                <a:cubicBezTo>
                  <a:pt x="1061636" y="1873395"/>
                  <a:pt x="134415" y="2265790"/>
                  <a:pt x="66049" y="2097010"/>
                </a:cubicBezTo>
                <a:cubicBezTo>
                  <a:pt x="-244448" y="1871259"/>
                  <a:pt x="637194" y="1648354"/>
                  <a:pt x="698439" y="1485984"/>
                </a:cubicBez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492" name="Google Shape;492;p9"/>
          <p:cNvSpPr/>
          <p:nvPr/>
        </p:nvSpPr>
        <p:spPr>
          <a:xfrm>
            <a:off x="461916" y="2278459"/>
            <a:ext cx="581302" cy="581302"/>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5"/>
              <a:buFont typeface="Arial"/>
              <a:buNone/>
            </a:pPr>
            <a:endParaRPr sz="2025" b="0" i="0" u="none" strike="noStrike" cap="none">
              <a:solidFill>
                <a:schemeClr val="lt1"/>
              </a:solidFill>
              <a:latin typeface="Arial"/>
              <a:ea typeface="Arial"/>
              <a:cs typeface="Arial"/>
              <a:sym typeface="Arial"/>
            </a:endParaRPr>
          </a:p>
        </p:txBody>
      </p:sp>
      <p:sp>
        <p:nvSpPr>
          <p:cNvPr id="493" name="Google Shape;493;p9"/>
          <p:cNvSpPr txBox="1"/>
          <p:nvPr/>
        </p:nvSpPr>
        <p:spPr>
          <a:xfrm>
            <a:off x="461916" y="2422272"/>
            <a:ext cx="58130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lt1"/>
                </a:solidFill>
                <a:latin typeface="Arial"/>
                <a:ea typeface="Arial"/>
                <a:cs typeface="Arial"/>
                <a:sym typeface="Arial"/>
              </a:rPr>
              <a:t>Main-Frame</a:t>
            </a:r>
            <a:endParaRPr sz="1400" b="0" i="0" u="none" strike="noStrike" cap="none">
              <a:solidFill>
                <a:srgbClr val="000000"/>
              </a:solidFill>
              <a:latin typeface="Arial"/>
              <a:ea typeface="Arial"/>
              <a:cs typeface="Arial"/>
              <a:sym typeface="Arial"/>
            </a:endParaRPr>
          </a:p>
        </p:txBody>
      </p:sp>
      <p:sp>
        <p:nvSpPr>
          <p:cNvPr id="494" name="Google Shape;494;p9"/>
          <p:cNvSpPr/>
          <p:nvPr/>
        </p:nvSpPr>
        <p:spPr>
          <a:xfrm>
            <a:off x="1128961" y="3158097"/>
            <a:ext cx="770282" cy="77028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5"/>
              <a:buFont typeface="Arial"/>
              <a:buNone/>
            </a:pPr>
            <a:endParaRPr sz="2025" b="0" i="0" u="none" strike="noStrike" cap="none">
              <a:solidFill>
                <a:schemeClr val="lt1"/>
              </a:solidFill>
              <a:latin typeface="Arial"/>
              <a:ea typeface="Arial"/>
              <a:cs typeface="Arial"/>
              <a:sym typeface="Arial"/>
            </a:endParaRPr>
          </a:p>
        </p:txBody>
      </p:sp>
      <p:sp>
        <p:nvSpPr>
          <p:cNvPr id="495" name="Google Shape;495;p9"/>
          <p:cNvSpPr txBox="1"/>
          <p:nvPr/>
        </p:nvSpPr>
        <p:spPr>
          <a:xfrm>
            <a:off x="1141779" y="3412968"/>
            <a:ext cx="76206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US" sz="900" b="1" i="0" u="none" strike="noStrike" cap="none">
                <a:solidFill>
                  <a:schemeClr val="lt1"/>
                </a:solidFill>
                <a:latin typeface="Arial"/>
                <a:ea typeface="Arial"/>
                <a:cs typeface="Arial"/>
                <a:sym typeface="Arial"/>
              </a:rPr>
              <a:t>Client / Server</a:t>
            </a:r>
            <a:endParaRPr sz="1400" b="0" i="0" u="none" strike="noStrike" cap="none">
              <a:solidFill>
                <a:srgbClr val="000000"/>
              </a:solidFill>
              <a:latin typeface="Arial"/>
              <a:ea typeface="Arial"/>
              <a:cs typeface="Arial"/>
              <a:sym typeface="Arial"/>
            </a:endParaRPr>
          </a:p>
        </p:txBody>
      </p:sp>
      <p:sp>
        <p:nvSpPr>
          <p:cNvPr id="496" name="Google Shape;496;p9"/>
          <p:cNvSpPr/>
          <p:nvPr/>
        </p:nvSpPr>
        <p:spPr>
          <a:xfrm>
            <a:off x="2192268" y="1828173"/>
            <a:ext cx="991327" cy="9913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5"/>
              <a:buFont typeface="Arial"/>
              <a:buNone/>
            </a:pPr>
            <a:endParaRPr sz="2025" b="0" i="0" u="none" strike="noStrike" cap="none">
              <a:solidFill>
                <a:schemeClr val="lt1"/>
              </a:solidFill>
              <a:latin typeface="Arial"/>
              <a:ea typeface="Arial"/>
              <a:cs typeface="Arial"/>
              <a:sym typeface="Arial"/>
            </a:endParaRPr>
          </a:p>
        </p:txBody>
      </p:sp>
      <p:sp>
        <p:nvSpPr>
          <p:cNvPr id="497" name="Google Shape;497;p9"/>
          <p:cNvSpPr txBox="1"/>
          <p:nvPr/>
        </p:nvSpPr>
        <p:spPr>
          <a:xfrm>
            <a:off x="2185859" y="2208841"/>
            <a:ext cx="991327"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050"/>
              <a:buFont typeface="Arial"/>
              <a:buNone/>
            </a:pPr>
            <a:r>
              <a:rPr lang="en-US" sz="1050" b="1" i="0" u="none" strike="noStrike" cap="none">
                <a:solidFill>
                  <a:schemeClr val="lt1"/>
                </a:solidFill>
                <a:latin typeface="Arial"/>
                <a:ea typeface="Arial"/>
                <a:cs typeface="Arial"/>
                <a:sym typeface="Arial"/>
              </a:rPr>
              <a:t>Web</a:t>
            </a:r>
            <a:endParaRPr sz="1400" b="0" i="0" u="none" strike="noStrike" cap="none">
              <a:solidFill>
                <a:srgbClr val="000000"/>
              </a:solidFill>
              <a:latin typeface="Arial"/>
              <a:ea typeface="Arial"/>
              <a:cs typeface="Arial"/>
              <a:sym typeface="Arial"/>
            </a:endParaRPr>
          </a:p>
        </p:txBody>
      </p:sp>
      <p:sp>
        <p:nvSpPr>
          <p:cNvPr id="498" name="Google Shape;498;p9"/>
          <p:cNvSpPr/>
          <p:nvPr/>
        </p:nvSpPr>
        <p:spPr>
          <a:xfrm>
            <a:off x="3299330" y="3387527"/>
            <a:ext cx="1139175" cy="113917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5"/>
              <a:buFont typeface="Arial"/>
              <a:buNone/>
            </a:pPr>
            <a:endParaRPr sz="2025" b="0" i="0" u="none" strike="noStrike" cap="none">
              <a:solidFill>
                <a:schemeClr val="lt1"/>
              </a:solidFill>
              <a:latin typeface="Arial"/>
              <a:ea typeface="Arial"/>
              <a:cs typeface="Arial"/>
              <a:sym typeface="Arial"/>
            </a:endParaRPr>
          </a:p>
        </p:txBody>
      </p:sp>
      <p:sp>
        <p:nvSpPr>
          <p:cNvPr id="499" name="Google Shape;499;p9"/>
          <p:cNvSpPr txBox="1"/>
          <p:nvPr/>
        </p:nvSpPr>
        <p:spPr>
          <a:xfrm>
            <a:off x="3297526" y="3859058"/>
            <a:ext cx="114738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200"/>
              <a:buFont typeface="Arial"/>
              <a:buNone/>
            </a:pPr>
            <a:r>
              <a:rPr lang="en-US" sz="1200" b="1" i="0" u="none" strike="noStrike" cap="none">
                <a:solidFill>
                  <a:schemeClr val="lt1"/>
                </a:solidFill>
                <a:latin typeface="Arial"/>
                <a:ea typeface="Arial"/>
                <a:cs typeface="Arial"/>
                <a:sym typeface="Arial"/>
              </a:rPr>
              <a:t>SOA</a:t>
            </a:r>
            <a:endParaRPr sz="1400" b="0" i="0" u="none" strike="noStrike" cap="none">
              <a:solidFill>
                <a:srgbClr val="000000"/>
              </a:solidFill>
              <a:latin typeface="Arial"/>
              <a:ea typeface="Arial"/>
              <a:cs typeface="Arial"/>
              <a:sym typeface="Arial"/>
            </a:endParaRPr>
          </a:p>
        </p:txBody>
      </p:sp>
      <p:sp>
        <p:nvSpPr>
          <p:cNvPr id="500" name="Google Shape;500;p9"/>
          <p:cNvSpPr/>
          <p:nvPr/>
        </p:nvSpPr>
        <p:spPr>
          <a:xfrm>
            <a:off x="4733149" y="1746916"/>
            <a:ext cx="1241981" cy="1241981"/>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5"/>
              <a:buFont typeface="Arial"/>
              <a:buNone/>
            </a:pPr>
            <a:endParaRPr sz="2025" b="0" i="0" u="none" strike="noStrike" cap="none">
              <a:solidFill>
                <a:schemeClr val="lt1"/>
              </a:solidFill>
              <a:latin typeface="Arial"/>
              <a:ea typeface="Arial"/>
              <a:cs typeface="Arial"/>
              <a:sym typeface="Arial"/>
            </a:endParaRPr>
          </a:p>
        </p:txBody>
      </p:sp>
      <p:sp>
        <p:nvSpPr>
          <p:cNvPr id="501" name="Google Shape;501;p9"/>
          <p:cNvSpPr txBox="1"/>
          <p:nvPr/>
        </p:nvSpPr>
        <p:spPr>
          <a:xfrm>
            <a:off x="4709317" y="2225862"/>
            <a:ext cx="1241981"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050"/>
              <a:buFont typeface="Arial"/>
              <a:buNone/>
            </a:pPr>
            <a:r>
              <a:rPr lang="en-US" sz="1050" b="1" i="0" u="none" strike="noStrike" cap="none">
                <a:solidFill>
                  <a:schemeClr val="lt1"/>
                </a:solidFill>
                <a:latin typeface="Arial"/>
                <a:ea typeface="Arial"/>
                <a:cs typeface="Arial"/>
                <a:sym typeface="Arial"/>
              </a:rPr>
              <a:t>REST</a:t>
            </a:r>
            <a:endParaRPr sz="1400" b="0" i="0" u="none" strike="noStrike" cap="none">
              <a:solidFill>
                <a:srgbClr val="000000"/>
              </a:solidFill>
              <a:latin typeface="Arial"/>
              <a:ea typeface="Arial"/>
              <a:cs typeface="Arial"/>
              <a:sym typeface="Arial"/>
            </a:endParaRPr>
          </a:p>
        </p:txBody>
      </p:sp>
      <p:sp>
        <p:nvSpPr>
          <p:cNvPr id="502" name="Google Shape;502;p9"/>
          <p:cNvSpPr/>
          <p:nvPr/>
        </p:nvSpPr>
        <p:spPr>
          <a:xfrm>
            <a:off x="7161222" y="1553568"/>
            <a:ext cx="1376027" cy="1356275"/>
          </a:xfrm>
          <a:prstGeom prst="ellipse">
            <a:avLst/>
          </a:prstGeom>
          <a:solidFill>
            <a:srgbClr val="144D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5"/>
              <a:buFont typeface="Arial"/>
              <a:buNone/>
            </a:pPr>
            <a:endParaRPr sz="2025" b="0" i="0" u="none" strike="noStrike" cap="none">
              <a:solidFill>
                <a:schemeClr val="lt1"/>
              </a:solidFill>
              <a:latin typeface="Arial"/>
              <a:ea typeface="Arial"/>
              <a:cs typeface="Arial"/>
              <a:sym typeface="Arial"/>
            </a:endParaRPr>
          </a:p>
        </p:txBody>
      </p:sp>
      <p:sp>
        <p:nvSpPr>
          <p:cNvPr id="503" name="Google Shape;503;p9"/>
          <p:cNvSpPr txBox="1"/>
          <p:nvPr/>
        </p:nvSpPr>
        <p:spPr>
          <a:xfrm>
            <a:off x="7233531" y="2077379"/>
            <a:ext cx="1241981" cy="4154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050"/>
              <a:buFont typeface="Arial"/>
              <a:buNone/>
            </a:pPr>
            <a:r>
              <a:rPr lang="ko-KR" altLang="en-US" sz="1050" b="1" i="0" u="none" strike="noStrike" cap="none" dirty="0">
                <a:solidFill>
                  <a:schemeClr val="lt1"/>
                </a:solidFill>
                <a:latin typeface="Arial"/>
                <a:ea typeface="Arial"/>
                <a:cs typeface="Arial"/>
                <a:sym typeface="Arial"/>
              </a:rPr>
              <a:t>마이크로서비스</a:t>
            </a:r>
            <a:endParaRPr lang="en-US" sz="105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050"/>
              <a:buFont typeface="Arial"/>
              <a:buNone/>
            </a:pPr>
            <a:r>
              <a:rPr lang="en-US" sz="1050" b="1" i="0" u="none" strike="noStrike" cap="none" dirty="0">
                <a:solidFill>
                  <a:schemeClr val="lt1"/>
                </a:solidFill>
                <a:latin typeface="Arial"/>
                <a:ea typeface="Arial"/>
                <a:cs typeface="Arial"/>
                <a:sym typeface="Arial"/>
              </a:rPr>
              <a:t>Microservice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34399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Google Shape;481;p8" descr="gentleman에 대한 이미지 검색결과">
            <a:extLst>
              <a:ext uri="{FF2B5EF4-FFF2-40B4-BE49-F238E27FC236}">
                <a16:creationId xmlns:a16="http://schemas.microsoft.com/office/drawing/2014/main" id="{4664DE90-86F9-F39E-DC8E-C9D439E66DA2}"/>
              </a:ext>
            </a:extLst>
          </p:cNvPr>
          <p:cNvPicPr preferRelativeResize="0"/>
          <p:nvPr/>
        </p:nvPicPr>
        <p:blipFill rotWithShape="1">
          <a:blip r:embed="rId3">
            <a:alphaModFix/>
          </a:blip>
          <a:srcRect l="15640" t="-1078" r="-537" b="536"/>
          <a:stretch/>
        </p:blipFill>
        <p:spPr>
          <a:xfrm>
            <a:off x="6407696" y="0"/>
            <a:ext cx="2736304" cy="3240362"/>
          </a:xfrm>
          <a:prstGeom prst="rect">
            <a:avLst/>
          </a:prstGeom>
          <a:noFill/>
          <a:ln>
            <a:noFill/>
          </a:ln>
        </p:spPr>
      </p:pic>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0" marR="0" lvl="0" indent="0" algn="l" rtl="0">
                <a:lnSpc>
                  <a:spcPct val="90000"/>
                </a:lnSpc>
                <a:spcBef>
                  <a:spcPts val="0"/>
                </a:spcBef>
                <a:spcAft>
                  <a:spcPts val="0"/>
                </a:spcAft>
                <a:buClr>
                  <a:srgbClr val="34495E"/>
                </a:buClr>
                <a:buSzPts val="4400"/>
                <a:buFont typeface="Calibri"/>
                <a:buNone/>
              </a:pPr>
              <a:r>
                <a:rPr lang="ko-KR" altLang="en-US" sz="1400" b="1" i="0" u="none" strike="noStrike" cap="none" dirty="0" err="1">
                  <a:solidFill>
                    <a:srgbClr val="34495E"/>
                  </a:solidFill>
                  <a:latin typeface="+mn-ea"/>
                  <a:ea typeface="+mn-ea"/>
                  <a:cs typeface="Calibri"/>
                  <a:sym typeface="Calibri"/>
                </a:rPr>
                <a:t>제프베조스의</a:t>
              </a:r>
              <a:r>
                <a:rPr lang="ko-KR" altLang="en-US" sz="1400" b="1" i="0" u="none" strike="noStrike" cap="none" dirty="0">
                  <a:solidFill>
                    <a:srgbClr val="34495E"/>
                  </a:solidFill>
                  <a:latin typeface="+mn-ea"/>
                  <a:ea typeface="+mn-ea"/>
                  <a:cs typeface="Calibri"/>
                  <a:sym typeface="Calibri"/>
                </a:rPr>
                <a:t> 의무사항</a:t>
              </a:r>
              <a:r>
                <a:rPr lang="en-US" altLang="ko-KR" sz="1400" b="1" i="0" u="none" strike="noStrike" cap="none" dirty="0">
                  <a:solidFill>
                    <a:srgbClr val="34495E"/>
                  </a:solidFill>
                  <a:latin typeface="+mn-ea"/>
                  <a:ea typeface="+mn-ea"/>
                  <a:cs typeface="Calibri"/>
                  <a:sym typeface="Calibri"/>
                </a:rPr>
                <a:t>(</a:t>
              </a:r>
              <a:r>
                <a:rPr lang="en-US" altLang="ko-KR" sz="1400" b="1" dirty="0">
                  <a:solidFill>
                    <a:srgbClr val="34495E"/>
                  </a:solidFill>
                  <a:latin typeface="+mn-ea"/>
                  <a:ea typeface="+mn-ea"/>
                  <a:cs typeface="Calibri"/>
                  <a:sym typeface="Calibri"/>
                </a:rPr>
                <a:t>The</a:t>
              </a:r>
              <a:r>
                <a:rPr lang="ko-KR" altLang="en-US" sz="1400" b="1" dirty="0">
                  <a:solidFill>
                    <a:srgbClr val="34495E"/>
                  </a:solidFill>
                  <a:latin typeface="+mn-ea"/>
                  <a:ea typeface="+mn-ea"/>
                  <a:cs typeface="Calibri"/>
                  <a:sym typeface="Calibri"/>
                </a:rPr>
                <a:t> </a:t>
              </a:r>
              <a:r>
                <a:rPr lang="en-US" altLang="ko-KR" sz="1400" b="1" dirty="0">
                  <a:solidFill>
                    <a:srgbClr val="34495E"/>
                  </a:solidFill>
                  <a:latin typeface="+mn-ea"/>
                  <a:ea typeface="+mn-ea"/>
                  <a:cs typeface="Calibri"/>
                  <a:sym typeface="Calibri"/>
                </a:rPr>
                <a:t>Bezos</a:t>
              </a:r>
              <a:r>
                <a:rPr lang="ko-KR" altLang="en-US" sz="1400" b="1" dirty="0">
                  <a:solidFill>
                    <a:srgbClr val="34495E"/>
                  </a:solidFill>
                  <a:latin typeface="+mn-ea"/>
                  <a:ea typeface="+mn-ea"/>
                  <a:cs typeface="Calibri"/>
                  <a:sym typeface="Calibri"/>
                </a:rPr>
                <a:t> </a:t>
              </a:r>
              <a:r>
                <a:rPr lang="en-US" altLang="ko-KR" sz="1400" b="1" dirty="0">
                  <a:solidFill>
                    <a:srgbClr val="34495E"/>
                  </a:solidFill>
                  <a:latin typeface="+mn-ea"/>
                  <a:ea typeface="+mn-ea"/>
                  <a:cs typeface="Calibri"/>
                  <a:sym typeface="Calibri"/>
                </a:rPr>
                <a:t>API</a:t>
              </a:r>
              <a:r>
                <a:rPr lang="ko-KR" altLang="en-US" sz="1400" b="1" dirty="0">
                  <a:solidFill>
                    <a:srgbClr val="34495E"/>
                  </a:solidFill>
                  <a:latin typeface="+mn-ea"/>
                  <a:ea typeface="+mn-ea"/>
                  <a:cs typeface="Calibri"/>
                  <a:sym typeface="Calibri"/>
                </a:rPr>
                <a:t> </a:t>
              </a:r>
              <a:r>
                <a:rPr lang="en-US" altLang="ko-KR" sz="1400" b="1" dirty="0">
                  <a:solidFill>
                    <a:srgbClr val="34495E"/>
                  </a:solidFill>
                  <a:latin typeface="+mn-ea"/>
                  <a:ea typeface="+mn-ea"/>
                  <a:cs typeface="Calibri"/>
                  <a:sym typeface="Calibri"/>
                </a:rPr>
                <a:t>Mandate)</a:t>
              </a:r>
              <a:endParaRPr lang="ko-KR" altLang="en-US" sz="1400" b="0" i="0" u="none" strike="noStrike" cap="none" dirty="0">
                <a:solidFill>
                  <a:srgbClr val="34495E"/>
                </a:solidFill>
                <a:latin typeface="+mn-ea"/>
                <a:ea typeface="+mn-ea"/>
                <a:cs typeface="Calibri"/>
                <a:sym typeface="Calibri"/>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68" name="Google Shape;479;p8">
            <a:extLst>
              <a:ext uri="{FF2B5EF4-FFF2-40B4-BE49-F238E27FC236}">
                <a16:creationId xmlns:a16="http://schemas.microsoft.com/office/drawing/2014/main" id="{05AAD313-2ADD-C0F0-572E-B171B7C58F2F}"/>
              </a:ext>
            </a:extLst>
          </p:cNvPr>
          <p:cNvSpPr txBox="1"/>
          <p:nvPr/>
        </p:nvSpPr>
        <p:spPr>
          <a:xfrm>
            <a:off x="440103" y="1203599"/>
            <a:ext cx="5932097" cy="3334542"/>
          </a:xfrm>
          <a:prstGeom prst="rect">
            <a:avLst/>
          </a:prstGeom>
          <a:noFill/>
          <a:ln>
            <a:noFill/>
          </a:ln>
        </p:spPr>
        <p:txBody>
          <a:bodyPr spcFirstLastPara="1" wrap="square" lIns="91425" tIns="45700" rIns="91425" bIns="45700" anchor="t" anchorCtr="0">
            <a:noAutofit/>
          </a:bodyPr>
          <a:lstStyle/>
          <a:p>
            <a:pPr marL="352425" marR="0" lvl="0" indent="-342900" algn="l" rtl="0">
              <a:lnSpc>
                <a:spcPct val="100000"/>
              </a:lnSpc>
              <a:spcBef>
                <a:spcPts val="0"/>
              </a:spcBef>
              <a:spcAft>
                <a:spcPts val="0"/>
              </a:spcAft>
              <a:buClr>
                <a:srgbClr val="7F7F7F"/>
              </a:buClr>
              <a:buSzPts val="1320"/>
              <a:buFont typeface="Malgun Gothic"/>
              <a:buAutoNum type="arabicPeriod"/>
            </a:pPr>
            <a:r>
              <a:rPr lang="en-US" sz="1100" b="0" i="0" u="none" strike="noStrike" cap="none" dirty="0">
                <a:solidFill>
                  <a:srgbClr val="000000"/>
                </a:solidFill>
                <a:latin typeface="Malgun Gothic"/>
                <a:ea typeface="Malgun Gothic"/>
                <a:cs typeface="Malgun Gothic"/>
                <a:sym typeface="Malgun Gothic"/>
              </a:rPr>
              <a:t>All teams will henceforth expose their data and functionality through service interfaces. </a:t>
            </a:r>
            <a:endParaRPr sz="1400" b="0" i="0" u="none" strike="noStrike" cap="none" dirty="0">
              <a:solidFill>
                <a:srgbClr val="000000"/>
              </a:solidFill>
              <a:latin typeface="Arial"/>
              <a:ea typeface="Arial"/>
              <a:cs typeface="Arial"/>
              <a:sym typeface="Arial"/>
            </a:endParaRPr>
          </a:p>
          <a:p>
            <a:pPr marL="352425" marR="0" lvl="0" indent="-342900" algn="l" rtl="0">
              <a:lnSpc>
                <a:spcPct val="100000"/>
              </a:lnSpc>
              <a:spcBef>
                <a:spcPts val="750"/>
              </a:spcBef>
              <a:spcAft>
                <a:spcPts val="0"/>
              </a:spcAft>
              <a:buClr>
                <a:srgbClr val="7F7F7F"/>
              </a:buClr>
              <a:buSzPts val="1320"/>
              <a:buFont typeface="Malgun Gothic"/>
              <a:buAutoNum type="arabicPeriod"/>
            </a:pPr>
            <a:r>
              <a:rPr lang="en-US" sz="1100" b="0" i="0" u="none" strike="noStrike" cap="none" dirty="0">
                <a:solidFill>
                  <a:srgbClr val="000000"/>
                </a:solidFill>
                <a:latin typeface="Malgun Gothic"/>
                <a:ea typeface="Malgun Gothic"/>
                <a:cs typeface="Malgun Gothic"/>
                <a:sym typeface="Malgun Gothic"/>
              </a:rPr>
              <a:t>Teams must communicate with each other through these interfaces. </a:t>
            </a:r>
            <a:endParaRPr sz="1400" b="0" i="0" u="none" strike="noStrike" cap="none" dirty="0">
              <a:solidFill>
                <a:srgbClr val="000000"/>
              </a:solidFill>
              <a:latin typeface="Arial"/>
              <a:ea typeface="Arial"/>
              <a:cs typeface="Arial"/>
              <a:sym typeface="Arial"/>
            </a:endParaRPr>
          </a:p>
          <a:p>
            <a:pPr marL="352425" marR="0" lvl="0" indent="-342900" algn="l" rtl="0">
              <a:lnSpc>
                <a:spcPct val="128571"/>
              </a:lnSpc>
              <a:spcBef>
                <a:spcPts val="750"/>
              </a:spcBef>
              <a:spcAft>
                <a:spcPts val="0"/>
              </a:spcAft>
              <a:buClr>
                <a:srgbClr val="7F7F7F"/>
              </a:buClr>
              <a:buSzPts val="1680"/>
              <a:buFont typeface="Malgun Gothic"/>
              <a:buAutoNum type="arabicPeriod"/>
            </a:pPr>
            <a:r>
              <a:rPr lang="ko-KR" altLang="en-US" sz="1400" b="1" i="0" u="sng" strike="noStrike" cap="none" dirty="0">
                <a:solidFill>
                  <a:srgbClr val="000000"/>
                </a:solidFill>
                <a:latin typeface="Calibri"/>
                <a:ea typeface="Calibri"/>
                <a:cs typeface="Calibri"/>
                <a:sym typeface="Calibri"/>
              </a:rPr>
              <a:t>다음과 같은 그 어떠한 직접적 서비스간의 연동은 허용하지 않겠다</a:t>
            </a:r>
            <a:r>
              <a:rPr lang="en-US" sz="1400" b="1" i="0" u="sng" strike="noStrike" cap="none" dirty="0">
                <a:solidFill>
                  <a:srgbClr val="000000"/>
                </a:solidFill>
                <a:latin typeface="Calibri"/>
                <a:ea typeface="Calibri"/>
                <a:cs typeface="Calibri"/>
                <a:sym typeface="Calibri"/>
              </a:rPr>
              <a:t>:                            </a:t>
            </a:r>
            <a:r>
              <a:rPr lang="en-US" sz="1400" b="1" i="0" u="sng" strike="noStrike" cap="none" dirty="0">
                <a:solidFill>
                  <a:srgbClr val="262626"/>
                </a:solidFill>
                <a:latin typeface="Calibri"/>
                <a:ea typeface="Calibri"/>
                <a:cs typeface="Calibri"/>
                <a:sym typeface="Calibri"/>
              </a:rPr>
              <a:t>                            </a:t>
            </a:r>
            <a:r>
              <a:rPr lang="en-US" sz="1400" b="1" i="0" u="sng" strike="noStrike" cap="none" dirty="0">
                <a:solidFill>
                  <a:srgbClr val="000000"/>
                </a:solidFill>
                <a:latin typeface="Calibri"/>
                <a:ea typeface="Calibri"/>
                <a:cs typeface="Calibri"/>
                <a:sym typeface="Calibri"/>
              </a:rPr>
              <a:t>no direct linking, no direct reads of another team's data store, no shared-memory model, no back-doors whatsoever. The only communication allowed is via service interface calls over the network. </a:t>
            </a:r>
            <a:r>
              <a:rPr lang="en-US" sz="1400" b="1" i="0" u="sng" strike="noStrike" cap="none" dirty="0">
                <a:solidFill>
                  <a:srgbClr val="000000"/>
                </a:solidFill>
                <a:latin typeface="Malgun Gothic"/>
                <a:ea typeface="Malgun Gothic"/>
                <a:cs typeface="Malgun Gothic"/>
                <a:sym typeface="Malgun Gothic"/>
              </a:rPr>
              <a:t/>
            </a:r>
            <a:br>
              <a:rPr lang="en-US" sz="1400" b="1" i="0" u="sng" strike="noStrike" cap="none" dirty="0">
                <a:solidFill>
                  <a:srgbClr val="000000"/>
                </a:solidFill>
                <a:latin typeface="Malgun Gothic"/>
                <a:ea typeface="Malgun Gothic"/>
                <a:cs typeface="Malgun Gothic"/>
                <a:sym typeface="Malgun Gothic"/>
              </a:rPr>
            </a:br>
            <a:r>
              <a:rPr lang="en-US" sz="1400" b="1" i="0" u="sng" strike="noStrike" cap="none" dirty="0">
                <a:solidFill>
                  <a:srgbClr val="000000"/>
                </a:solidFill>
                <a:latin typeface="Malgun Gothic"/>
                <a:ea typeface="Malgun Gothic"/>
                <a:cs typeface="Malgun Gothic"/>
                <a:sym typeface="Malgun Gothic"/>
              </a:rPr>
              <a:t>…</a:t>
            </a:r>
            <a:endParaRPr sz="1400" b="0" i="0" u="none" strike="noStrike" cap="none" dirty="0">
              <a:solidFill>
                <a:srgbClr val="000000"/>
              </a:solidFill>
              <a:latin typeface="Arial"/>
              <a:ea typeface="Arial"/>
              <a:cs typeface="Arial"/>
              <a:sym typeface="Arial"/>
            </a:endParaRPr>
          </a:p>
          <a:p>
            <a:pPr marL="352425" marR="0" lvl="0" indent="-342900" algn="l" rtl="0">
              <a:lnSpc>
                <a:spcPct val="100000"/>
              </a:lnSpc>
              <a:spcBef>
                <a:spcPts val="750"/>
              </a:spcBef>
              <a:spcAft>
                <a:spcPts val="0"/>
              </a:spcAft>
              <a:buClr>
                <a:srgbClr val="7F7F7F"/>
              </a:buClr>
              <a:buSzPts val="1440"/>
              <a:buFont typeface="Malgun Gothic"/>
              <a:buAutoNum type="arabicPeriod"/>
            </a:pPr>
            <a:r>
              <a:rPr lang="en-US" sz="1200" b="0" i="0" u="none" strike="noStrike" cap="none" dirty="0">
                <a:solidFill>
                  <a:srgbClr val="000000"/>
                </a:solidFill>
                <a:latin typeface="Malgun Gothic"/>
                <a:ea typeface="Malgun Gothic"/>
                <a:cs typeface="Malgun Gothic"/>
                <a:sym typeface="Malgun Gothic"/>
              </a:rPr>
              <a:t>The team must plan and design to be able to expose the interface to developers in the outside world. No exceptions. </a:t>
            </a:r>
            <a:endParaRPr sz="1400" b="0" i="0" u="none" strike="noStrike" cap="none" dirty="0">
              <a:solidFill>
                <a:srgbClr val="000000"/>
              </a:solidFill>
              <a:latin typeface="Arial"/>
              <a:ea typeface="Arial"/>
              <a:cs typeface="Arial"/>
              <a:sym typeface="Arial"/>
            </a:endParaRPr>
          </a:p>
          <a:p>
            <a:pPr marL="352425" marR="0" lvl="0" indent="-342900" algn="l" rtl="0">
              <a:lnSpc>
                <a:spcPct val="100000"/>
              </a:lnSpc>
              <a:spcBef>
                <a:spcPts val="750"/>
              </a:spcBef>
              <a:spcAft>
                <a:spcPts val="0"/>
              </a:spcAft>
              <a:buClr>
                <a:srgbClr val="7F7F7F"/>
              </a:buClr>
              <a:buSzPts val="1440"/>
              <a:buFont typeface="Malgun Gothic"/>
              <a:buAutoNum type="arabicPeriod"/>
            </a:pPr>
            <a:r>
              <a:rPr lang="en-US" sz="1200" b="0" i="0" u="none" strike="noStrike" cap="none" dirty="0">
                <a:solidFill>
                  <a:srgbClr val="000000"/>
                </a:solidFill>
                <a:latin typeface="Malgun Gothic"/>
                <a:ea typeface="Malgun Gothic"/>
                <a:cs typeface="Malgun Gothic"/>
                <a:sym typeface="Malgun Gothic"/>
              </a:rPr>
              <a:t>Anyone who doesn't do this will be fired.</a:t>
            </a:r>
            <a:endParaRPr sz="1200" b="0" i="0" u="none" strike="noStrike" cap="none" dirty="0">
              <a:solidFill>
                <a:srgbClr val="000000"/>
              </a:solidFill>
              <a:latin typeface="Malgun Gothic"/>
              <a:ea typeface="Malgun Gothic"/>
              <a:cs typeface="Malgun Gothic"/>
              <a:sym typeface="Malgun Gothic"/>
            </a:endParaRPr>
          </a:p>
        </p:txBody>
      </p:sp>
      <p:sp>
        <p:nvSpPr>
          <p:cNvPr id="70" name="TextBox 69">
            <a:extLst>
              <a:ext uri="{FF2B5EF4-FFF2-40B4-BE49-F238E27FC236}">
                <a16:creationId xmlns:a16="http://schemas.microsoft.com/office/drawing/2014/main" id="{493B437A-E040-BBBB-A346-F844DBAC94DF}"/>
              </a:ext>
            </a:extLst>
          </p:cNvPr>
          <p:cNvSpPr txBox="1"/>
          <p:nvPr/>
        </p:nvSpPr>
        <p:spPr>
          <a:xfrm>
            <a:off x="683568" y="4581339"/>
            <a:ext cx="4579620" cy="153888"/>
          </a:xfrm>
          <a:prstGeom prst="rect">
            <a:avLst/>
          </a:prstGeom>
          <a:noFill/>
        </p:spPr>
        <p:txBody>
          <a:bodyPr wrap="square">
            <a:spAutoFit/>
          </a:bodyPr>
          <a:lstStyle/>
          <a:p>
            <a:r>
              <a:rPr lang="ko-KR" altLang="en-US" sz="400" dirty="0"/>
              <a:t>https://nordicapis.com/the-bezos-api-mandate-amazons-manifesto-for-externalization/#:~:text=Data%20and%20Functionality%20Exposure,a%20function%20through%20an%20interface.</a:t>
            </a:r>
          </a:p>
        </p:txBody>
      </p:sp>
    </p:spTree>
    <p:extLst>
      <p:ext uri="{BB962C8B-B14F-4D97-AF65-F5344CB8AC3E}">
        <p14:creationId xmlns:p14="http://schemas.microsoft.com/office/powerpoint/2010/main" val="3763422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트랜잭션 용어 정리</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기본 적인 트랜잭션의 개념 정리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(ACID,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CAP)</a:t>
            </a:r>
          </a:p>
        </p:txBody>
      </p:sp>
      <p:sp>
        <p:nvSpPr>
          <p:cNvPr id="68" name="Google Shape;479;p8">
            <a:extLst>
              <a:ext uri="{FF2B5EF4-FFF2-40B4-BE49-F238E27FC236}">
                <a16:creationId xmlns:a16="http://schemas.microsoft.com/office/drawing/2014/main" id="{CCB22C92-43E0-60A5-1E9C-B59F57FFA401}"/>
              </a:ext>
            </a:extLst>
          </p:cNvPr>
          <p:cNvSpPr txBox="1"/>
          <p:nvPr/>
        </p:nvSpPr>
        <p:spPr>
          <a:xfrm>
            <a:off x="429453" y="1203599"/>
            <a:ext cx="7742947" cy="684591"/>
          </a:xfrm>
          <a:prstGeom prst="rect">
            <a:avLst/>
          </a:prstGeom>
          <a:noFill/>
          <a:ln>
            <a:noFill/>
          </a:ln>
        </p:spPr>
        <p:txBody>
          <a:bodyPr spcFirstLastPara="1" wrap="square" lIns="91425" tIns="45700" rIns="91425" bIns="45700" anchor="t" anchorCtr="0">
            <a:noAutofit/>
          </a:bodyPr>
          <a:lstStyle/>
          <a:p>
            <a:pPr marL="266700" marR="0" lvl="0" indent="-257175" algn="l" rtl="0">
              <a:lnSpc>
                <a:spcPct val="150000"/>
              </a:lnSpc>
              <a:spcBef>
                <a:spcPts val="0"/>
              </a:spcBef>
              <a:spcAft>
                <a:spcPts val="0"/>
              </a:spcAft>
              <a:buClr>
                <a:srgbClr val="7F7F7F"/>
              </a:buClr>
              <a:buSzPts val="1320"/>
              <a:buFont typeface="Wingdings" panose="05000000000000000000" pitchFamily="2" charset="2"/>
              <a:buChar char="v"/>
            </a:pPr>
            <a:r>
              <a:rPr lang="en-US" altLang="ko-KR" sz="1100" b="0" i="0" u="none" strike="noStrike" cap="none" dirty="0">
                <a:solidFill>
                  <a:srgbClr val="000000"/>
                </a:solidFill>
                <a:latin typeface="Malgun Gothic"/>
                <a:ea typeface="Malgun Gothic"/>
                <a:cs typeface="Malgun Gothic"/>
                <a:sym typeface="Malgun Gothic"/>
              </a:rPr>
              <a:t>ACID(Atomicity(</a:t>
            </a:r>
            <a:r>
              <a:rPr lang="ko-KR" altLang="en-US" sz="1100" b="0" i="0" u="none" strike="noStrike" cap="none" dirty="0" err="1">
                <a:solidFill>
                  <a:srgbClr val="000000"/>
                </a:solidFill>
                <a:latin typeface="Malgun Gothic"/>
                <a:ea typeface="Malgun Gothic"/>
                <a:cs typeface="Malgun Gothic"/>
                <a:sym typeface="Malgun Gothic"/>
              </a:rPr>
              <a:t>원자성</a:t>
            </a:r>
            <a:r>
              <a:rPr lang="en-US" altLang="ko-KR" sz="1100" b="0" i="0" u="none" strike="noStrike" cap="none" dirty="0">
                <a:solidFill>
                  <a:srgbClr val="000000"/>
                </a:solidFill>
                <a:latin typeface="Malgun Gothic"/>
                <a:ea typeface="Malgun Gothic"/>
                <a:cs typeface="Malgun Gothic"/>
                <a:sym typeface="Malgun Gothic"/>
              </a:rPr>
              <a:t>), Consistency(</a:t>
            </a:r>
            <a:r>
              <a:rPr lang="ko-KR" altLang="en-US" sz="1100" b="0" i="0" u="none" strike="noStrike" cap="none" dirty="0">
                <a:solidFill>
                  <a:srgbClr val="000000"/>
                </a:solidFill>
                <a:latin typeface="Malgun Gothic"/>
                <a:ea typeface="Malgun Gothic"/>
                <a:cs typeface="Malgun Gothic"/>
                <a:sym typeface="Malgun Gothic"/>
              </a:rPr>
              <a:t>일관성</a:t>
            </a:r>
            <a:r>
              <a:rPr lang="en-US" altLang="ko-KR" sz="1100" b="0" i="0" u="none" strike="noStrike" cap="none" dirty="0">
                <a:solidFill>
                  <a:srgbClr val="000000"/>
                </a:solidFill>
                <a:latin typeface="Malgun Gothic"/>
                <a:ea typeface="Malgun Gothic"/>
                <a:cs typeface="Malgun Gothic"/>
                <a:sym typeface="Malgun Gothic"/>
              </a:rPr>
              <a:t>), Isolation(</a:t>
            </a:r>
            <a:r>
              <a:rPr lang="ko-KR" altLang="en-US" sz="1100" b="0" i="0" u="none" strike="noStrike" cap="none" dirty="0">
                <a:solidFill>
                  <a:srgbClr val="000000"/>
                </a:solidFill>
                <a:latin typeface="Malgun Gothic"/>
                <a:ea typeface="Malgun Gothic"/>
                <a:cs typeface="Malgun Gothic"/>
                <a:sym typeface="Malgun Gothic"/>
              </a:rPr>
              <a:t>고립성</a:t>
            </a:r>
            <a:r>
              <a:rPr lang="en-US" altLang="ko-KR" sz="1100" b="0" i="0" u="none" strike="noStrike" cap="none" dirty="0">
                <a:solidFill>
                  <a:srgbClr val="000000"/>
                </a:solidFill>
                <a:latin typeface="Malgun Gothic"/>
                <a:ea typeface="Malgun Gothic"/>
                <a:cs typeface="Malgun Gothic"/>
                <a:sym typeface="Malgun Gothic"/>
              </a:rPr>
              <a:t>) ,</a:t>
            </a:r>
            <a:r>
              <a:rPr lang="en-US" altLang="ko-KR" sz="1100" b="0" i="0" u="none" strike="noStrike" cap="none" dirty="0" err="1">
                <a:solidFill>
                  <a:srgbClr val="000000"/>
                </a:solidFill>
                <a:latin typeface="Malgun Gothic"/>
                <a:ea typeface="Malgun Gothic"/>
                <a:cs typeface="Malgun Gothic"/>
                <a:sym typeface="Malgun Gothic"/>
              </a:rPr>
              <a:t>Durabiliy</a:t>
            </a:r>
            <a:r>
              <a:rPr lang="en-US" altLang="ko-KR" sz="1100" b="0" i="0" u="none" strike="noStrike" cap="none" dirty="0">
                <a:solidFill>
                  <a:srgbClr val="000000"/>
                </a:solidFill>
                <a:latin typeface="Malgun Gothic"/>
                <a:ea typeface="Malgun Gothic"/>
                <a:cs typeface="Malgun Gothic"/>
                <a:sym typeface="Malgun Gothic"/>
              </a:rPr>
              <a:t>(</a:t>
            </a:r>
            <a:r>
              <a:rPr lang="ko-KR" altLang="en-US" sz="1100" b="0" i="0" u="none" strike="noStrike" cap="none" dirty="0">
                <a:solidFill>
                  <a:srgbClr val="000000"/>
                </a:solidFill>
                <a:latin typeface="Malgun Gothic"/>
                <a:ea typeface="Malgun Gothic"/>
                <a:cs typeface="Malgun Gothic"/>
                <a:sym typeface="Malgun Gothic"/>
              </a:rPr>
              <a:t>지속성</a:t>
            </a:r>
            <a:r>
              <a:rPr lang="en-US" altLang="ko-KR" sz="1100" b="0" i="0" u="none" strike="noStrike" cap="none" dirty="0">
                <a:solidFill>
                  <a:srgbClr val="000000"/>
                </a:solidFill>
                <a:latin typeface="Malgun Gothic"/>
                <a:ea typeface="Malgun Gothic"/>
                <a:cs typeface="Malgun Gothic"/>
                <a:sym typeface="Malgun Gothic"/>
              </a:rPr>
              <a:t>)</a:t>
            </a:r>
          </a:p>
          <a:p>
            <a:pPr marL="352425" lvl="3" indent="-174625">
              <a:lnSpc>
                <a:spcPct val="150000"/>
              </a:lnSpc>
              <a:buClr>
                <a:srgbClr val="7F7F7F"/>
              </a:buClr>
              <a:buSzPts val="1320"/>
              <a:buFont typeface="Arial" panose="020B0604020202020204" pitchFamily="34" charset="0"/>
              <a:buChar char="•"/>
            </a:pPr>
            <a:r>
              <a:rPr lang="en-US" altLang="ko-KR" sz="1100" b="0" i="0" u="none" strike="noStrike" cap="none" dirty="0">
                <a:solidFill>
                  <a:srgbClr val="000000"/>
                </a:solidFill>
                <a:latin typeface="Malgun Gothic"/>
                <a:ea typeface="Malgun Gothic"/>
                <a:cs typeface="Malgun Gothic"/>
                <a:sym typeface="Malgun Gothic"/>
              </a:rPr>
              <a:t>Atomicity: All or nothing</a:t>
            </a:r>
          </a:p>
          <a:p>
            <a:pPr marL="352425" lvl="3" indent="-174625">
              <a:lnSpc>
                <a:spcPct val="150000"/>
              </a:lnSpc>
              <a:buClr>
                <a:srgbClr val="7F7F7F"/>
              </a:buClr>
              <a:buSzPts val="1320"/>
              <a:buFont typeface="Arial" panose="020B0604020202020204" pitchFamily="34" charset="0"/>
              <a:buChar char="•"/>
            </a:pPr>
            <a:r>
              <a:rPr lang="en-US" altLang="ko-KR" sz="1100" b="0" i="0" u="none" strike="noStrike" cap="none" dirty="0">
                <a:solidFill>
                  <a:srgbClr val="000000"/>
                </a:solidFill>
                <a:latin typeface="Malgun Gothic"/>
                <a:ea typeface="Malgun Gothic"/>
                <a:cs typeface="Malgun Gothic"/>
                <a:sym typeface="Malgun Gothic"/>
              </a:rPr>
              <a:t>Consistency: </a:t>
            </a:r>
            <a:r>
              <a:rPr lang="ko-KR" altLang="en-US" sz="1100" b="0" i="0" u="none" strike="noStrike" cap="none" dirty="0">
                <a:solidFill>
                  <a:srgbClr val="000000"/>
                </a:solidFill>
                <a:latin typeface="Malgun Gothic"/>
                <a:ea typeface="Malgun Gothic"/>
                <a:cs typeface="Malgun Gothic"/>
                <a:sym typeface="Malgun Gothic"/>
              </a:rPr>
              <a:t>트랜잭션이 실행을 성공적으로 완료하면 언제나 일관성 있는 데이터베이스 상태로 유지하는 것</a:t>
            </a:r>
            <a:endParaRPr lang="en-US" altLang="ko-KR" sz="1100" b="0" i="0" u="none" strike="noStrike" cap="none" dirty="0">
              <a:solidFill>
                <a:srgbClr val="000000"/>
              </a:solidFill>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en-US" altLang="ko-KR" sz="1100" b="0" i="0" u="none" strike="noStrike" cap="none" dirty="0">
                <a:solidFill>
                  <a:srgbClr val="000000"/>
                </a:solidFill>
                <a:latin typeface="Malgun Gothic"/>
                <a:ea typeface="Malgun Gothic"/>
                <a:cs typeface="Malgun Gothic"/>
                <a:sym typeface="Malgun Gothic"/>
              </a:rPr>
              <a:t>Isolation: </a:t>
            </a:r>
            <a:r>
              <a:rPr lang="ko-KR" altLang="en-US" sz="1100" b="0" i="0" u="none" strike="noStrike" cap="none" dirty="0">
                <a:solidFill>
                  <a:srgbClr val="000000"/>
                </a:solidFill>
                <a:latin typeface="Malgun Gothic"/>
                <a:ea typeface="Malgun Gothic"/>
                <a:cs typeface="Malgun Gothic"/>
                <a:sym typeface="Malgun Gothic"/>
              </a:rPr>
              <a:t>각각의 트랜잭션은 서로 독립</a:t>
            </a:r>
            <a:endParaRPr lang="en-US" altLang="ko-KR" sz="1100" b="0" i="0" u="none" strike="noStrike" cap="none" dirty="0">
              <a:solidFill>
                <a:srgbClr val="000000"/>
              </a:solidFill>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en-US" altLang="ko-KR" sz="1100" b="0" i="0" u="none" strike="noStrike" cap="none" dirty="0">
                <a:solidFill>
                  <a:srgbClr val="000000"/>
                </a:solidFill>
                <a:latin typeface="Malgun Gothic"/>
                <a:ea typeface="Malgun Gothic"/>
                <a:cs typeface="Malgun Gothic"/>
                <a:sym typeface="Malgun Gothic"/>
              </a:rPr>
              <a:t>Durability : </a:t>
            </a:r>
            <a:r>
              <a:rPr lang="ko-KR" altLang="en-US" sz="1100" b="0" i="0" u="none" strike="noStrike" cap="none" dirty="0">
                <a:solidFill>
                  <a:srgbClr val="000000"/>
                </a:solidFill>
                <a:latin typeface="Malgun Gothic"/>
                <a:ea typeface="Malgun Gothic"/>
                <a:cs typeface="Malgun Gothic"/>
                <a:sym typeface="Malgun Gothic"/>
              </a:rPr>
              <a:t>한 번 데이터베이스에 저장된 데이터는 그 데이터의 변환에 대한 다른 트랜젝션 요청이 없을 때까지 항상 같은 값을 유지</a:t>
            </a:r>
            <a:endParaRPr lang="en-US" altLang="ko-KR" sz="1100" b="0" i="0" u="none" strike="noStrike" cap="none" dirty="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2368838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트랜잭션 용어 정리</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기본 적인 트랜잭션의 개념 정리</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(ACID,</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CAP)</a:t>
            </a:r>
          </a:p>
        </p:txBody>
      </p:sp>
      <p:sp>
        <p:nvSpPr>
          <p:cNvPr id="13" name="Google Shape;479;p8">
            <a:extLst>
              <a:ext uri="{FF2B5EF4-FFF2-40B4-BE49-F238E27FC236}">
                <a16:creationId xmlns:a16="http://schemas.microsoft.com/office/drawing/2014/main" id="{3A7D3ED5-BEFB-E29A-B6EC-3CD64E7B756B}"/>
              </a:ext>
            </a:extLst>
          </p:cNvPr>
          <p:cNvSpPr txBox="1"/>
          <p:nvPr/>
        </p:nvSpPr>
        <p:spPr>
          <a:xfrm>
            <a:off x="581898" y="1374857"/>
            <a:ext cx="3789155" cy="684591"/>
          </a:xfrm>
          <a:prstGeom prst="rect">
            <a:avLst/>
          </a:prstGeom>
          <a:noFill/>
          <a:ln>
            <a:noFill/>
          </a:ln>
        </p:spPr>
        <p:txBody>
          <a:bodyPr spcFirstLastPara="1" wrap="square" lIns="91425" tIns="45700" rIns="91425" bIns="45700" anchor="t" anchorCtr="0">
            <a:noAutofit/>
          </a:bodyPr>
          <a:lstStyle/>
          <a:p>
            <a:pPr marL="266700" marR="0" lvl="0" indent="-257175" algn="l" rtl="0">
              <a:lnSpc>
                <a:spcPct val="150000"/>
              </a:lnSpc>
              <a:spcBef>
                <a:spcPts val="0"/>
              </a:spcBef>
              <a:spcAft>
                <a:spcPts val="0"/>
              </a:spcAft>
              <a:buClr>
                <a:srgbClr val="7F7F7F"/>
              </a:buClr>
              <a:buSzPts val="1320"/>
              <a:buFont typeface="Wingdings" panose="05000000000000000000" pitchFamily="2" charset="2"/>
              <a:buChar char="v"/>
            </a:pPr>
            <a:r>
              <a:rPr lang="en-US" altLang="ko-KR" sz="1100" b="0" i="0" u="none" strike="noStrike" cap="none" dirty="0">
                <a:solidFill>
                  <a:srgbClr val="000000"/>
                </a:solidFill>
                <a:latin typeface="Malgun Gothic"/>
                <a:ea typeface="Malgun Gothic"/>
                <a:cs typeface="Malgun Gothic"/>
                <a:sym typeface="Malgun Gothic"/>
              </a:rPr>
              <a:t>CAP</a:t>
            </a:r>
          </a:p>
          <a:p>
            <a:pPr marL="266700" marR="0" lvl="0" indent="-257175" algn="l" rtl="0">
              <a:lnSpc>
                <a:spcPct val="150000"/>
              </a:lnSpc>
              <a:spcBef>
                <a:spcPts val="0"/>
              </a:spcBef>
              <a:spcAft>
                <a:spcPts val="0"/>
              </a:spcAft>
              <a:buClr>
                <a:srgbClr val="7F7F7F"/>
              </a:buClr>
              <a:buSzPts val="1320"/>
              <a:buFont typeface="Arial" panose="020B0604020202020204" pitchFamily="34" charset="0"/>
              <a:buChar char="•"/>
            </a:pPr>
            <a:r>
              <a:rPr lang="ko-KR" altLang="en-US" sz="1100" b="0" i="0" u="none" strike="noStrike" cap="none" dirty="0">
                <a:solidFill>
                  <a:srgbClr val="000000"/>
                </a:solidFill>
                <a:latin typeface="Malgun Gothic"/>
                <a:ea typeface="Malgun Gothic"/>
                <a:cs typeface="Malgun Gothic"/>
                <a:sym typeface="Malgun Gothic"/>
              </a:rPr>
              <a:t>일관성</a:t>
            </a:r>
            <a:r>
              <a:rPr lang="en-US" altLang="ko-KR" sz="1100" b="0" i="0" u="none" strike="noStrike" cap="none" dirty="0">
                <a:solidFill>
                  <a:srgbClr val="000000"/>
                </a:solidFill>
                <a:latin typeface="Malgun Gothic"/>
                <a:ea typeface="Malgun Gothic"/>
                <a:cs typeface="Malgun Gothic"/>
                <a:sym typeface="Malgun Gothic"/>
              </a:rPr>
              <a:t>(Consistency) : </a:t>
            </a:r>
            <a:r>
              <a:rPr lang="ko-KR" altLang="en-US" sz="1100" b="0" i="0" u="none" strike="noStrike" cap="none" dirty="0">
                <a:solidFill>
                  <a:srgbClr val="000000"/>
                </a:solidFill>
                <a:latin typeface="Malgun Gothic"/>
                <a:ea typeface="Malgun Gothic"/>
                <a:cs typeface="Malgun Gothic"/>
                <a:sym typeface="Malgun Gothic"/>
              </a:rPr>
              <a:t>데이터를 저장하는 장비가 </a:t>
            </a:r>
            <a:r>
              <a:rPr lang="en-US" altLang="ko-KR" sz="1100" b="0" i="0" u="none" strike="noStrike" cap="none" dirty="0">
                <a:solidFill>
                  <a:srgbClr val="000000"/>
                </a:solidFill>
                <a:latin typeface="Malgun Gothic"/>
                <a:ea typeface="Malgun Gothic"/>
                <a:cs typeface="Malgun Gothic"/>
                <a:sym typeface="Malgun Gothic"/>
              </a:rPr>
              <a:t>1</a:t>
            </a:r>
            <a:r>
              <a:rPr lang="ko-KR" altLang="en-US" sz="1100" b="0" i="0" u="none" strike="noStrike" cap="none" dirty="0">
                <a:solidFill>
                  <a:srgbClr val="000000"/>
                </a:solidFill>
                <a:latin typeface="Malgun Gothic"/>
                <a:ea typeface="Malgun Gothic"/>
                <a:cs typeface="Malgun Gothic"/>
                <a:sym typeface="Malgun Gothic"/>
              </a:rPr>
              <a:t>대 든 </a:t>
            </a:r>
            <a:r>
              <a:rPr lang="en-US" altLang="ko-KR" sz="1100" b="0" i="0" u="none" strike="noStrike" cap="none" dirty="0">
                <a:solidFill>
                  <a:srgbClr val="000000"/>
                </a:solidFill>
                <a:latin typeface="Malgun Gothic"/>
                <a:ea typeface="Malgun Gothic"/>
                <a:cs typeface="Malgun Gothic"/>
                <a:sym typeface="Malgun Gothic"/>
              </a:rPr>
              <a:t>100</a:t>
            </a:r>
            <a:r>
              <a:rPr lang="ko-KR" altLang="en-US" sz="1100" b="0" i="0" u="none" strike="noStrike" cap="none" dirty="0">
                <a:solidFill>
                  <a:srgbClr val="000000"/>
                </a:solidFill>
                <a:latin typeface="Malgun Gothic"/>
                <a:ea typeface="Malgun Gothic"/>
                <a:cs typeface="Malgun Gothic"/>
                <a:sym typeface="Malgun Gothic"/>
              </a:rPr>
              <a:t>대든 모든 장비에서 동일한 데이터가 저장</a:t>
            </a:r>
            <a:endParaRPr lang="en-US" altLang="ko-KR" sz="1100" b="0" i="0" u="none" strike="noStrike" cap="none" dirty="0">
              <a:solidFill>
                <a:srgbClr val="000000"/>
              </a:solidFill>
              <a:latin typeface="Malgun Gothic"/>
              <a:ea typeface="Malgun Gothic"/>
              <a:cs typeface="Malgun Gothic"/>
              <a:sym typeface="Malgun Gothic"/>
            </a:endParaRPr>
          </a:p>
          <a:p>
            <a:pPr marL="266700" marR="0" lvl="0" indent="-257175" algn="l" rtl="0">
              <a:lnSpc>
                <a:spcPct val="150000"/>
              </a:lnSpc>
              <a:spcBef>
                <a:spcPts val="0"/>
              </a:spcBef>
              <a:spcAft>
                <a:spcPts val="0"/>
              </a:spcAft>
              <a:buClr>
                <a:srgbClr val="7F7F7F"/>
              </a:buClr>
              <a:buSzPts val="1320"/>
              <a:buFont typeface="Arial" panose="020B0604020202020204" pitchFamily="34" charset="0"/>
              <a:buChar char="•"/>
            </a:pPr>
            <a:r>
              <a:rPr lang="ko-KR" altLang="en-US" sz="1100" b="0" i="0" u="none" strike="noStrike" cap="none" dirty="0">
                <a:solidFill>
                  <a:srgbClr val="000000"/>
                </a:solidFill>
                <a:latin typeface="Malgun Gothic"/>
                <a:ea typeface="Malgun Gothic"/>
                <a:cs typeface="Malgun Gothic"/>
                <a:sym typeface="Malgun Gothic"/>
              </a:rPr>
              <a:t>가용성</a:t>
            </a:r>
            <a:r>
              <a:rPr lang="en-US" altLang="ko-KR" sz="1100" b="0" i="0" u="none" strike="noStrike" cap="none" dirty="0">
                <a:solidFill>
                  <a:srgbClr val="000000"/>
                </a:solidFill>
                <a:latin typeface="Malgun Gothic"/>
                <a:ea typeface="Malgun Gothic"/>
                <a:cs typeface="Malgun Gothic"/>
                <a:sym typeface="Malgun Gothic"/>
              </a:rPr>
              <a:t>(</a:t>
            </a:r>
            <a:r>
              <a:rPr lang="en-US" altLang="ko-KR" sz="1100" b="0" i="0" u="none" strike="noStrike" cap="none" dirty="0" err="1">
                <a:solidFill>
                  <a:srgbClr val="000000"/>
                </a:solidFill>
                <a:latin typeface="Malgun Gothic"/>
                <a:ea typeface="Malgun Gothic"/>
                <a:cs typeface="Malgun Gothic"/>
                <a:sym typeface="Malgun Gothic"/>
              </a:rPr>
              <a:t>Availablity</a:t>
            </a:r>
            <a:r>
              <a:rPr lang="en-US" altLang="ko-KR" sz="1100" b="0" i="0" u="none" strike="noStrike" cap="none" dirty="0">
                <a:solidFill>
                  <a:srgbClr val="000000"/>
                </a:solidFill>
                <a:latin typeface="Malgun Gothic"/>
                <a:ea typeface="Malgun Gothic"/>
                <a:cs typeface="Malgun Gothic"/>
                <a:sym typeface="Malgun Gothic"/>
              </a:rPr>
              <a:t>) : </a:t>
            </a:r>
            <a:r>
              <a:rPr lang="ko-KR" altLang="en-US" sz="1100" b="0" i="0" u="none" strike="noStrike" cap="none" dirty="0">
                <a:solidFill>
                  <a:srgbClr val="000000"/>
                </a:solidFill>
                <a:latin typeface="Malgun Gothic"/>
                <a:ea typeface="Malgun Gothic"/>
                <a:cs typeface="Malgun Gothic"/>
                <a:sym typeface="Malgun Gothic"/>
              </a:rPr>
              <a:t>가용성은 죽지 않은 상태의 모든 서버는 클라이언트에게 항상 정상 처리 응답</a:t>
            </a:r>
            <a:endParaRPr lang="en-US" altLang="ko-KR" sz="1100" b="0" i="0" u="none" strike="noStrike" cap="none" dirty="0">
              <a:solidFill>
                <a:srgbClr val="000000"/>
              </a:solidFill>
              <a:latin typeface="Malgun Gothic"/>
              <a:ea typeface="Malgun Gothic"/>
              <a:cs typeface="Malgun Gothic"/>
              <a:sym typeface="Malgun Gothic"/>
            </a:endParaRPr>
          </a:p>
          <a:p>
            <a:pPr marL="266700" marR="0" lvl="0" indent="-257175" algn="l" rtl="0">
              <a:lnSpc>
                <a:spcPct val="150000"/>
              </a:lnSpc>
              <a:spcBef>
                <a:spcPts val="0"/>
              </a:spcBef>
              <a:spcAft>
                <a:spcPts val="0"/>
              </a:spcAft>
              <a:buClr>
                <a:srgbClr val="7F7F7F"/>
              </a:buClr>
              <a:buSzPts val="1320"/>
              <a:buFont typeface="Arial" panose="020B0604020202020204" pitchFamily="34" charset="0"/>
              <a:buChar char="•"/>
            </a:pPr>
            <a:r>
              <a:rPr lang="ko-KR" altLang="en-US" sz="1100" b="0" i="0" u="none" strike="noStrike" cap="none" dirty="0">
                <a:solidFill>
                  <a:srgbClr val="000000"/>
                </a:solidFill>
                <a:latin typeface="Malgun Gothic"/>
                <a:ea typeface="Malgun Gothic"/>
                <a:cs typeface="Malgun Gothic"/>
                <a:sym typeface="Malgun Gothic"/>
              </a:rPr>
              <a:t>분단 허용성</a:t>
            </a:r>
            <a:r>
              <a:rPr lang="en-US" altLang="ko-KR" sz="1100" b="0" i="0" u="none" strike="noStrike" cap="none" dirty="0">
                <a:solidFill>
                  <a:srgbClr val="000000"/>
                </a:solidFill>
                <a:latin typeface="Malgun Gothic"/>
                <a:ea typeface="Malgun Gothic"/>
                <a:cs typeface="Malgun Gothic"/>
                <a:sym typeface="Malgun Gothic"/>
              </a:rPr>
              <a:t>(Partition tolerance) : </a:t>
            </a:r>
            <a:r>
              <a:rPr lang="ko-KR" altLang="en-US" sz="1100" b="0" i="0" u="none" strike="noStrike" cap="none" dirty="0">
                <a:solidFill>
                  <a:srgbClr val="000000"/>
                </a:solidFill>
                <a:latin typeface="Malgun Gothic"/>
                <a:ea typeface="Malgun Gothic"/>
                <a:cs typeface="Malgun Gothic"/>
                <a:sym typeface="Malgun Gothic"/>
              </a:rPr>
              <a:t>분단 허용성은 클러스터가 여러 대 동작하고 있을 때</a:t>
            </a:r>
            <a:r>
              <a:rPr lang="en-US" altLang="ko-KR" sz="1100" b="0" i="0" u="none" strike="noStrike" cap="none" dirty="0">
                <a:solidFill>
                  <a:srgbClr val="000000"/>
                </a:solidFill>
                <a:latin typeface="Malgun Gothic"/>
                <a:ea typeface="Malgun Gothic"/>
                <a:cs typeface="Malgun Gothic"/>
                <a:sym typeface="Malgun Gothic"/>
              </a:rPr>
              <a:t>, </a:t>
            </a:r>
            <a:r>
              <a:rPr lang="ko-KR" altLang="en-US" sz="1100" b="0" i="0" u="none" strike="noStrike" cap="none" dirty="0">
                <a:solidFill>
                  <a:srgbClr val="000000"/>
                </a:solidFill>
                <a:latin typeface="Malgun Gothic"/>
                <a:ea typeface="Malgun Gothic"/>
                <a:cs typeface="Malgun Gothic"/>
                <a:sym typeface="Malgun Gothic"/>
              </a:rPr>
              <a:t>해당 클러스터 사이에 접속이 단절되어 서로 통신을 할 수 없는 상황에서도 시스템이 잘 동작</a:t>
            </a:r>
            <a:endParaRPr lang="en-US" altLang="ko-KR" sz="1100" b="0" i="0" u="none" strike="noStrike" cap="none" dirty="0">
              <a:solidFill>
                <a:srgbClr val="000000"/>
              </a:solidFill>
              <a:latin typeface="Malgun Gothic"/>
              <a:ea typeface="Malgun Gothic"/>
              <a:cs typeface="Malgun Gothic"/>
              <a:sym typeface="Malgun Gothic"/>
            </a:endParaRPr>
          </a:p>
        </p:txBody>
      </p:sp>
      <p:pic>
        <p:nvPicPr>
          <p:cNvPr id="15" name="Picture 2" descr="download">
            <a:extLst>
              <a:ext uri="{FF2B5EF4-FFF2-40B4-BE49-F238E27FC236}">
                <a16:creationId xmlns:a16="http://schemas.microsoft.com/office/drawing/2014/main" id="{8A982454-0DFE-3AFD-5898-73439C5B5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374857"/>
            <a:ext cx="2867025" cy="15906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72CD9BE-773A-9FE9-1905-1AE204158BC8}"/>
              </a:ext>
            </a:extLst>
          </p:cNvPr>
          <p:cNvSpPr txBox="1"/>
          <p:nvPr/>
        </p:nvSpPr>
        <p:spPr>
          <a:xfrm>
            <a:off x="6372200" y="4155926"/>
            <a:ext cx="2764944" cy="200055"/>
          </a:xfrm>
          <a:prstGeom prst="rect">
            <a:avLst/>
          </a:prstGeom>
          <a:noFill/>
        </p:spPr>
        <p:txBody>
          <a:bodyPr wrap="square">
            <a:spAutoFit/>
          </a:bodyPr>
          <a:lstStyle/>
          <a:p>
            <a:r>
              <a:rPr lang="ko-KR" altLang="en-US" sz="700" dirty="0"/>
              <a:t>https://dongwooklee96.github.io/post/2021/03/26/cap-이론이란</a:t>
            </a:r>
          </a:p>
        </p:txBody>
      </p:sp>
    </p:spTree>
    <p:extLst>
      <p:ext uri="{BB962C8B-B14F-4D97-AF65-F5344CB8AC3E}">
        <p14:creationId xmlns:p14="http://schemas.microsoft.com/office/powerpoint/2010/main" val="4231274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직각 삼각형 328"/>
          <p:cNvSpPr/>
          <p:nvPr/>
        </p:nvSpPr>
        <p:spPr>
          <a:xfrm rot="5400000">
            <a:off x="324479" y="193062"/>
            <a:ext cx="89015" cy="90916"/>
          </a:xfrm>
          <a:prstGeom prst="rtTriangle">
            <a:avLst/>
          </a:prstGeom>
          <a:solidFill>
            <a:srgbClr val="01508F"/>
          </a:solidFill>
        </p:spPr>
        <p:txBody>
          <a:bodyPr wrap="square" lIns="0" tIns="0" rIns="0" bIns="0" rtlCol="0" anchor="ctr">
            <a:noAutofit/>
          </a:bodyPr>
          <a:lstStyle/>
          <a:p>
            <a:pPr lvl="1" indent="-118075" algn="ctr" defTabSz="782160">
              <a:buFont typeface="KoPub돋움체 Medium" pitchFamily="34" charset="0"/>
              <a:buChar char="•"/>
            </a:pPr>
            <a:endParaRPr lang="ko-KR" altLang="en-US" sz="900" dirty="0">
              <a:ln w="6350">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sym typeface="KoPub돋움체 Medium"/>
            </a:endParaRPr>
          </a:p>
        </p:txBody>
      </p:sp>
      <p:sp>
        <p:nvSpPr>
          <p:cNvPr id="331" name="텍스트 개체 틀 12"/>
          <p:cNvSpPr txBox="1">
            <a:spLocks/>
          </p:cNvSpPr>
          <p:nvPr/>
        </p:nvSpPr>
        <p:spPr>
          <a:xfrm>
            <a:off x="414445" y="789553"/>
            <a:ext cx="7479399" cy="318389"/>
          </a:xfrm>
          <a:prstGeom prst="rect">
            <a:avLst/>
          </a:prstGeom>
          <a:noFill/>
          <a:ln w="9525">
            <a:noFill/>
            <a:miter lim="800000"/>
            <a:headEnd/>
            <a:tailEnd/>
          </a:ln>
        </p:spPr>
        <p:txBody>
          <a:bodyPr wrap="square" lIns="0" tIns="0" rIns="0" bIns="0" anchor="t"/>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678522"/>
            <a:r>
              <a:rPr lang="ko-KR" altLang="en-US" sz="1050" dirty="0"/>
              <a:t>증권 </a:t>
            </a:r>
            <a:r>
              <a:rPr lang="en-US" altLang="ko-KR" sz="1050" dirty="0"/>
              <a:t>Core </a:t>
            </a:r>
            <a:r>
              <a:rPr lang="ko-KR" altLang="en-US" sz="1050" dirty="0"/>
              <a:t>업무서비스의</a:t>
            </a:r>
            <a:r>
              <a:rPr lang="en-US" altLang="ko-KR" sz="1050" dirty="0"/>
              <a:t> </a:t>
            </a:r>
            <a:r>
              <a:rPr lang="ko-KR" altLang="en-US" sz="1050" dirty="0"/>
              <a:t>부하경감과 다양한 플랫폼 비즈니스 서비스를 제공하기 위하여 비용</a:t>
            </a:r>
            <a:r>
              <a:rPr lang="en-US" altLang="ko-KR" sz="1050" dirty="0"/>
              <a:t>, </a:t>
            </a:r>
            <a:r>
              <a:rPr lang="ko-KR" altLang="en-US" sz="1050" dirty="0"/>
              <a:t>고성능</a:t>
            </a:r>
            <a:r>
              <a:rPr lang="en-US" altLang="ko-KR" sz="1050" dirty="0"/>
              <a:t>, </a:t>
            </a:r>
            <a:r>
              <a:rPr lang="ko-KR" altLang="en-US" sz="1050" dirty="0"/>
              <a:t>확장성을 고려한 </a:t>
            </a:r>
            <a:r>
              <a:rPr lang="en-US" altLang="ko-KR" sz="1050" dirty="0"/>
              <a:t>OSS </a:t>
            </a:r>
            <a:r>
              <a:rPr lang="ko-KR" altLang="en-US" sz="1050" dirty="0"/>
              <a:t>기반 </a:t>
            </a:r>
            <a:r>
              <a:rPr lang="en-US" altLang="ko-KR" sz="1050" dirty="0"/>
              <a:t>Biz Hub </a:t>
            </a:r>
            <a:r>
              <a:rPr lang="ko-KR" altLang="en-US" sz="1050" dirty="0"/>
              <a:t>구성</a:t>
            </a:r>
          </a:p>
        </p:txBody>
      </p:sp>
      <p:sp>
        <p:nvSpPr>
          <p:cNvPr id="271" name="텍스트 개체 틀 12">
            <a:extLst>
              <a:ext uri="{FF2B5EF4-FFF2-40B4-BE49-F238E27FC236}">
                <a16:creationId xmlns:a16="http://schemas.microsoft.com/office/drawing/2014/main" id="{E1B7B096-8736-4F25-95E2-B48993006C4C}"/>
              </a:ext>
            </a:extLst>
          </p:cNvPr>
          <p:cNvSpPr txBox="1">
            <a:spLocks/>
          </p:cNvSpPr>
          <p:nvPr/>
        </p:nvSpPr>
        <p:spPr>
          <a:xfrm>
            <a:off x="391111" y="318583"/>
            <a:ext cx="5502613" cy="146933"/>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3. MSA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적용 방안 </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&gt; </a:t>
            </a:r>
            <a:r>
              <a:rPr lang="en-US" altLang="ko-KR" sz="105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BizHub</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시스템 아키텍처</a:t>
            </a:r>
            <a:endPar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126" name="그룹 125">
            <a:extLst>
              <a:ext uri="{FF2B5EF4-FFF2-40B4-BE49-F238E27FC236}">
                <a16:creationId xmlns:a16="http://schemas.microsoft.com/office/drawing/2014/main" id="{D95737C2-7C76-4D48-8D18-59D5707993E7}"/>
              </a:ext>
            </a:extLst>
          </p:cNvPr>
          <p:cNvGrpSpPr/>
          <p:nvPr/>
        </p:nvGrpSpPr>
        <p:grpSpPr>
          <a:xfrm>
            <a:off x="391111" y="1249627"/>
            <a:ext cx="7697698" cy="3379409"/>
            <a:chOff x="369636" y="1666168"/>
            <a:chExt cx="9272442" cy="4505879"/>
          </a:xfrm>
        </p:grpSpPr>
        <p:sp>
          <p:nvSpPr>
            <p:cNvPr id="127" name="직사각형 126">
              <a:extLst>
                <a:ext uri="{FF2B5EF4-FFF2-40B4-BE49-F238E27FC236}">
                  <a16:creationId xmlns:a16="http://schemas.microsoft.com/office/drawing/2014/main" id="{44EDF6A9-5DDB-49EA-A76D-5BAB4164818F}"/>
                </a:ext>
              </a:extLst>
            </p:cNvPr>
            <p:cNvSpPr/>
            <p:nvPr/>
          </p:nvSpPr>
          <p:spPr>
            <a:xfrm>
              <a:off x="3677491" y="3297491"/>
              <a:ext cx="2749598" cy="2874556"/>
            </a:xfrm>
            <a:prstGeom prst="rect">
              <a:avLst/>
            </a:prstGeom>
            <a:solidFill>
              <a:schemeClr val="accent6">
                <a:lumMod val="40000"/>
                <a:lumOff val="60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ln>
                  <a:solidFill>
                    <a:srgbClr val="FF0000"/>
                  </a:solidFill>
                </a:ln>
                <a:solidFill>
                  <a:srgbClr val="F79646">
                    <a:lumMod val="20000"/>
                    <a:lumOff val="80000"/>
                  </a:srgbClr>
                </a:solidFill>
                <a:latin typeface="맑은 고딕"/>
                <a:ea typeface="맑은 고딕" panose="020B0503020000020004" pitchFamily="50" charset="-127"/>
              </a:endParaRPr>
            </a:p>
          </p:txBody>
        </p:sp>
        <p:sp>
          <p:nvSpPr>
            <p:cNvPr id="128" name="직사각형 127">
              <a:extLst>
                <a:ext uri="{FF2B5EF4-FFF2-40B4-BE49-F238E27FC236}">
                  <a16:creationId xmlns:a16="http://schemas.microsoft.com/office/drawing/2014/main" id="{19F60E7C-DCAE-463F-866C-BA246DA96665}"/>
                </a:ext>
              </a:extLst>
            </p:cNvPr>
            <p:cNvSpPr/>
            <p:nvPr/>
          </p:nvSpPr>
          <p:spPr>
            <a:xfrm>
              <a:off x="6978574" y="4343467"/>
              <a:ext cx="926396" cy="701231"/>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DBMS(Oracle)</a:t>
              </a:r>
            </a:p>
          </p:txBody>
        </p:sp>
        <p:sp>
          <p:nvSpPr>
            <p:cNvPr id="129" name="Rectangle 78">
              <a:extLst>
                <a:ext uri="{FF2B5EF4-FFF2-40B4-BE49-F238E27FC236}">
                  <a16:creationId xmlns:a16="http://schemas.microsoft.com/office/drawing/2014/main" id="{B9DF2D14-8F28-4CC0-A90B-60EE42609A13}"/>
                </a:ext>
              </a:extLst>
            </p:cNvPr>
            <p:cNvSpPr>
              <a:spLocks noChangeArrowheads="1"/>
            </p:cNvSpPr>
            <p:nvPr/>
          </p:nvSpPr>
          <p:spPr bwMode="auto">
            <a:xfrm>
              <a:off x="369636" y="1666168"/>
              <a:ext cx="741733" cy="282022"/>
            </a:xfrm>
            <a:prstGeom prst="rect">
              <a:avLst/>
            </a:prstGeom>
            <a:solidFill>
              <a:srgbClr val="F0D5A9"/>
            </a:solidFill>
            <a:effectLst/>
          </p:spPr>
          <p:txBody>
            <a:bodyPr wrap="square" lIns="66095" tIns="66095" rIns="66095" bIns="66095" rtlCol="0" anchor="ctr">
              <a:noAutofit/>
            </a:bodyPr>
            <a:lstStyle/>
            <a:p>
              <a:pPr lvl="1" algn="ctr" defTabSz="678522">
                <a:spcAft>
                  <a:spcPts val="405"/>
                </a:spcAft>
                <a:buClr>
                  <a:prstClr val="black">
                    <a:lumMod val="65000"/>
                    <a:lumOff val="35000"/>
                  </a:prstClr>
                </a:buClr>
                <a:buSzPct val="90000"/>
              </a:pPr>
              <a:r>
                <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사용자</a:t>
              </a:r>
            </a:p>
          </p:txBody>
        </p:sp>
        <p:sp>
          <p:nvSpPr>
            <p:cNvPr id="130" name="Rectangle 78">
              <a:extLst>
                <a:ext uri="{FF2B5EF4-FFF2-40B4-BE49-F238E27FC236}">
                  <a16:creationId xmlns:a16="http://schemas.microsoft.com/office/drawing/2014/main" id="{2A70E7EB-9488-4F95-AAF1-CB2A11D9166E}"/>
                </a:ext>
              </a:extLst>
            </p:cNvPr>
            <p:cNvSpPr>
              <a:spLocks noChangeArrowheads="1"/>
            </p:cNvSpPr>
            <p:nvPr/>
          </p:nvSpPr>
          <p:spPr bwMode="auto">
            <a:xfrm>
              <a:off x="1427550" y="1666168"/>
              <a:ext cx="2259863" cy="282022"/>
            </a:xfrm>
            <a:prstGeom prst="rect">
              <a:avLst/>
            </a:prstGeom>
            <a:solidFill>
              <a:srgbClr val="F0D5A9"/>
            </a:solidFill>
            <a:effectLst/>
          </p:spPr>
          <p:txBody>
            <a:bodyPr wrap="square" lIns="66095" tIns="66095" rIns="66095" bIns="66095" rtlCol="0" anchor="ctr">
              <a:noAutofit/>
            </a:bodyPr>
            <a:lstStyle/>
            <a:p>
              <a:pPr lvl="1" algn="ctr" defTabSz="678522">
                <a:spcAft>
                  <a:spcPts val="405"/>
                </a:spcAft>
                <a:buClr>
                  <a:prstClr val="black">
                    <a:lumMod val="65000"/>
                    <a:lumOff val="35000"/>
                  </a:prstClr>
                </a:buClr>
                <a:buSzPct val="90000"/>
              </a:pPr>
              <a:r>
                <a:rPr lang="en-US" altLang="ko-KR"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Channel Hub</a:t>
              </a:r>
              <a:endPar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endParaRPr>
            </a:p>
          </p:txBody>
        </p:sp>
        <p:sp>
          <p:nvSpPr>
            <p:cNvPr id="131" name="Rectangle 78">
              <a:extLst>
                <a:ext uri="{FF2B5EF4-FFF2-40B4-BE49-F238E27FC236}">
                  <a16:creationId xmlns:a16="http://schemas.microsoft.com/office/drawing/2014/main" id="{16AE607E-9405-416A-8E8A-51773B9A6DE6}"/>
                </a:ext>
              </a:extLst>
            </p:cNvPr>
            <p:cNvSpPr>
              <a:spLocks noChangeArrowheads="1"/>
            </p:cNvSpPr>
            <p:nvPr/>
          </p:nvSpPr>
          <p:spPr bwMode="auto">
            <a:xfrm>
              <a:off x="6672122" y="1666168"/>
              <a:ext cx="2864243" cy="282022"/>
            </a:xfrm>
            <a:prstGeom prst="rect">
              <a:avLst/>
            </a:prstGeom>
            <a:solidFill>
              <a:srgbClr val="F0D5A9"/>
            </a:solidFill>
            <a:effectLst/>
          </p:spPr>
          <p:txBody>
            <a:bodyPr wrap="square" lIns="66095" tIns="66095" rIns="66095" bIns="66095" rtlCol="0" anchor="ctr">
              <a:noAutofit/>
            </a:bodyPr>
            <a:lstStyle/>
            <a:p>
              <a:pPr lvl="1" algn="ctr" defTabSz="678522">
                <a:spcAft>
                  <a:spcPts val="405"/>
                </a:spcAft>
                <a:buClr>
                  <a:prstClr val="black">
                    <a:lumMod val="65000"/>
                    <a:lumOff val="35000"/>
                  </a:prstClr>
                </a:buClr>
                <a:buSzPct val="90000"/>
              </a:pPr>
              <a:r>
                <a:rPr lang="en-US" altLang="ko-KR"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Core Hub</a:t>
              </a:r>
              <a:endPar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endParaRPr>
            </a:p>
          </p:txBody>
        </p:sp>
        <p:sp>
          <p:nvSpPr>
            <p:cNvPr id="132" name="Rectangle 78">
              <a:extLst>
                <a:ext uri="{FF2B5EF4-FFF2-40B4-BE49-F238E27FC236}">
                  <a16:creationId xmlns:a16="http://schemas.microsoft.com/office/drawing/2014/main" id="{014418F7-E64F-4BAA-A31C-51ADE6F47825}"/>
                </a:ext>
              </a:extLst>
            </p:cNvPr>
            <p:cNvSpPr>
              <a:spLocks noChangeArrowheads="1"/>
            </p:cNvSpPr>
            <p:nvPr/>
          </p:nvSpPr>
          <p:spPr bwMode="auto">
            <a:xfrm>
              <a:off x="3784754" y="1666168"/>
              <a:ext cx="2643121" cy="282022"/>
            </a:xfrm>
            <a:prstGeom prst="rect">
              <a:avLst/>
            </a:prstGeom>
            <a:solidFill>
              <a:srgbClr val="F0D5A9"/>
            </a:solidFill>
            <a:effectLst/>
          </p:spPr>
          <p:txBody>
            <a:bodyPr wrap="square" lIns="66095" tIns="66095" rIns="66095" bIns="66095" rtlCol="0" anchor="ctr">
              <a:noAutofit/>
            </a:bodyPr>
            <a:lstStyle/>
            <a:p>
              <a:pPr lvl="1" algn="ctr" defTabSz="678522">
                <a:spcAft>
                  <a:spcPts val="405"/>
                </a:spcAft>
                <a:buClr>
                  <a:prstClr val="black">
                    <a:lumMod val="65000"/>
                    <a:lumOff val="35000"/>
                  </a:prstClr>
                </a:buClr>
                <a:buSzPct val="90000"/>
              </a:pPr>
              <a:r>
                <a:rPr lang="en-US" altLang="ko-KR"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Biz</a:t>
              </a:r>
              <a:r>
                <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 </a:t>
              </a:r>
              <a:r>
                <a:rPr lang="en-US" altLang="ko-KR"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rPr>
                <a:t>Hub</a:t>
              </a:r>
              <a:endParaRPr lang="ko-KR" altLang="en-US" sz="1102" dirty="0">
                <a:ln>
                  <a:solidFill>
                    <a:prstClr val="black">
                      <a:alpha val="0"/>
                    </a:prstClr>
                  </a:solidFill>
                </a:ln>
                <a:solidFill>
                  <a:srgbClr val="CD440D"/>
                </a:solidFill>
                <a:latin typeface="나눔고딕 Bold" panose="020D0804000000000000" pitchFamily="50" charset="-127"/>
                <a:ea typeface="나눔고딕 Bold" panose="020D0804000000000000" pitchFamily="50" charset="-127"/>
              </a:endParaRPr>
            </a:p>
          </p:txBody>
        </p:sp>
        <p:cxnSp>
          <p:nvCxnSpPr>
            <p:cNvPr id="133" name="연결선: 꺾임 132">
              <a:extLst>
                <a:ext uri="{FF2B5EF4-FFF2-40B4-BE49-F238E27FC236}">
                  <a16:creationId xmlns:a16="http://schemas.microsoft.com/office/drawing/2014/main" id="{5D0C4A0A-68FF-4A75-B499-93E0502B907C}"/>
                </a:ext>
              </a:extLst>
            </p:cNvPr>
            <p:cNvCxnSpPr>
              <a:cxnSpLocks/>
              <a:stCxn id="163" idx="3"/>
              <a:endCxn id="164" idx="0"/>
            </p:cNvCxnSpPr>
            <p:nvPr/>
          </p:nvCxnSpPr>
          <p:spPr>
            <a:xfrm>
              <a:off x="3580153" y="3172442"/>
              <a:ext cx="2951428" cy="408493"/>
            </a:xfrm>
            <a:prstGeom prst="bentConnector2">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4" name="연결선: 꺾임 133">
              <a:extLst>
                <a:ext uri="{FF2B5EF4-FFF2-40B4-BE49-F238E27FC236}">
                  <a16:creationId xmlns:a16="http://schemas.microsoft.com/office/drawing/2014/main" id="{FEEE356A-2FE0-4F7A-B1B8-876D69029BFE}"/>
                </a:ext>
              </a:extLst>
            </p:cNvPr>
            <p:cNvCxnSpPr>
              <a:cxnSpLocks/>
              <a:stCxn id="135" idx="3"/>
              <a:endCxn id="164" idx="2"/>
            </p:cNvCxnSpPr>
            <p:nvPr/>
          </p:nvCxnSpPr>
          <p:spPr>
            <a:xfrm flipV="1">
              <a:off x="6182257" y="3646656"/>
              <a:ext cx="349325" cy="396536"/>
            </a:xfrm>
            <a:prstGeom prst="bentConnector2">
              <a:avLst/>
            </a:prstGeom>
            <a:noFill/>
            <a:ln w="3175" cap="flat" cmpd="sng" algn="ctr">
              <a:solidFill>
                <a:srgbClr val="00B0F0"/>
              </a:solidFill>
              <a:prstDash val="solid"/>
            </a:ln>
            <a:effectLst/>
          </p:spPr>
        </p:cxnSp>
        <p:sp>
          <p:nvSpPr>
            <p:cNvPr id="135" name="직사각형 134">
              <a:extLst>
                <a:ext uri="{FF2B5EF4-FFF2-40B4-BE49-F238E27FC236}">
                  <a16:creationId xmlns:a16="http://schemas.microsoft.com/office/drawing/2014/main" id="{F84EBB9F-592A-4265-962C-F4F234469B7D}"/>
                </a:ext>
              </a:extLst>
            </p:cNvPr>
            <p:cNvSpPr>
              <a:spLocks/>
            </p:cNvSpPr>
            <p:nvPr/>
          </p:nvSpPr>
          <p:spPr>
            <a:xfrm>
              <a:off x="6115277" y="4010331"/>
              <a:ext cx="66980" cy="65722"/>
            </a:xfrm>
            <a:prstGeom prst="rect">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136" name="연결선: 꺾임 135">
              <a:extLst>
                <a:ext uri="{FF2B5EF4-FFF2-40B4-BE49-F238E27FC236}">
                  <a16:creationId xmlns:a16="http://schemas.microsoft.com/office/drawing/2014/main" id="{FD766F7A-B2CE-467F-BC7D-A47F19BE150B}"/>
                </a:ext>
              </a:extLst>
            </p:cNvPr>
            <p:cNvCxnSpPr>
              <a:cxnSpLocks/>
              <a:stCxn id="138" idx="3"/>
              <a:endCxn id="396" idx="3"/>
            </p:cNvCxnSpPr>
            <p:nvPr/>
          </p:nvCxnSpPr>
          <p:spPr>
            <a:xfrm>
              <a:off x="8452027" y="3461862"/>
              <a:ext cx="173517" cy="576247"/>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7" name="연결선: 꺾임 136">
              <a:extLst>
                <a:ext uri="{FF2B5EF4-FFF2-40B4-BE49-F238E27FC236}">
                  <a16:creationId xmlns:a16="http://schemas.microsoft.com/office/drawing/2014/main" id="{42A16400-DD6E-4B40-8731-A17E6D9D54E5}"/>
                </a:ext>
              </a:extLst>
            </p:cNvPr>
            <p:cNvCxnSpPr>
              <a:cxnSpLocks/>
              <a:stCxn id="138" idx="3"/>
              <a:endCxn id="394" idx="3"/>
            </p:cNvCxnSpPr>
            <p:nvPr/>
          </p:nvCxnSpPr>
          <p:spPr>
            <a:xfrm flipV="1">
              <a:off x="8452027" y="2951662"/>
              <a:ext cx="175295" cy="510199"/>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id="{A5936A0B-6F6B-4D22-943A-1058D4094EBF}"/>
                </a:ext>
              </a:extLst>
            </p:cNvPr>
            <p:cNvSpPr>
              <a:spLocks/>
            </p:cNvSpPr>
            <p:nvPr/>
          </p:nvSpPr>
          <p:spPr>
            <a:xfrm>
              <a:off x="8385047" y="3429000"/>
              <a:ext cx="66980" cy="657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grpSp>
          <p:nvGrpSpPr>
            <p:cNvPr id="139" name="그룹 138">
              <a:extLst>
                <a:ext uri="{FF2B5EF4-FFF2-40B4-BE49-F238E27FC236}">
                  <a16:creationId xmlns:a16="http://schemas.microsoft.com/office/drawing/2014/main" id="{99B00257-9BF9-4B24-86D9-001FAAAD3E45}"/>
                </a:ext>
              </a:extLst>
            </p:cNvPr>
            <p:cNvGrpSpPr/>
            <p:nvPr/>
          </p:nvGrpSpPr>
          <p:grpSpPr>
            <a:xfrm>
              <a:off x="8797356" y="3592277"/>
              <a:ext cx="754484" cy="891662"/>
              <a:chOff x="8860886" y="1989634"/>
              <a:chExt cx="770477" cy="910563"/>
            </a:xfrm>
          </p:grpSpPr>
          <p:sp>
            <p:nvSpPr>
              <p:cNvPr id="434" name="Rectangle 56">
                <a:extLst>
                  <a:ext uri="{FF2B5EF4-FFF2-40B4-BE49-F238E27FC236}">
                    <a16:creationId xmlns:a16="http://schemas.microsoft.com/office/drawing/2014/main" id="{FF1F4953-3BC0-436C-93F1-A01E56BFE531}"/>
                  </a:ext>
                </a:extLst>
              </p:cNvPr>
              <p:cNvSpPr>
                <a:spLocks noChangeArrowheads="1"/>
              </p:cNvSpPr>
              <p:nvPr/>
            </p:nvSpPr>
            <p:spPr bwMode="auto">
              <a:xfrm>
                <a:off x="8860886" y="1989634"/>
                <a:ext cx="770477" cy="910563"/>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대외</a:t>
                </a: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FEP</a:t>
                </a:r>
              </a:p>
            </p:txBody>
          </p:sp>
          <p:sp>
            <p:nvSpPr>
              <p:cNvPr id="435" name="직사각형 434">
                <a:extLst>
                  <a:ext uri="{FF2B5EF4-FFF2-40B4-BE49-F238E27FC236}">
                    <a16:creationId xmlns:a16="http://schemas.microsoft.com/office/drawing/2014/main" id="{1293681E-7E8D-460D-9D6C-5EE1B295E7A5}"/>
                  </a:ext>
                </a:extLst>
              </p:cNvPr>
              <p:cNvSpPr>
                <a:spLocks noChangeArrowheads="1"/>
              </p:cNvSpPr>
              <p:nvPr/>
            </p:nvSpPr>
            <p:spPr bwMode="auto">
              <a:xfrm>
                <a:off x="8896883" y="2231034"/>
                <a:ext cx="698482"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뱅킹</a:t>
                </a:r>
              </a:p>
            </p:txBody>
          </p:sp>
          <p:sp>
            <p:nvSpPr>
              <p:cNvPr id="436" name="직사각형 435">
                <a:extLst>
                  <a:ext uri="{FF2B5EF4-FFF2-40B4-BE49-F238E27FC236}">
                    <a16:creationId xmlns:a16="http://schemas.microsoft.com/office/drawing/2014/main" id="{542DF06B-AE20-4121-86AD-2422D44B564D}"/>
                  </a:ext>
                </a:extLst>
              </p:cNvPr>
              <p:cNvSpPr>
                <a:spLocks noChangeArrowheads="1"/>
              </p:cNvSpPr>
              <p:nvPr/>
            </p:nvSpPr>
            <p:spPr bwMode="auto">
              <a:xfrm>
                <a:off x="8896883" y="2459149"/>
                <a:ext cx="698482"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카드</a:t>
                </a:r>
              </a:p>
            </p:txBody>
          </p:sp>
          <p:sp>
            <p:nvSpPr>
              <p:cNvPr id="437" name="직사각형 436">
                <a:extLst>
                  <a:ext uri="{FF2B5EF4-FFF2-40B4-BE49-F238E27FC236}">
                    <a16:creationId xmlns:a16="http://schemas.microsoft.com/office/drawing/2014/main" id="{35B6C762-6E26-46F9-ADE6-B643B90BA5E1}"/>
                  </a:ext>
                </a:extLst>
              </p:cNvPr>
              <p:cNvSpPr/>
              <p:nvPr/>
            </p:nvSpPr>
            <p:spPr>
              <a:xfrm>
                <a:off x="9018314" y="2687265"/>
                <a:ext cx="455620" cy="156895"/>
              </a:xfrm>
              <a:prstGeom prst="rect">
                <a:avLst/>
              </a:prstGeom>
              <a:noFill/>
              <a:ln w="6350" cap="flat" cmpd="sng" algn="ctr">
                <a:noFill/>
                <a:prstDash val="solid"/>
              </a:ln>
              <a:effectLst/>
            </p:spPr>
            <p:txBody>
              <a:bodyPr lIns="0" tIns="0" rIns="0" bIns="0" rtlCol="0" anchor="ctr"/>
              <a:lstStyle/>
              <a:p>
                <a:pPr lvl="1" indent="-46639" algn="ctr" defTabSz="678480">
                  <a:buClr>
                    <a:prstClr val="black">
                      <a:lumMod val="65000"/>
                      <a:lumOff val="35000"/>
                    </a:prstClr>
                  </a:buClr>
                  <a:buSzPct val="90000"/>
                  <a:tabLst>
                    <a:tab pos="597968" algn="l"/>
                  </a:tabLst>
                  <a:defRPr/>
                </a:pPr>
                <a:r>
                  <a:rPr lang="ko-KR" altLang="en-US"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 ● ●</a:t>
                </a:r>
                <a:endParaRPr lang="en-US" altLang="ko-KR"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grpSp>
          <p:nvGrpSpPr>
            <p:cNvPr id="140" name="그룹 139">
              <a:extLst>
                <a:ext uri="{FF2B5EF4-FFF2-40B4-BE49-F238E27FC236}">
                  <a16:creationId xmlns:a16="http://schemas.microsoft.com/office/drawing/2014/main" id="{AC0ADC01-9AB5-42FA-B13A-EC32C56B9C7F}"/>
                </a:ext>
              </a:extLst>
            </p:cNvPr>
            <p:cNvGrpSpPr/>
            <p:nvPr/>
          </p:nvGrpSpPr>
          <p:grpSpPr>
            <a:xfrm>
              <a:off x="2438541" y="2906515"/>
              <a:ext cx="1160207" cy="815161"/>
              <a:chOff x="2499853" y="1989634"/>
              <a:chExt cx="1184801" cy="832441"/>
            </a:xfrm>
          </p:grpSpPr>
          <p:sp>
            <p:nvSpPr>
              <p:cNvPr id="424" name="직사각형 423">
                <a:extLst>
                  <a:ext uri="{FF2B5EF4-FFF2-40B4-BE49-F238E27FC236}">
                    <a16:creationId xmlns:a16="http://schemas.microsoft.com/office/drawing/2014/main" id="{5F9F5ED1-476C-41E8-BABA-A0D29B3A83B4}"/>
                  </a:ext>
                </a:extLst>
              </p:cNvPr>
              <p:cNvSpPr/>
              <p:nvPr/>
            </p:nvSpPr>
            <p:spPr>
              <a:xfrm>
                <a:off x="2499853" y="1989634"/>
                <a:ext cx="1184801" cy="832441"/>
              </a:xfrm>
              <a:prstGeom prst="rect">
                <a:avLst/>
              </a:prstGeom>
              <a:solidFill>
                <a:schemeClr val="bg1"/>
              </a:solidFill>
              <a:ln w="9525">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MCI</a:t>
                </a:r>
              </a:p>
            </p:txBody>
          </p:sp>
          <p:grpSp>
            <p:nvGrpSpPr>
              <p:cNvPr id="425" name="그룹 424">
                <a:extLst>
                  <a:ext uri="{FF2B5EF4-FFF2-40B4-BE49-F238E27FC236}">
                    <a16:creationId xmlns:a16="http://schemas.microsoft.com/office/drawing/2014/main" id="{9BC09BDD-4860-42F7-BB92-492D162A7278}"/>
                  </a:ext>
                </a:extLst>
              </p:cNvPr>
              <p:cNvGrpSpPr/>
              <p:nvPr/>
            </p:nvGrpSpPr>
            <p:grpSpPr>
              <a:xfrm>
                <a:off x="2558754" y="2199882"/>
                <a:ext cx="1066999" cy="557443"/>
                <a:chOff x="2559054" y="2199882"/>
                <a:chExt cx="1066999" cy="557443"/>
              </a:xfrm>
            </p:grpSpPr>
            <p:grpSp>
              <p:nvGrpSpPr>
                <p:cNvPr id="426" name="그룹 425">
                  <a:extLst>
                    <a:ext uri="{FF2B5EF4-FFF2-40B4-BE49-F238E27FC236}">
                      <a16:creationId xmlns:a16="http://schemas.microsoft.com/office/drawing/2014/main" id="{01AA47DC-F13A-40EA-8114-813ACC1FA195}"/>
                    </a:ext>
                  </a:extLst>
                </p:cNvPr>
                <p:cNvGrpSpPr/>
                <p:nvPr/>
              </p:nvGrpSpPr>
              <p:grpSpPr>
                <a:xfrm>
                  <a:off x="2863076" y="2199882"/>
                  <a:ext cx="458955" cy="557443"/>
                  <a:chOff x="2863076" y="2199882"/>
                  <a:chExt cx="458955" cy="557443"/>
                </a:xfrm>
              </p:grpSpPr>
              <p:sp>
                <p:nvSpPr>
                  <p:cNvPr id="432" name="직사각형 431">
                    <a:extLst>
                      <a:ext uri="{FF2B5EF4-FFF2-40B4-BE49-F238E27FC236}">
                        <a16:creationId xmlns:a16="http://schemas.microsoft.com/office/drawing/2014/main" id="{A2342BCD-34C5-4696-9464-ECF58419C6C5}"/>
                      </a:ext>
                    </a:extLst>
                  </p:cNvPr>
                  <p:cNvSpPr/>
                  <p:nvPr/>
                </p:nvSpPr>
                <p:spPr>
                  <a:xfrm>
                    <a:off x="2863076" y="2199882"/>
                    <a:ext cx="458955" cy="230529"/>
                  </a:xfrm>
                  <a:prstGeom prst="rect">
                    <a:avLst/>
                  </a:prstGeom>
                  <a:solidFill>
                    <a:schemeClr val="bg1">
                      <a:lumMod val="95000"/>
                    </a:schemeClr>
                  </a:solidFill>
                  <a:ln w="6350">
                    <a:solidFill>
                      <a:schemeClr val="bg1">
                        <a:lumMod val="65000"/>
                      </a:schemeClr>
                    </a:solidFill>
                  </a:ln>
                </p:spPr>
                <p:txBody>
                  <a:bodyPr lIns="0" tIns="0" rIns="0" bIns="0" rtlCol="0" anchor="ctr"/>
                  <a:lstStyle/>
                  <a:p>
                    <a:pPr lvl="1" algn="ctr" defTabSz="678480">
                      <a:buClr>
                        <a:prstClr val="black">
                          <a:lumMod val="65000"/>
                          <a:lumOff val="35000"/>
                        </a:prstClr>
                      </a:buClr>
                      <a:buSzPct val="90000"/>
                      <a:defRPr/>
                    </a:pPr>
                    <a:r>
                      <a:rPr lang="ko-KR" altLang="en-US" sz="515"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메세지큐</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433" name="직사각형 432">
                    <a:extLst>
                      <a:ext uri="{FF2B5EF4-FFF2-40B4-BE49-F238E27FC236}">
                        <a16:creationId xmlns:a16="http://schemas.microsoft.com/office/drawing/2014/main" id="{4F7AA24F-A754-449B-AA15-6AF30CC2B29A}"/>
                      </a:ext>
                    </a:extLst>
                  </p:cNvPr>
                  <p:cNvSpPr/>
                  <p:nvPr/>
                </p:nvSpPr>
                <p:spPr>
                  <a:xfrm>
                    <a:off x="2863076" y="2526796"/>
                    <a:ext cx="458955" cy="230529"/>
                  </a:xfrm>
                  <a:prstGeom prst="rect">
                    <a:avLst/>
                  </a:prstGeom>
                  <a:solidFill>
                    <a:schemeClr val="bg1">
                      <a:lumMod val="95000"/>
                    </a:schemeClr>
                  </a:solidFill>
                  <a:ln w="6350">
                    <a:solidFill>
                      <a:schemeClr val="bg1">
                        <a:lumMod val="65000"/>
                      </a:schemeClr>
                    </a:solidFill>
                  </a:ln>
                </p:spPr>
                <p:txBody>
                  <a:bodyPr lIns="0" rIns="0" rtlCol="0" anchor="ctr"/>
                  <a:lstStyle/>
                  <a:p>
                    <a:pPr lvl="1" algn="ctr" defTabSz="678480">
                      <a:buClr>
                        <a:prstClr val="black">
                          <a:lumMod val="65000"/>
                          <a:lumOff val="35000"/>
                        </a:prstClr>
                      </a:buClr>
                      <a:buSzPct val="90000"/>
                      <a:defRPr/>
                    </a:pPr>
                    <a:r>
                      <a:rPr lang="ko-KR" altLang="en-US" sz="515"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매퍼</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cxnSp>
              <p:nvCxnSpPr>
                <p:cNvPr id="427" name="연결선: 꺾임 426">
                  <a:extLst>
                    <a:ext uri="{FF2B5EF4-FFF2-40B4-BE49-F238E27FC236}">
                      <a16:creationId xmlns:a16="http://schemas.microsoft.com/office/drawing/2014/main" id="{26C1797D-26BF-416C-AA30-35E468441558}"/>
                    </a:ext>
                  </a:extLst>
                </p:cNvPr>
                <p:cNvCxnSpPr>
                  <a:cxnSpLocks/>
                  <a:stCxn id="428" idx="3"/>
                  <a:endCxn id="432" idx="1"/>
                </p:cNvCxnSpPr>
                <p:nvPr/>
              </p:nvCxnSpPr>
              <p:spPr>
                <a:xfrm flipV="1">
                  <a:off x="2762561" y="2315147"/>
                  <a:ext cx="100515" cy="163456"/>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sp>
              <p:nvSpPr>
                <p:cNvPr id="428" name="직사각형 427">
                  <a:extLst>
                    <a:ext uri="{FF2B5EF4-FFF2-40B4-BE49-F238E27FC236}">
                      <a16:creationId xmlns:a16="http://schemas.microsoft.com/office/drawing/2014/main" id="{68F336C2-EC66-4257-A894-66B949E8DE32}"/>
                    </a:ext>
                  </a:extLst>
                </p:cNvPr>
                <p:cNvSpPr/>
                <p:nvPr/>
              </p:nvSpPr>
              <p:spPr>
                <a:xfrm>
                  <a:off x="2559054" y="2199882"/>
                  <a:ext cx="203507" cy="557442"/>
                </a:xfrm>
                <a:prstGeom prst="rect">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어댑터</a:t>
                  </a:r>
                </a:p>
              </p:txBody>
            </p:sp>
            <p:sp>
              <p:nvSpPr>
                <p:cNvPr id="429" name="직사각형 428">
                  <a:extLst>
                    <a:ext uri="{FF2B5EF4-FFF2-40B4-BE49-F238E27FC236}">
                      <a16:creationId xmlns:a16="http://schemas.microsoft.com/office/drawing/2014/main" id="{E38AA754-311F-41A4-98DB-CAAE428C3E30}"/>
                    </a:ext>
                  </a:extLst>
                </p:cNvPr>
                <p:cNvSpPr/>
                <p:nvPr/>
              </p:nvSpPr>
              <p:spPr>
                <a:xfrm>
                  <a:off x="3422546" y="2199882"/>
                  <a:ext cx="203507" cy="557442"/>
                </a:xfrm>
                <a:prstGeom prst="rect">
                  <a:avLst/>
                </a:prstGeom>
                <a:solidFill>
                  <a:schemeClr val="bg1">
                    <a:lumMod val="95000"/>
                  </a:schemeClr>
                </a:solidFill>
                <a:ln w="6350">
                  <a:solidFill>
                    <a:schemeClr val="bg1">
                      <a:lumMod val="65000"/>
                    </a:schemeClr>
                  </a:solidFill>
                </a:ln>
              </p:spPr>
              <p:txBody>
                <a:bodyPr vert="eaVert" lIns="0" rIns="0" rtlCol="0" anchor="ctr"/>
                <a:lstStyle/>
                <a:p>
                  <a:pPr lvl="1" algn="ctr" defTabSz="678480">
                    <a:buClr>
                      <a:prstClr val="black">
                        <a:lumMod val="65000"/>
                        <a:lumOff val="35000"/>
                      </a:prstClr>
                    </a:buClr>
                    <a:buSzPct val="90000"/>
                    <a:defRPr/>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어댑터</a:t>
                  </a:r>
                </a:p>
              </p:txBody>
            </p:sp>
            <p:cxnSp>
              <p:nvCxnSpPr>
                <p:cNvPr id="430" name="연결선: 꺾임 145">
                  <a:extLst>
                    <a:ext uri="{FF2B5EF4-FFF2-40B4-BE49-F238E27FC236}">
                      <a16:creationId xmlns:a16="http://schemas.microsoft.com/office/drawing/2014/main" id="{3633160F-8C13-4533-A739-DA64DB140742}"/>
                    </a:ext>
                  </a:extLst>
                </p:cNvPr>
                <p:cNvCxnSpPr>
                  <a:cxnSpLocks/>
                  <a:stCxn id="433" idx="0"/>
                  <a:endCxn id="432" idx="2"/>
                </p:cNvCxnSpPr>
                <p:nvPr/>
              </p:nvCxnSpPr>
              <p:spPr>
                <a:xfrm flipV="1">
                  <a:off x="3092554" y="2430411"/>
                  <a:ext cx="0" cy="96385"/>
                </a:xfrm>
                <a:prstGeom prst="straightConnector1">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31" name="연결선: 꺾임 430">
                  <a:extLst>
                    <a:ext uri="{FF2B5EF4-FFF2-40B4-BE49-F238E27FC236}">
                      <a16:creationId xmlns:a16="http://schemas.microsoft.com/office/drawing/2014/main" id="{72CEFF26-759F-4256-8474-97CDDA8F4194}"/>
                    </a:ext>
                  </a:extLst>
                </p:cNvPr>
                <p:cNvCxnSpPr>
                  <a:cxnSpLocks/>
                  <a:stCxn id="433" idx="3"/>
                  <a:endCxn id="429" idx="1"/>
                </p:cNvCxnSpPr>
                <p:nvPr/>
              </p:nvCxnSpPr>
              <p:spPr>
                <a:xfrm flipV="1">
                  <a:off x="3322031" y="2478603"/>
                  <a:ext cx="100515" cy="163458"/>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grpSp>
        <p:sp>
          <p:nvSpPr>
            <p:cNvPr id="141" name="직사각형 140">
              <a:extLst>
                <a:ext uri="{FF2B5EF4-FFF2-40B4-BE49-F238E27FC236}">
                  <a16:creationId xmlns:a16="http://schemas.microsoft.com/office/drawing/2014/main" id="{261254C9-1565-40AA-9926-912D9F1D6963}"/>
                </a:ext>
              </a:extLst>
            </p:cNvPr>
            <p:cNvSpPr>
              <a:spLocks/>
            </p:cNvSpPr>
            <p:nvPr/>
          </p:nvSpPr>
          <p:spPr>
            <a:xfrm>
              <a:off x="3514843" y="3576672"/>
              <a:ext cx="66980" cy="65722"/>
            </a:xfrm>
            <a:prstGeom prst="rect">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142" name="TextBox 141">
              <a:extLst>
                <a:ext uri="{FF2B5EF4-FFF2-40B4-BE49-F238E27FC236}">
                  <a16:creationId xmlns:a16="http://schemas.microsoft.com/office/drawing/2014/main" id="{F738C4DD-A34E-4BB1-A699-16DCF0ABC2F3}"/>
                </a:ext>
              </a:extLst>
            </p:cNvPr>
            <p:cNvSpPr txBox="1"/>
            <p:nvPr/>
          </p:nvSpPr>
          <p:spPr>
            <a:xfrm>
              <a:off x="3673892" y="3800880"/>
              <a:ext cx="366123" cy="211340"/>
            </a:xfrm>
            <a:prstGeom prst="rect">
              <a:avLst/>
            </a:prstGeom>
            <a:noFill/>
          </p:spPr>
          <p:txBody>
            <a:bodyPr wrap="square" lIns="0" tIns="0" rIns="0" bIns="0" rtlCol="0">
              <a:spAutoFit/>
            </a:bodyPr>
            <a:lstStyle/>
            <a:p>
              <a:pPr algn="ctr" defTabSz="559619" eaLnBrk="0" hangingPunct="0">
                <a:tabLst>
                  <a:tab pos="4148173" algn="l"/>
                </a:tabLst>
                <a:defRPr/>
              </a:pPr>
              <a:r>
                <a:rPr lang="en-US" altLang="ko-KR" sz="515" dirty="0">
                  <a:ln w="11430">
                    <a:solidFill>
                      <a:prstClr val="black">
                        <a:alpha val="0"/>
                      </a:prstClr>
                    </a:solidFill>
                  </a:ln>
                  <a:solidFill>
                    <a:srgbClr val="009DDC"/>
                  </a:solidFill>
                  <a:latin typeface="나눔고딕 Bold" panose="020D0804000000000000" pitchFamily="50" charset="-127"/>
                  <a:ea typeface="나눔고딕 Bold" panose="020D0804000000000000" pitchFamily="50" charset="-127"/>
                  <a:cs typeface="Arial" pitchFamily="34" charset="0"/>
                </a:rPr>
                <a:t>Http</a:t>
              </a:r>
            </a:p>
            <a:p>
              <a:pPr algn="ctr" defTabSz="559619" eaLnBrk="0" hangingPunct="0">
                <a:tabLst>
                  <a:tab pos="4148173" algn="l"/>
                </a:tabLst>
                <a:defRPr/>
              </a:pPr>
              <a:r>
                <a:rPr lang="en-US" altLang="ko-KR" sz="515" dirty="0">
                  <a:ln w="11430">
                    <a:solidFill>
                      <a:prstClr val="black">
                        <a:alpha val="0"/>
                      </a:prstClr>
                    </a:solidFill>
                  </a:ln>
                  <a:solidFill>
                    <a:srgbClr val="009DDC"/>
                  </a:solidFill>
                  <a:latin typeface="나눔고딕 Bold" panose="020D0804000000000000" pitchFamily="50" charset="-127"/>
                  <a:ea typeface="나눔고딕 Bold" panose="020D0804000000000000" pitchFamily="50" charset="-127"/>
                  <a:cs typeface="Arial" pitchFamily="34" charset="0"/>
                </a:rPr>
                <a:t>(JSON)</a:t>
              </a:r>
            </a:p>
          </p:txBody>
        </p:sp>
        <p:sp>
          <p:nvSpPr>
            <p:cNvPr id="143" name="TextBox 142">
              <a:extLst>
                <a:ext uri="{FF2B5EF4-FFF2-40B4-BE49-F238E27FC236}">
                  <a16:creationId xmlns:a16="http://schemas.microsoft.com/office/drawing/2014/main" id="{5789152C-69FC-4EFA-9AEE-29D47057EA6E}"/>
                </a:ext>
              </a:extLst>
            </p:cNvPr>
            <p:cNvSpPr txBox="1"/>
            <p:nvPr/>
          </p:nvSpPr>
          <p:spPr>
            <a:xfrm>
              <a:off x="8362899" y="3246849"/>
              <a:ext cx="347295"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개별 </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Protocol</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144" name="TextBox 143">
              <a:extLst>
                <a:ext uri="{FF2B5EF4-FFF2-40B4-BE49-F238E27FC236}">
                  <a16:creationId xmlns:a16="http://schemas.microsoft.com/office/drawing/2014/main" id="{80D8C149-910A-4567-AD50-30A3577615A4}"/>
                </a:ext>
              </a:extLst>
            </p:cNvPr>
            <p:cNvSpPr txBox="1"/>
            <p:nvPr/>
          </p:nvSpPr>
          <p:spPr>
            <a:xfrm>
              <a:off x="1154799" y="2655901"/>
              <a:ext cx="332825" cy="361808"/>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TCP</a:t>
              </a:r>
            </a:p>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(JSON/</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HTTP/</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Socket </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등</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p>
          </p:txBody>
        </p:sp>
        <p:grpSp>
          <p:nvGrpSpPr>
            <p:cNvPr id="145" name="그룹 144">
              <a:extLst>
                <a:ext uri="{FF2B5EF4-FFF2-40B4-BE49-F238E27FC236}">
                  <a16:creationId xmlns:a16="http://schemas.microsoft.com/office/drawing/2014/main" id="{9356F5B9-C2FD-4CF0-9D2A-F0800C808DA7}"/>
                </a:ext>
              </a:extLst>
            </p:cNvPr>
            <p:cNvGrpSpPr/>
            <p:nvPr/>
          </p:nvGrpSpPr>
          <p:grpSpPr>
            <a:xfrm>
              <a:off x="2188964" y="3410011"/>
              <a:ext cx="171811" cy="65722"/>
              <a:chOff x="2129579" y="2503802"/>
              <a:chExt cx="175453" cy="67115"/>
            </a:xfrm>
          </p:grpSpPr>
          <p:sp>
            <p:nvSpPr>
              <p:cNvPr id="422" name="직사각형 421">
                <a:extLst>
                  <a:ext uri="{FF2B5EF4-FFF2-40B4-BE49-F238E27FC236}">
                    <a16:creationId xmlns:a16="http://schemas.microsoft.com/office/drawing/2014/main" id="{4D4B3658-45E8-4409-8C9B-275C57787355}"/>
                  </a:ext>
                </a:extLst>
              </p:cNvPr>
              <p:cNvSpPr>
                <a:spLocks/>
              </p:cNvSpPr>
              <p:nvPr/>
            </p:nvSpPr>
            <p:spPr>
              <a:xfrm>
                <a:off x="2236632" y="2503802"/>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423" name="직선 연결선 422">
                <a:extLst>
                  <a:ext uri="{FF2B5EF4-FFF2-40B4-BE49-F238E27FC236}">
                    <a16:creationId xmlns:a16="http://schemas.microsoft.com/office/drawing/2014/main" id="{02DFD1EE-4A25-4A6E-9704-C2F9EB54F51F}"/>
                  </a:ext>
                </a:extLst>
              </p:cNvPr>
              <p:cNvCxnSpPr>
                <a:cxnSpLocks/>
                <a:stCxn id="422" idx="1"/>
                <a:endCxn id="417" idx="3"/>
              </p:cNvCxnSpPr>
              <p:nvPr/>
            </p:nvCxnSpPr>
            <p:spPr>
              <a:xfrm flipH="1" flipV="1">
                <a:off x="2129579" y="2537358"/>
                <a:ext cx="107053" cy="2"/>
              </a:xfrm>
              <a:prstGeom prst="line">
                <a:avLst/>
              </a:prstGeom>
              <a:grpFill/>
              <a:ln w="1270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cxnSp>
          <p:nvCxnSpPr>
            <p:cNvPr id="146" name="연결선: 꺾임 145">
              <a:extLst>
                <a:ext uri="{FF2B5EF4-FFF2-40B4-BE49-F238E27FC236}">
                  <a16:creationId xmlns:a16="http://schemas.microsoft.com/office/drawing/2014/main" id="{F7A8FCDB-3B53-483F-9AD3-EC7578EDFBE7}"/>
                </a:ext>
              </a:extLst>
            </p:cNvPr>
            <p:cNvCxnSpPr>
              <a:cxnSpLocks/>
              <a:stCxn id="422" idx="0"/>
              <a:endCxn id="428" idx="1"/>
            </p:cNvCxnSpPr>
            <p:nvPr/>
          </p:nvCxnSpPr>
          <p:spPr>
            <a:xfrm rot="5400000" flipH="1" flipV="1">
              <a:off x="2399414" y="3313207"/>
              <a:ext cx="24677" cy="168933"/>
            </a:xfrm>
            <a:prstGeom prst="bentConnector2">
              <a:avLst/>
            </a:prstGeom>
            <a:noFill/>
            <a:ln w="3175" cap="flat" cmpd="sng" algn="ctr">
              <a:solidFill>
                <a:schemeClr val="accent6">
                  <a:lumMod val="75000"/>
                </a:schemeClr>
              </a:solidFill>
              <a:prstDash val="solid"/>
            </a:ln>
            <a:effectLst/>
          </p:spPr>
        </p:cxnSp>
        <p:sp>
          <p:nvSpPr>
            <p:cNvPr id="147" name="TextBox 146">
              <a:extLst>
                <a:ext uri="{FF2B5EF4-FFF2-40B4-BE49-F238E27FC236}">
                  <a16:creationId xmlns:a16="http://schemas.microsoft.com/office/drawing/2014/main" id="{901D6330-949D-4CDD-879B-93E7AE5E27E4}"/>
                </a:ext>
              </a:extLst>
            </p:cNvPr>
            <p:cNvSpPr txBox="1"/>
            <p:nvPr/>
          </p:nvSpPr>
          <p:spPr>
            <a:xfrm>
              <a:off x="5916642" y="2973049"/>
              <a:ext cx="328381"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SHttp</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r>
                <a:rPr lang="en-US" altLang="ko-KR" sz="441"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TpCall</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nvGrpSpPr>
            <p:cNvPr id="148" name="그룹 147">
              <a:extLst>
                <a:ext uri="{FF2B5EF4-FFF2-40B4-BE49-F238E27FC236}">
                  <a16:creationId xmlns:a16="http://schemas.microsoft.com/office/drawing/2014/main" id="{536B23EF-B58E-4AAD-B2EA-EB5D74ACE5FF}"/>
                </a:ext>
              </a:extLst>
            </p:cNvPr>
            <p:cNvGrpSpPr/>
            <p:nvPr/>
          </p:nvGrpSpPr>
          <p:grpSpPr>
            <a:xfrm>
              <a:off x="1487623" y="3046636"/>
              <a:ext cx="701341" cy="1072711"/>
              <a:chOff x="1401095" y="2170174"/>
              <a:chExt cx="639075" cy="1095450"/>
            </a:xfrm>
          </p:grpSpPr>
          <p:sp>
            <p:nvSpPr>
              <p:cNvPr id="417" name="Rectangle 56">
                <a:extLst>
                  <a:ext uri="{FF2B5EF4-FFF2-40B4-BE49-F238E27FC236}">
                    <a16:creationId xmlns:a16="http://schemas.microsoft.com/office/drawing/2014/main" id="{0BD8C12B-4564-4F1D-9C9A-8435CF8DC0C1}"/>
                  </a:ext>
                </a:extLst>
              </p:cNvPr>
              <p:cNvSpPr>
                <a:spLocks noChangeArrowheads="1"/>
              </p:cNvSpPr>
              <p:nvPr/>
            </p:nvSpPr>
            <p:spPr bwMode="auto">
              <a:xfrm>
                <a:off x="1401095" y="2170174"/>
                <a:ext cx="639075" cy="1095450"/>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접속서버</a:t>
                </a:r>
                <a:endPar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418" name="직사각형 417">
                <a:extLst>
                  <a:ext uri="{FF2B5EF4-FFF2-40B4-BE49-F238E27FC236}">
                    <a16:creationId xmlns:a16="http://schemas.microsoft.com/office/drawing/2014/main" id="{813E2B66-389A-4D83-BED5-077287ACCE65}"/>
                  </a:ext>
                </a:extLst>
              </p:cNvPr>
              <p:cNvSpPr>
                <a:spLocks noChangeArrowheads="1"/>
              </p:cNvSpPr>
              <p:nvPr/>
            </p:nvSpPr>
            <p:spPr bwMode="auto">
              <a:xfrm>
                <a:off x="1426935" y="2421609"/>
                <a:ext cx="578335"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HTS</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419" name="직사각형 418">
                <a:extLst>
                  <a:ext uri="{FF2B5EF4-FFF2-40B4-BE49-F238E27FC236}">
                    <a16:creationId xmlns:a16="http://schemas.microsoft.com/office/drawing/2014/main" id="{9D014DF8-F505-4D7A-AA57-8F8E7FDDC5A9}"/>
                  </a:ext>
                </a:extLst>
              </p:cNvPr>
              <p:cNvSpPr>
                <a:spLocks noChangeArrowheads="1"/>
              </p:cNvSpPr>
              <p:nvPr/>
            </p:nvSpPr>
            <p:spPr bwMode="auto">
              <a:xfrm>
                <a:off x="1426935" y="2650649"/>
                <a:ext cx="578335"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MTS / APP</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420" name="직사각형 419">
                <a:extLst>
                  <a:ext uri="{FF2B5EF4-FFF2-40B4-BE49-F238E27FC236}">
                    <a16:creationId xmlns:a16="http://schemas.microsoft.com/office/drawing/2014/main" id="{82C4914A-D4F3-4AD0-96AA-DECD995AB603}"/>
                  </a:ext>
                </a:extLst>
              </p:cNvPr>
              <p:cNvSpPr>
                <a:spLocks noChangeArrowheads="1"/>
              </p:cNvSpPr>
              <p:nvPr/>
            </p:nvSpPr>
            <p:spPr bwMode="auto">
              <a:xfrm>
                <a:off x="1426935" y="2879689"/>
                <a:ext cx="578335"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WTS</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421" name="직사각형 420">
                <a:extLst>
                  <a:ext uri="{FF2B5EF4-FFF2-40B4-BE49-F238E27FC236}">
                    <a16:creationId xmlns:a16="http://schemas.microsoft.com/office/drawing/2014/main" id="{2137A94C-4998-403C-B7E8-08887DC66D1E}"/>
                  </a:ext>
                </a:extLst>
              </p:cNvPr>
              <p:cNvSpPr/>
              <p:nvPr/>
            </p:nvSpPr>
            <p:spPr>
              <a:xfrm>
                <a:off x="1488292" y="3108729"/>
                <a:ext cx="455620" cy="156895"/>
              </a:xfrm>
              <a:prstGeom prst="rect">
                <a:avLst/>
              </a:prstGeom>
              <a:noFill/>
              <a:ln w="6350" cap="flat" cmpd="sng" algn="ctr">
                <a:noFill/>
                <a:prstDash val="solid"/>
              </a:ln>
              <a:effectLst/>
            </p:spPr>
            <p:txBody>
              <a:bodyPr lIns="0" tIns="0" rIns="0" bIns="0" rtlCol="0" anchor="ctr"/>
              <a:lstStyle/>
              <a:p>
                <a:pPr lvl="1" indent="-46639" algn="ctr" defTabSz="678480">
                  <a:buClr>
                    <a:prstClr val="black">
                      <a:lumMod val="65000"/>
                      <a:lumOff val="35000"/>
                    </a:prstClr>
                  </a:buClr>
                  <a:buSzPct val="90000"/>
                  <a:tabLst>
                    <a:tab pos="597968" algn="l"/>
                  </a:tabLst>
                  <a:defRPr/>
                </a:pPr>
                <a:r>
                  <a:rPr lang="ko-KR" altLang="en-US"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 ● ●</a:t>
                </a:r>
                <a:endParaRPr lang="en-US" altLang="ko-KR"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sp>
          <p:nvSpPr>
            <p:cNvPr id="149" name="직사각형 148">
              <a:extLst>
                <a:ext uri="{FF2B5EF4-FFF2-40B4-BE49-F238E27FC236}">
                  <a16:creationId xmlns:a16="http://schemas.microsoft.com/office/drawing/2014/main" id="{7652BC81-B125-4A69-80B3-4AFA9555176D}"/>
                </a:ext>
              </a:extLst>
            </p:cNvPr>
            <p:cNvSpPr/>
            <p:nvPr/>
          </p:nvSpPr>
          <p:spPr>
            <a:xfrm>
              <a:off x="6669903" y="3042661"/>
              <a:ext cx="1548743" cy="1114393"/>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기간계</a:t>
              </a: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(AP)</a:t>
              </a:r>
            </a:p>
          </p:txBody>
        </p:sp>
        <p:grpSp>
          <p:nvGrpSpPr>
            <p:cNvPr id="150" name="그룹 149">
              <a:extLst>
                <a:ext uri="{FF2B5EF4-FFF2-40B4-BE49-F238E27FC236}">
                  <a16:creationId xmlns:a16="http://schemas.microsoft.com/office/drawing/2014/main" id="{C77DB067-DA56-43DE-8FA0-48E5DAD2900E}"/>
                </a:ext>
              </a:extLst>
            </p:cNvPr>
            <p:cNvGrpSpPr/>
            <p:nvPr/>
          </p:nvGrpSpPr>
          <p:grpSpPr>
            <a:xfrm>
              <a:off x="7087708" y="4555182"/>
              <a:ext cx="679277" cy="439934"/>
              <a:chOff x="7162745" y="3156401"/>
              <a:chExt cx="613767" cy="537724"/>
            </a:xfrm>
          </p:grpSpPr>
          <p:pic>
            <p:nvPicPr>
              <p:cNvPr id="415" name="Picture 35" descr="\\10.250.177.62\###   개별 제안팀   ###\### Design Library ###\900. 개인폴더\916.박  성\DB\DB_01.png">
                <a:extLst>
                  <a:ext uri="{FF2B5EF4-FFF2-40B4-BE49-F238E27FC236}">
                    <a16:creationId xmlns:a16="http://schemas.microsoft.com/office/drawing/2014/main" id="{B592F069-7474-450A-94CD-6E845D0ACA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745" y="3156401"/>
                <a:ext cx="613767" cy="53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 name="Text Box 65">
                <a:extLst>
                  <a:ext uri="{FF2B5EF4-FFF2-40B4-BE49-F238E27FC236}">
                    <a16:creationId xmlns:a16="http://schemas.microsoft.com/office/drawing/2014/main" id="{0497A7AB-9E51-47E5-B3F0-F8DFE8F57593}"/>
                  </a:ext>
                </a:extLst>
              </p:cNvPr>
              <p:cNvSpPr txBox="1">
                <a:spLocks noChangeArrowheads="1"/>
              </p:cNvSpPr>
              <p:nvPr/>
            </p:nvSpPr>
            <p:spPr bwMode="auto">
              <a:xfrm>
                <a:off x="7251438" y="3411221"/>
                <a:ext cx="436379" cy="13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85725" indent="-85725" eaLnBrk="0" hangingPunct="0">
                  <a:defRPr kumimoji="1" sz="2100">
                    <a:solidFill>
                      <a:schemeClr val="tx1"/>
                    </a:solidFill>
                    <a:latin typeface="굴림" pitchFamily="50" charset="-127"/>
                    <a:ea typeface="굴림" pitchFamily="50" charset="-127"/>
                  </a:defRPr>
                </a:lvl1pPr>
                <a:lvl2pPr marL="742950" indent="-285750" eaLnBrk="0" hangingPunct="0">
                  <a:defRPr kumimoji="1" sz="2100">
                    <a:solidFill>
                      <a:schemeClr val="tx1"/>
                    </a:solidFill>
                    <a:latin typeface="굴림" pitchFamily="50" charset="-127"/>
                    <a:ea typeface="굴림" pitchFamily="50" charset="-127"/>
                  </a:defRPr>
                </a:lvl2pPr>
                <a:lvl3pPr marL="1143000" indent="-228600" eaLnBrk="0" hangingPunct="0">
                  <a:defRPr kumimoji="1" sz="2100">
                    <a:solidFill>
                      <a:schemeClr val="tx1"/>
                    </a:solidFill>
                    <a:latin typeface="굴림" pitchFamily="50" charset="-127"/>
                    <a:ea typeface="굴림" pitchFamily="50" charset="-127"/>
                  </a:defRPr>
                </a:lvl3pPr>
                <a:lvl4pPr marL="1600200" indent="-228600" eaLnBrk="0" hangingPunct="0">
                  <a:defRPr kumimoji="1" sz="2100">
                    <a:solidFill>
                      <a:schemeClr val="tx1"/>
                    </a:solidFill>
                    <a:latin typeface="굴림" pitchFamily="50" charset="-127"/>
                    <a:ea typeface="굴림" pitchFamily="50" charset="-127"/>
                  </a:defRPr>
                </a:lvl4pPr>
                <a:lvl5pPr marL="2057400" indent="-228600" eaLnBrk="0" hangingPunct="0">
                  <a:defRPr kumimoji="1" sz="2100">
                    <a:solidFill>
                      <a:schemeClr val="tx1"/>
                    </a:solidFill>
                    <a:latin typeface="굴림" pitchFamily="50" charset="-127"/>
                    <a:ea typeface="굴림" pitchFamily="50" charset="-127"/>
                  </a:defRPr>
                </a:lvl5pPr>
                <a:lvl6pPr marL="25146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6pPr>
                <a:lvl7pPr marL="29718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7pPr>
                <a:lvl8pPr marL="34290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8pPr>
                <a:lvl9pPr marL="38862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9pPr>
              </a:lstStyle>
              <a:p>
                <a:pPr marL="0" lvl="1" indent="-46639" algn="ctr" defTabSz="678480" eaLnBrk="1" hangingPunct="1">
                  <a:lnSpc>
                    <a:spcPct val="90000"/>
                  </a:lnSpc>
                  <a:buClr>
                    <a:prstClr val="black">
                      <a:lumMod val="65000"/>
                      <a:lumOff val="35000"/>
                    </a:prstClr>
                  </a:buClr>
                  <a:buSzPct val="90000"/>
                  <a:tabLst>
                    <a:tab pos="597968" algn="l"/>
                  </a:tabLst>
                  <a:defRPr/>
                </a:pPr>
                <a:r>
                  <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통합</a:t>
                </a:r>
                <a:r>
                  <a:rPr lang="en-US" altLang="ko-KR"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a:t>
                </a:r>
                <a:endPar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sp>
          <p:nvSpPr>
            <p:cNvPr id="151" name="직사각형 150">
              <a:extLst>
                <a:ext uri="{FF2B5EF4-FFF2-40B4-BE49-F238E27FC236}">
                  <a16:creationId xmlns:a16="http://schemas.microsoft.com/office/drawing/2014/main" id="{B980C289-F4DD-425D-B08D-F8327EE97162}"/>
                </a:ext>
              </a:extLst>
            </p:cNvPr>
            <p:cNvSpPr/>
            <p:nvPr/>
          </p:nvSpPr>
          <p:spPr>
            <a:xfrm>
              <a:off x="6714229" y="3854736"/>
              <a:ext cx="1439724" cy="216392"/>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61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TPM</a:t>
              </a:r>
              <a:endParaRPr lang="ko-KR" altLang="en-US" sz="61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nvGrpSpPr>
            <p:cNvPr id="152" name="그룹 151">
              <a:extLst>
                <a:ext uri="{FF2B5EF4-FFF2-40B4-BE49-F238E27FC236}">
                  <a16:creationId xmlns:a16="http://schemas.microsoft.com/office/drawing/2014/main" id="{0AD7FC83-62DD-4FC9-9689-E0138896DCD2}"/>
                </a:ext>
              </a:extLst>
            </p:cNvPr>
            <p:cNvGrpSpPr/>
            <p:nvPr/>
          </p:nvGrpSpPr>
          <p:grpSpPr>
            <a:xfrm>
              <a:off x="369636" y="2488700"/>
              <a:ext cx="740663" cy="1111057"/>
              <a:chOff x="1074768" y="2723893"/>
              <a:chExt cx="723624" cy="1134609"/>
            </a:xfrm>
          </p:grpSpPr>
          <p:sp>
            <p:nvSpPr>
              <p:cNvPr id="413" name="Rectangle 56">
                <a:extLst>
                  <a:ext uri="{FF2B5EF4-FFF2-40B4-BE49-F238E27FC236}">
                    <a16:creationId xmlns:a16="http://schemas.microsoft.com/office/drawing/2014/main" id="{A11A72B6-8653-40FA-A4A0-51B270942964}"/>
                  </a:ext>
                </a:extLst>
              </p:cNvPr>
              <p:cNvSpPr>
                <a:spLocks noChangeArrowheads="1"/>
              </p:cNvSpPr>
              <p:nvPr/>
            </p:nvSpPr>
            <p:spPr bwMode="auto">
              <a:xfrm>
                <a:off x="1074769" y="2764632"/>
                <a:ext cx="723623" cy="1093870"/>
              </a:xfrm>
              <a:prstGeom prst="rect">
                <a:avLst/>
              </a:prstGeom>
              <a:solidFill>
                <a:schemeClr val="bg1"/>
              </a:solidFill>
              <a:ln w="6350">
                <a:solidFill>
                  <a:schemeClr val="bg1">
                    <a:lumMod val="65000"/>
                  </a:schemeClr>
                </a:solidFill>
              </a:ln>
            </p:spPr>
            <p:txBody>
              <a:bodyPr wrap="square" lIns="0" tIns="0" rIns="0" bIns="0" rtlCol="0" anchor="ctr">
                <a:noAutofit/>
              </a:bodyPr>
              <a:lstStyle/>
              <a:p>
                <a:pPr defTabSz="678480"/>
                <a:endPar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414" name="Rectangle 58">
                <a:extLst>
                  <a:ext uri="{FF2B5EF4-FFF2-40B4-BE49-F238E27FC236}">
                    <a16:creationId xmlns:a16="http://schemas.microsoft.com/office/drawing/2014/main" id="{AEF400BC-E78C-4761-8246-50D9ACE734E2}"/>
                  </a:ext>
                </a:extLst>
              </p:cNvPr>
              <p:cNvSpPr>
                <a:spLocks noChangeArrowheads="1"/>
              </p:cNvSpPr>
              <p:nvPr/>
            </p:nvSpPr>
            <p:spPr bwMode="auto">
              <a:xfrm>
                <a:off x="1074768" y="2723893"/>
                <a:ext cx="723624" cy="216000"/>
              </a:xfrm>
              <a:prstGeom prst="rect">
                <a:avLst/>
              </a:prstGeom>
              <a:solidFill>
                <a:srgbClr val="BCBCBC"/>
              </a:solidFill>
              <a:ln w="6350">
                <a:solidFill>
                  <a:srgbClr val="BCBCBC"/>
                </a:solidFill>
              </a:ln>
            </p:spPr>
            <p:txBody>
              <a:bodyPr wrap="square" lIns="0" tIns="0" rIns="0" bIns="0" rtlCol="0" anchor="ctr">
                <a:noAutofit/>
              </a:bodyPr>
              <a:lstStyle/>
              <a:p>
                <a:pPr lvl="1" algn="ctr" defTabSz="678480">
                  <a:buClr>
                    <a:prstClr val="black">
                      <a:lumMod val="65000"/>
                      <a:lumOff val="35000"/>
                    </a:prstClr>
                  </a:buClr>
                  <a:buSzPct val="90000"/>
                </a:pPr>
                <a:r>
                  <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rPr>
                  <a:t>고객채널</a:t>
                </a:r>
              </a:p>
            </p:txBody>
          </p:sp>
        </p:grpSp>
        <p:pic>
          <p:nvPicPr>
            <p:cNvPr id="153" name="Picture 12" descr="D:\Documents and Settings\jp\바탕 화면\아이콘 준호대리님작업\png\94.png">
              <a:extLst>
                <a:ext uri="{FF2B5EF4-FFF2-40B4-BE49-F238E27FC236}">
                  <a16:creationId xmlns:a16="http://schemas.microsoft.com/office/drawing/2014/main" id="{4F16B0B9-DFC3-4D03-8DF1-46C0B3D7DE5F}"/>
                </a:ext>
              </a:extLst>
            </p:cNvPr>
            <p:cNvPicPr>
              <a:picLocks noChangeAspect="1" noChangeArrowheads="1"/>
            </p:cNvPicPr>
            <p:nvPr/>
          </p:nvPicPr>
          <p:blipFill>
            <a:blip r:embed="rId4" cstate="print"/>
            <a:srcRect/>
            <a:stretch>
              <a:fillRect/>
            </a:stretch>
          </p:blipFill>
          <p:spPr bwMode="auto">
            <a:xfrm>
              <a:off x="440150" y="3142510"/>
              <a:ext cx="254980" cy="209910"/>
            </a:xfrm>
            <a:prstGeom prst="rect">
              <a:avLst/>
            </a:prstGeom>
            <a:noFill/>
          </p:spPr>
        </p:pic>
        <p:pic>
          <p:nvPicPr>
            <p:cNvPr id="154" name="Picture 10" descr="D:\Documents and Settings\jp\바탕 화면\아이콘 준호대리님작업\png\99.png">
              <a:extLst>
                <a:ext uri="{FF2B5EF4-FFF2-40B4-BE49-F238E27FC236}">
                  <a16:creationId xmlns:a16="http://schemas.microsoft.com/office/drawing/2014/main" id="{E425DF97-7374-450E-B38F-6D5671187497}"/>
                </a:ext>
              </a:extLst>
            </p:cNvPr>
            <p:cNvPicPr>
              <a:picLocks noChangeAspect="1" noChangeArrowheads="1"/>
            </p:cNvPicPr>
            <p:nvPr/>
          </p:nvPicPr>
          <p:blipFill>
            <a:blip r:embed="rId5" cstate="print"/>
            <a:srcRect/>
            <a:stretch>
              <a:fillRect/>
            </a:stretch>
          </p:blipFill>
          <p:spPr bwMode="auto">
            <a:xfrm>
              <a:off x="596756" y="3204000"/>
              <a:ext cx="134015" cy="148420"/>
            </a:xfrm>
            <a:prstGeom prst="rect">
              <a:avLst/>
            </a:prstGeom>
            <a:noFill/>
          </p:spPr>
        </p:pic>
        <p:sp>
          <p:nvSpPr>
            <p:cNvPr id="155" name="AutoShape 119">
              <a:extLst>
                <a:ext uri="{FF2B5EF4-FFF2-40B4-BE49-F238E27FC236}">
                  <a16:creationId xmlns:a16="http://schemas.microsoft.com/office/drawing/2014/main" id="{9F143DD7-36F0-441A-AC9C-6BC99011CDA8}"/>
                </a:ext>
              </a:extLst>
            </p:cNvPr>
            <p:cNvSpPr>
              <a:spLocks noChangeArrowheads="1"/>
            </p:cNvSpPr>
            <p:nvPr/>
          </p:nvSpPr>
          <p:spPr bwMode="auto">
            <a:xfrm>
              <a:off x="757460" y="3182355"/>
              <a:ext cx="305860" cy="102313"/>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인터넷</a:t>
              </a:r>
            </a:p>
          </p:txBody>
        </p:sp>
        <p:sp>
          <p:nvSpPr>
            <p:cNvPr id="156" name="AutoShape 119">
              <a:extLst>
                <a:ext uri="{FF2B5EF4-FFF2-40B4-BE49-F238E27FC236}">
                  <a16:creationId xmlns:a16="http://schemas.microsoft.com/office/drawing/2014/main" id="{0CB99BA0-033D-4CFE-B0D9-B8ADD78A8ADD}"/>
                </a:ext>
              </a:extLst>
            </p:cNvPr>
            <p:cNvSpPr>
              <a:spLocks noChangeArrowheads="1"/>
            </p:cNvSpPr>
            <p:nvPr/>
          </p:nvSpPr>
          <p:spPr bwMode="auto">
            <a:xfrm>
              <a:off x="532442" y="3436451"/>
              <a:ext cx="438585" cy="102313"/>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36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 ● ● ●</a:t>
              </a:r>
            </a:p>
          </p:txBody>
        </p:sp>
        <p:grpSp>
          <p:nvGrpSpPr>
            <p:cNvPr id="157" name="그룹 156">
              <a:extLst>
                <a:ext uri="{FF2B5EF4-FFF2-40B4-BE49-F238E27FC236}">
                  <a16:creationId xmlns:a16="http://schemas.microsoft.com/office/drawing/2014/main" id="{2CD77924-B309-4C83-9811-74F0E202AFC9}"/>
                </a:ext>
              </a:extLst>
            </p:cNvPr>
            <p:cNvGrpSpPr/>
            <p:nvPr/>
          </p:nvGrpSpPr>
          <p:grpSpPr>
            <a:xfrm>
              <a:off x="369636" y="3753499"/>
              <a:ext cx="740663" cy="626246"/>
              <a:chOff x="271686" y="3214930"/>
              <a:chExt cx="756363" cy="639521"/>
            </a:xfrm>
          </p:grpSpPr>
          <p:grpSp>
            <p:nvGrpSpPr>
              <p:cNvPr id="407" name="그룹 406">
                <a:extLst>
                  <a:ext uri="{FF2B5EF4-FFF2-40B4-BE49-F238E27FC236}">
                    <a16:creationId xmlns:a16="http://schemas.microsoft.com/office/drawing/2014/main" id="{824A3CC4-664B-4CA0-96FD-1D94B2280EDE}"/>
                  </a:ext>
                </a:extLst>
              </p:cNvPr>
              <p:cNvGrpSpPr/>
              <p:nvPr/>
            </p:nvGrpSpPr>
            <p:grpSpPr>
              <a:xfrm>
                <a:off x="271686" y="3214930"/>
                <a:ext cx="756363" cy="639521"/>
                <a:chOff x="1074768" y="2723893"/>
                <a:chExt cx="723624" cy="639521"/>
              </a:xfrm>
            </p:grpSpPr>
            <p:sp>
              <p:nvSpPr>
                <p:cNvPr id="411" name="Rectangle 56">
                  <a:extLst>
                    <a:ext uri="{FF2B5EF4-FFF2-40B4-BE49-F238E27FC236}">
                      <a16:creationId xmlns:a16="http://schemas.microsoft.com/office/drawing/2014/main" id="{67169F60-B626-4A1A-AFB5-C31D69838A5C}"/>
                    </a:ext>
                  </a:extLst>
                </p:cNvPr>
                <p:cNvSpPr>
                  <a:spLocks noChangeArrowheads="1"/>
                </p:cNvSpPr>
                <p:nvPr/>
              </p:nvSpPr>
              <p:spPr bwMode="auto">
                <a:xfrm>
                  <a:off x="1074769" y="2764634"/>
                  <a:ext cx="723623" cy="598780"/>
                </a:xfrm>
                <a:prstGeom prst="rect">
                  <a:avLst/>
                </a:prstGeom>
                <a:solidFill>
                  <a:schemeClr val="bg1"/>
                </a:solidFill>
                <a:ln w="6350">
                  <a:solidFill>
                    <a:schemeClr val="bg1">
                      <a:lumMod val="65000"/>
                    </a:schemeClr>
                  </a:solidFill>
                </a:ln>
              </p:spPr>
              <p:txBody>
                <a:bodyPr wrap="square" lIns="0" tIns="0" rIns="0" bIns="0" rtlCol="0" anchor="ctr">
                  <a:noAutofit/>
                </a:bodyPr>
                <a:lstStyle/>
                <a:p>
                  <a:pPr defTabSz="678480"/>
                  <a:endPar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412" name="Rectangle 58">
                  <a:extLst>
                    <a:ext uri="{FF2B5EF4-FFF2-40B4-BE49-F238E27FC236}">
                      <a16:creationId xmlns:a16="http://schemas.microsoft.com/office/drawing/2014/main" id="{45DFFC84-EE17-4643-A108-CC47E610EB65}"/>
                    </a:ext>
                  </a:extLst>
                </p:cNvPr>
                <p:cNvSpPr>
                  <a:spLocks noChangeArrowheads="1"/>
                </p:cNvSpPr>
                <p:nvPr/>
              </p:nvSpPr>
              <p:spPr bwMode="auto">
                <a:xfrm>
                  <a:off x="1074768" y="2723893"/>
                  <a:ext cx="723624" cy="216000"/>
                </a:xfrm>
                <a:prstGeom prst="rect">
                  <a:avLst/>
                </a:prstGeom>
                <a:solidFill>
                  <a:srgbClr val="BCBCBC"/>
                </a:solidFill>
                <a:ln w="6350">
                  <a:solidFill>
                    <a:srgbClr val="BCBCBC"/>
                  </a:solidFill>
                </a:ln>
              </p:spPr>
              <p:txBody>
                <a:bodyPr wrap="square" lIns="0" tIns="0" rIns="0" bIns="0" rtlCol="0" anchor="ctr">
                  <a:noAutofit/>
                </a:bodyPr>
                <a:lstStyle/>
                <a:p>
                  <a:pPr lvl="1" algn="ctr" defTabSz="678480">
                    <a:buClr>
                      <a:prstClr val="black">
                        <a:lumMod val="65000"/>
                        <a:lumOff val="35000"/>
                      </a:prstClr>
                    </a:buClr>
                    <a:buSzPct val="90000"/>
                  </a:pPr>
                  <a:r>
                    <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rPr>
                    <a:t>고객센터</a:t>
                  </a:r>
                </a:p>
              </p:txBody>
            </p:sp>
          </p:grpSp>
          <p:grpSp>
            <p:nvGrpSpPr>
              <p:cNvPr id="408" name="그룹 407">
                <a:extLst>
                  <a:ext uri="{FF2B5EF4-FFF2-40B4-BE49-F238E27FC236}">
                    <a16:creationId xmlns:a16="http://schemas.microsoft.com/office/drawing/2014/main" id="{87212977-3A68-4EA5-B06E-745A80F68B56}"/>
                  </a:ext>
                </a:extLst>
              </p:cNvPr>
              <p:cNvGrpSpPr/>
              <p:nvPr/>
            </p:nvGrpSpPr>
            <p:grpSpPr>
              <a:xfrm>
                <a:off x="343488" y="3497440"/>
                <a:ext cx="612758" cy="299860"/>
                <a:chOff x="367316" y="3592396"/>
                <a:chExt cx="612758" cy="299860"/>
              </a:xfrm>
            </p:grpSpPr>
            <p:pic>
              <p:nvPicPr>
                <p:cNvPr id="409" name="Picture 23" descr="C:\Documents and Settings\Administrator\바탕 화면\아이콘\444-01.png">
                  <a:extLst>
                    <a:ext uri="{FF2B5EF4-FFF2-40B4-BE49-F238E27FC236}">
                      <a16:creationId xmlns:a16="http://schemas.microsoft.com/office/drawing/2014/main" id="{E9FF2C61-470A-407F-8FB4-B481C31493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316" y="3592396"/>
                  <a:ext cx="213140" cy="299860"/>
                </a:xfrm>
                <a:prstGeom prst="rect">
                  <a:avLst/>
                </a:prstGeom>
                <a:noFill/>
                <a:extLst>
                  <a:ext uri="{909E8E84-426E-40DD-AFC4-6F175D3DCCD1}">
                    <a14:hiddenFill xmlns:a14="http://schemas.microsoft.com/office/drawing/2010/main">
                      <a:solidFill>
                        <a:srgbClr val="FFFFFF"/>
                      </a:solidFill>
                    </a14:hiddenFill>
                  </a:ext>
                </a:extLst>
              </p:spPr>
            </p:pic>
            <p:sp>
              <p:nvSpPr>
                <p:cNvPr id="410" name="AutoShape 119">
                  <a:extLst>
                    <a:ext uri="{FF2B5EF4-FFF2-40B4-BE49-F238E27FC236}">
                      <a16:creationId xmlns:a16="http://schemas.microsoft.com/office/drawing/2014/main" id="{5EC36AD2-7F4B-45D9-874D-D0275753D7EB}"/>
                    </a:ext>
                  </a:extLst>
                </p:cNvPr>
                <p:cNvSpPr>
                  <a:spLocks noChangeArrowheads="1"/>
                </p:cNvSpPr>
                <p:nvPr/>
              </p:nvSpPr>
              <p:spPr bwMode="auto">
                <a:xfrm>
                  <a:off x="667730" y="3690085"/>
                  <a:ext cx="312344" cy="104482"/>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662"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콜센터</a:t>
                  </a:r>
                  <a:endPar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grpSp>
        </p:grpSp>
        <p:grpSp>
          <p:nvGrpSpPr>
            <p:cNvPr id="158" name="그룹 157">
              <a:extLst>
                <a:ext uri="{FF2B5EF4-FFF2-40B4-BE49-F238E27FC236}">
                  <a16:creationId xmlns:a16="http://schemas.microsoft.com/office/drawing/2014/main" id="{F7E9C502-C20C-4F3C-AB7C-62935DEEE8B7}"/>
                </a:ext>
              </a:extLst>
            </p:cNvPr>
            <p:cNvGrpSpPr/>
            <p:nvPr/>
          </p:nvGrpSpPr>
          <p:grpSpPr>
            <a:xfrm>
              <a:off x="369636" y="4533486"/>
              <a:ext cx="740663" cy="626246"/>
              <a:chOff x="271686" y="3948355"/>
              <a:chExt cx="756363" cy="639521"/>
            </a:xfrm>
          </p:grpSpPr>
          <p:grpSp>
            <p:nvGrpSpPr>
              <p:cNvPr id="401" name="그룹 400">
                <a:extLst>
                  <a:ext uri="{FF2B5EF4-FFF2-40B4-BE49-F238E27FC236}">
                    <a16:creationId xmlns:a16="http://schemas.microsoft.com/office/drawing/2014/main" id="{ADF09E89-1E02-446F-96C0-476FB8013413}"/>
                  </a:ext>
                </a:extLst>
              </p:cNvPr>
              <p:cNvGrpSpPr/>
              <p:nvPr/>
            </p:nvGrpSpPr>
            <p:grpSpPr>
              <a:xfrm>
                <a:off x="271686" y="3948355"/>
                <a:ext cx="756363" cy="639521"/>
                <a:chOff x="1074768" y="2723893"/>
                <a:chExt cx="723624" cy="639521"/>
              </a:xfrm>
            </p:grpSpPr>
            <p:sp>
              <p:nvSpPr>
                <p:cNvPr id="405" name="Rectangle 56">
                  <a:extLst>
                    <a:ext uri="{FF2B5EF4-FFF2-40B4-BE49-F238E27FC236}">
                      <a16:creationId xmlns:a16="http://schemas.microsoft.com/office/drawing/2014/main" id="{365213F2-08D1-42C0-9CD7-069F04A16398}"/>
                    </a:ext>
                  </a:extLst>
                </p:cNvPr>
                <p:cNvSpPr>
                  <a:spLocks noChangeArrowheads="1"/>
                </p:cNvSpPr>
                <p:nvPr/>
              </p:nvSpPr>
              <p:spPr bwMode="auto">
                <a:xfrm>
                  <a:off x="1074769" y="2764634"/>
                  <a:ext cx="723623" cy="598780"/>
                </a:xfrm>
                <a:prstGeom prst="rect">
                  <a:avLst/>
                </a:prstGeom>
                <a:solidFill>
                  <a:schemeClr val="bg1"/>
                </a:solidFill>
                <a:ln w="6350">
                  <a:solidFill>
                    <a:schemeClr val="bg1">
                      <a:lumMod val="65000"/>
                    </a:schemeClr>
                  </a:solidFill>
                </a:ln>
              </p:spPr>
              <p:txBody>
                <a:bodyPr wrap="square" lIns="0" tIns="0" rIns="0" bIns="0" rtlCol="0" anchor="ctr">
                  <a:noAutofit/>
                </a:bodyPr>
                <a:lstStyle/>
                <a:p>
                  <a:pPr defTabSz="678480"/>
                  <a:endPar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406" name="Rectangle 58">
                  <a:extLst>
                    <a:ext uri="{FF2B5EF4-FFF2-40B4-BE49-F238E27FC236}">
                      <a16:creationId xmlns:a16="http://schemas.microsoft.com/office/drawing/2014/main" id="{2D414585-AF87-4FDA-9899-B02A28241056}"/>
                    </a:ext>
                  </a:extLst>
                </p:cNvPr>
                <p:cNvSpPr>
                  <a:spLocks noChangeArrowheads="1"/>
                </p:cNvSpPr>
                <p:nvPr/>
              </p:nvSpPr>
              <p:spPr bwMode="auto">
                <a:xfrm>
                  <a:off x="1074768" y="2723893"/>
                  <a:ext cx="723624" cy="216000"/>
                </a:xfrm>
                <a:prstGeom prst="rect">
                  <a:avLst/>
                </a:prstGeom>
                <a:solidFill>
                  <a:srgbClr val="BCBCBC"/>
                </a:solidFill>
                <a:ln w="6350">
                  <a:solidFill>
                    <a:srgbClr val="BCBCBC"/>
                  </a:solidFill>
                </a:ln>
              </p:spPr>
              <p:txBody>
                <a:bodyPr wrap="square" lIns="0" tIns="0" rIns="0" bIns="0" rtlCol="0" anchor="ctr">
                  <a:noAutofit/>
                </a:bodyPr>
                <a:lstStyle/>
                <a:p>
                  <a:pPr lvl="1" algn="ctr" defTabSz="678480">
                    <a:buClr>
                      <a:prstClr val="black">
                        <a:lumMod val="65000"/>
                        <a:lumOff val="35000"/>
                      </a:prstClr>
                    </a:buClr>
                    <a:buSzPct val="90000"/>
                  </a:pPr>
                  <a:r>
                    <a:rPr lang="ko-KR" altLang="en-US" sz="735"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rPr>
                    <a:t>내부 채널</a:t>
                  </a:r>
                </a:p>
              </p:txBody>
            </p:sp>
          </p:grpSp>
          <p:grpSp>
            <p:nvGrpSpPr>
              <p:cNvPr id="402" name="그룹 401">
                <a:extLst>
                  <a:ext uri="{FF2B5EF4-FFF2-40B4-BE49-F238E27FC236}">
                    <a16:creationId xmlns:a16="http://schemas.microsoft.com/office/drawing/2014/main" id="{E724F0DD-8572-4E5E-B63D-66EBD577586A}"/>
                  </a:ext>
                </a:extLst>
              </p:cNvPr>
              <p:cNvGrpSpPr/>
              <p:nvPr/>
            </p:nvGrpSpPr>
            <p:grpSpPr>
              <a:xfrm>
                <a:off x="331158" y="4309723"/>
                <a:ext cx="637418" cy="160720"/>
                <a:chOff x="338173" y="4309723"/>
                <a:chExt cx="637418" cy="160720"/>
              </a:xfrm>
            </p:grpSpPr>
            <p:sp>
              <p:nvSpPr>
                <p:cNvPr id="403" name="AutoShape 119">
                  <a:extLst>
                    <a:ext uri="{FF2B5EF4-FFF2-40B4-BE49-F238E27FC236}">
                      <a16:creationId xmlns:a16="http://schemas.microsoft.com/office/drawing/2014/main" id="{C6E6C492-8883-43FE-A531-F97D1E4AE76D}"/>
                    </a:ext>
                  </a:extLst>
                </p:cNvPr>
                <p:cNvSpPr>
                  <a:spLocks noChangeArrowheads="1"/>
                </p:cNvSpPr>
                <p:nvPr/>
              </p:nvSpPr>
              <p:spPr bwMode="auto">
                <a:xfrm>
                  <a:off x="575593" y="4337842"/>
                  <a:ext cx="399998" cy="104482"/>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업무화면</a:t>
                  </a:r>
                </a:p>
              </p:txBody>
            </p:sp>
            <p:pic>
              <p:nvPicPr>
                <p:cNvPr id="404" name="Picture 12" descr="D:\Documents and Settings\jp\바탕 화면\아이콘 준호대리님작업\png\94.png">
                  <a:extLst>
                    <a:ext uri="{FF2B5EF4-FFF2-40B4-BE49-F238E27FC236}">
                      <a16:creationId xmlns:a16="http://schemas.microsoft.com/office/drawing/2014/main" id="{9ADAB702-8B59-4194-8441-2F07D2F7B360}"/>
                    </a:ext>
                  </a:extLst>
                </p:cNvPr>
                <p:cNvPicPr>
                  <a:picLocks noChangeAspect="1" noChangeArrowheads="1"/>
                </p:cNvPicPr>
                <p:nvPr/>
              </p:nvPicPr>
              <p:blipFill>
                <a:blip r:embed="rId4" cstate="print"/>
                <a:srcRect/>
                <a:stretch>
                  <a:fillRect/>
                </a:stretch>
              </p:blipFill>
              <p:spPr bwMode="auto">
                <a:xfrm>
                  <a:off x="338173" y="4309723"/>
                  <a:ext cx="195228" cy="160720"/>
                </a:xfrm>
                <a:prstGeom prst="rect">
                  <a:avLst/>
                </a:prstGeom>
                <a:noFill/>
              </p:spPr>
            </p:pic>
          </p:grpSp>
        </p:grpSp>
        <p:grpSp>
          <p:nvGrpSpPr>
            <p:cNvPr id="159" name="그룹 158">
              <a:extLst>
                <a:ext uri="{FF2B5EF4-FFF2-40B4-BE49-F238E27FC236}">
                  <a16:creationId xmlns:a16="http://schemas.microsoft.com/office/drawing/2014/main" id="{52A9A6E1-B6BD-4BE8-9B3D-B4F7891608B8}"/>
                </a:ext>
              </a:extLst>
            </p:cNvPr>
            <p:cNvGrpSpPr/>
            <p:nvPr/>
          </p:nvGrpSpPr>
          <p:grpSpPr>
            <a:xfrm>
              <a:off x="8799133" y="2605830"/>
              <a:ext cx="754484" cy="691661"/>
              <a:chOff x="8860886" y="1989635"/>
              <a:chExt cx="770477" cy="706322"/>
            </a:xfrm>
          </p:grpSpPr>
          <p:sp>
            <p:nvSpPr>
              <p:cNvPr id="398" name="Rectangle 56">
                <a:extLst>
                  <a:ext uri="{FF2B5EF4-FFF2-40B4-BE49-F238E27FC236}">
                    <a16:creationId xmlns:a16="http://schemas.microsoft.com/office/drawing/2014/main" id="{C6EACF94-BD94-4ABD-AC18-FBA0C4352FC0}"/>
                  </a:ext>
                </a:extLst>
              </p:cNvPr>
              <p:cNvSpPr>
                <a:spLocks noChangeArrowheads="1"/>
              </p:cNvSpPr>
              <p:nvPr/>
            </p:nvSpPr>
            <p:spPr bwMode="auto">
              <a:xfrm>
                <a:off x="8860886" y="1989635"/>
                <a:ext cx="770477" cy="706322"/>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국내매매</a:t>
                </a: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FEP</a:t>
                </a:r>
              </a:p>
            </p:txBody>
          </p:sp>
          <p:sp>
            <p:nvSpPr>
              <p:cNvPr id="399" name="직사각형 398">
                <a:extLst>
                  <a:ext uri="{FF2B5EF4-FFF2-40B4-BE49-F238E27FC236}">
                    <a16:creationId xmlns:a16="http://schemas.microsoft.com/office/drawing/2014/main" id="{3A953140-4895-4E9E-B099-93A5975E8FDA}"/>
                  </a:ext>
                </a:extLst>
              </p:cNvPr>
              <p:cNvSpPr>
                <a:spLocks noChangeArrowheads="1"/>
              </p:cNvSpPr>
              <p:nvPr/>
            </p:nvSpPr>
            <p:spPr bwMode="auto">
              <a:xfrm>
                <a:off x="8896883" y="2231034"/>
                <a:ext cx="698482"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주문</a:t>
                </a:r>
              </a:p>
            </p:txBody>
          </p:sp>
          <p:sp>
            <p:nvSpPr>
              <p:cNvPr id="400" name="직사각형 399">
                <a:extLst>
                  <a:ext uri="{FF2B5EF4-FFF2-40B4-BE49-F238E27FC236}">
                    <a16:creationId xmlns:a16="http://schemas.microsoft.com/office/drawing/2014/main" id="{C42D208C-C4F7-4D1B-86E4-9E3DF25276C3}"/>
                  </a:ext>
                </a:extLst>
              </p:cNvPr>
              <p:cNvSpPr>
                <a:spLocks noChangeArrowheads="1"/>
              </p:cNvSpPr>
              <p:nvPr/>
            </p:nvSpPr>
            <p:spPr bwMode="auto">
              <a:xfrm>
                <a:off x="8896883" y="2459149"/>
                <a:ext cx="698482" cy="19011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체결</a:t>
                </a:r>
              </a:p>
            </p:txBody>
          </p:sp>
        </p:grpSp>
        <p:cxnSp>
          <p:nvCxnSpPr>
            <p:cNvPr id="160" name="연결선: 꺾임 143">
              <a:extLst>
                <a:ext uri="{FF2B5EF4-FFF2-40B4-BE49-F238E27FC236}">
                  <a16:creationId xmlns:a16="http://schemas.microsoft.com/office/drawing/2014/main" id="{27C3B0A2-1CE0-4C05-93F2-C4F5A4790E43}"/>
                </a:ext>
              </a:extLst>
            </p:cNvPr>
            <p:cNvCxnSpPr>
              <a:cxnSpLocks/>
              <a:stCxn id="413" idx="3"/>
              <a:endCxn id="419" idx="1"/>
            </p:cNvCxnSpPr>
            <p:nvPr/>
          </p:nvCxnSpPr>
          <p:spPr>
            <a:xfrm>
              <a:off x="1110299" y="3064176"/>
              <a:ext cx="405682" cy="546044"/>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1" name="연결선: 꺾임 143">
              <a:extLst>
                <a:ext uri="{FF2B5EF4-FFF2-40B4-BE49-F238E27FC236}">
                  <a16:creationId xmlns:a16="http://schemas.microsoft.com/office/drawing/2014/main" id="{04A9E08D-6E6F-4337-A8D6-CBE0F33F2423}"/>
                </a:ext>
              </a:extLst>
            </p:cNvPr>
            <p:cNvCxnSpPr>
              <a:cxnSpLocks/>
              <a:stCxn id="411" idx="3"/>
              <a:endCxn id="419" idx="1"/>
            </p:cNvCxnSpPr>
            <p:nvPr/>
          </p:nvCxnSpPr>
          <p:spPr>
            <a:xfrm flipV="1">
              <a:off x="1110299" y="3610220"/>
              <a:ext cx="405682" cy="476350"/>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2" name="연결선: 꺾임 143">
              <a:extLst>
                <a:ext uri="{FF2B5EF4-FFF2-40B4-BE49-F238E27FC236}">
                  <a16:creationId xmlns:a16="http://schemas.microsoft.com/office/drawing/2014/main" id="{A98787F9-53B8-48C1-A1BA-2BE758DEE824}"/>
                </a:ext>
              </a:extLst>
            </p:cNvPr>
            <p:cNvCxnSpPr>
              <a:cxnSpLocks/>
              <a:stCxn id="405" idx="3"/>
              <a:endCxn id="419" idx="1"/>
            </p:cNvCxnSpPr>
            <p:nvPr/>
          </p:nvCxnSpPr>
          <p:spPr>
            <a:xfrm flipV="1">
              <a:off x="1110299" y="3610220"/>
              <a:ext cx="405682" cy="1256337"/>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sp>
          <p:nvSpPr>
            <p:cNvPr id="163" name="직사각형 162">
              <a:extLst>
                <a:ext uri="{FF2B5EF4-FFF2-40B4-BE49-F238E27FC236}">
                  <a16:creationId xmlns:a16="http://schemas.microsoft.com/office/drawing/2014/main" id="{FD536334-E807-442E-A3B3-2D3D20CF36D9}"/>
                </a:ext>
              </a:extLst>
            </p:cNvPr>
            <p:cNvSpPr>
              <a:spLocks/>
            </p:cNvSpPr>
            <p:nvPr/>
          </p:nvSpPr>
          <p:spPr>
            <a:xfrm>
              <a:off x="3513174" y="3139581"/>
              <a:ext cx="66980" cy="657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164" name="직사각형 163">
              <a:extLst>
                <a:ext uri="{FF2B5EF4-FFF2-40B4-BE49-F238E27FC236}">
                  <a16:creationId xmlns:a16="http://schemas.microsoft.com/office/drawing/2014/main" id="{D408DE6E-F696-48CB-9F0E-93DFC7DE6FA3}"/>
                </a:ext>
              </a:extLst>
            </p:cNvPr>
            <p:cNvSpPr>
              <a:spLocks/>
            </p:cNvSpPr>
            <p:nvPr/>
          </p:nvSpPr>
          <p:spPr>
            <a:xfrm flipH="1">
              <a:off x="6498092" y="3580935"/>
              <a:ext cx="66980" cy="657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165" name="직선 연결선 164">
              <a:extLst>
                <a:ext uri="{FF2B5EF4-FFF2-40B4-BE49-F238E27FC236}">
                  <a16:creationId xmlns:a16="http://schemas.microsoft.com/office/drawing/2014/main" id="{3795A0B7-3EBA-4937-A93E-FA7D008FEA8B}"/>
                </a:ext>
              </a:extLst>
            </p:cNvPr>
            <p:cNvCxnSpPr>
              <a:cxnSpLocks/>
            </p:cNvCxnSpPr>
            <p:nvPr/>
          </p:nvCxnSpPr>
          <p:spPr>
            <a:xfrm flipV="1">
              <a:off x="6565073" y="3615276"/>
              <a:ext cx="160838" cy="0"/>
            </a:xfrm>
            <a:prstGeom prst="line">
              <a:avLst/>
            </a:prstGeom>
            <a:grpFill/>
            <a:ln w="1270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166" name="그룹 165">
              <a:extLst>
                <a:ext uri="{FF2B5EF4-FFF2-40B4-BE49-F238E27FC236}">
                  <a16:creationId xmlns:a16="http://schemas.microsoft.com/office/drawing/2014/main" id="{2A5C96F8-DAEB-48CC-AE13-3F0E49CC4D00}"/>
                </a:ext>
              </a:extLst>
            </p:cNvPr>
            <p:cNvGrpSpPr/>
            <p:nvPr/>
          </p:nvGrpSpPr>
          <p:grpSpPr>
            <a:xfrm flipH="1">
              <a:off x="8625545" y="4005247"/>
              <a:ext cx="171810" cy="65722"/>
              <a:chOff x="2129580" y="2503802"/>
              <a:chExt cx="175452" cy="67115"/>
            </a:xfrm>
          </p:grpSpPr>
          <p:sp>
            <p:nvSpPr>
              <p:cNvPr id="396" name="직사각형 395">
                <a:extLst>
                  <a:ext uri="{FF2B5EF4-FFF2-40B4-BE49-F238E27FC236}">
                    <a16:creationId xmlns:a16="http://schemas.microsoft.com/office/drawing/2014/main" id="{B3FE2399-4015-44F0-8E41-83E5A7CF83D3}"/>
                  </a:ext>
                </a:extLst>
              </p:cNvPr>
              <p:cNvSpPr>
                <a:spLocks/>
              </p:cNvSpPr>
              <p:nvPr/>
            </p:nvSpPr>
            <p:spPr>
              <a:xfrm>
                <a:off x="2236632" y="2503802"/>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397" name="직선 연결선 396">
                <a:extLst>
                  <a:ext uri="{FF2B5EF4-FFF2-40B4-BE49-F238E27FC236}">
                    <a16:creationId xmlns:a16="http://schemas.microsoft.com/office/drawing/2014/main" id="{AF3A71B8-4FAE-4C3F-956E-D75425FE252D}"/>
                  </a:ext>
                </a:extLst>
              </p:cNvPr>
              <p:cNvCxnSpPr>
                <a:cxnSpLocks/>
                <a:stCxn id="396" idx="1"/>
              </p:cNvCxnSpPr>
              <p:nvPr/>
            </p:nvCxnSpPr>
            <p:spPr>
              <a:xfrm flipH="1">
                <a:off x="2129580" y="2537360"/>
                <a:ext cx="107052" cy="0"/>
              </a:xfrm>
              <a:prstGeom prst="line">
                <a:avLst/>
              </a:prstGeom>
              <a:grpFill/>
              <a:ln w="1270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167" name="그룹 166">
              <a:extLst>
                <a:ext uri="{FF2B5EF4-FFF2-40B4-BE49-F238E27FC236}">
                  <a16:creationId xmlns:a16="http://schemas.microsoft.com/office/drawing/2014/main" id="{7D96E9DF-24B7-4E30-A5B5-5ED6FBC59A15}"/>
                </a:ext>
              </a:extLst>
            </p:cNvPr>
            <p:cNvGrpSpPr/>
            <p:nvPr/>
          </p:nvGrpSpPr>
          <p:grpSpPr>
            <a:xfrm flipH="1">
              <a:off x="8627323" y="2918801"/>
              <a:ext cx="171810" cy="65722"/>
              <a:chOff x="2129580" y="2503802"/>
              <a:chExt cx="175452" cy="67115"/>
            </a:xfrm>
          </p:grpSpPr>
          <p:sp>
            <p:nvSpPr>
              <p:cNvPr id="394" name="직사각형 393">
                <a:extLst>
                  <a:ext uri="{FF2B5EF4-FFF2-40B4-BE49-F238E27FC236}">
                    <a16:creationId xmlns:a16="http://schemas.microsoft.com/office/drawing/2014/main" id="{9EC02C03-6201-4E02-AE76-52470706C48F}"/>
                  </a:ext>
                </a:extLst>
              </p:cNvPr>
              <p:cNvSpPr>
                <a:spLocks/>
              </p:cNvSpPr>
              <p:nvPr/>
            </p:nvSpPr>
            <p:spPr>
              <a:xfrm>
                <a:off x="2236632" y="2503802"/>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cxnSp>
            <p:nvCxnSpPr>
              <p:cNvPr id="395" name="직선 연결선 394">
                <a:extLst>
                  <a:ext uri="{FF2B5EF4-FFF2-40B4-BE49-F238E27FC236}">
                    <a16:creationId xmlns:a16="http://schemas.microsoft.com/office/drawing/2014/main" id="{82AE5117-CB68-401E-BF1C-99B0F97A7A62}"/>
                  </a:ext>
                </a:extLst>
              </p:cNvPr>
              <p:cNvCxnSpPr>
                <a:cxnSpLocks/>
                <a:stCxn id="394" idx="1"/>
              </p:cNvCxnSpPr>
              <p:nvPr/>
            </p:nvCxnSpPr>
            <p:spPr>
              <a:xfrm flipH="1">
                <a:off x="2129580" y="2537360"/>
                <a:ext cx="107052" cy="0"/>
              </a:xfrm>
              <a:prstGeom prst="line">
                <a:avLst/>
              </a:prstGeom>
              <a:grpFill/>
              <a:ln w="1270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cxnSp>
          <p:nvCxnSpPr>
            <p:cNvPr id="168" name="연결선: 꺾임 167">
              <a:extLst>
                <a:ext uri="{FF2B5EF4-FFF2-40B4-BE49-F238E27FC236}">
                  <a16:creationId xmlns:a16="http://schemas.microsoft.com/office/drawing/2014/main" id="{E7FBD745-7336-4512-BA1D-955904F33AFA}"/>
                </a:ext>
              </a:extLst>
            </p:cNvPr>
            <p:cNvCxnSpPr>
              <a:cxnSpLocks/>
              <a:stCxn id="149" idx="3"/>
              <a:endCxn id="138" idx="1"/>
            </p:cNvCxnSpPr>
            <p:nvPr/>
          </p:nvCxnSpPr>
          <p:spPr>
            <a:xfrm flipV="1">
              <a:off x="8218646" y="3461862"/>
              <a:ext cx="166400" cy="137996"/>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169" name="그룹 168">
              <a:extLst>
                <a:ext uri="{FF2B5EF4-FFF2-40B4-BE49-F238E27FC236}">
                  <a16:creationId xmlns:a16="http://schemas.microsoft.com/office/drawing/2014/main" id="{1AB53077-8A02-4F92-842E-61DF0E4736DB}"/>
                </a:ext>
              </a:extLst>
            </p:cNvPr>
            <p:cNvGrpSpPr/>
            <p:nvPr/>
          </p:nvGrpSpPr>
          <p:grpSpPr>
            <a:xfrm>
              <a:off x="488402" y="2799947"/>
              <a:ext cx="534928" cy="248275"/>
              <a:chOff x="392969" y="2307478"/>
              <a:chExt cx="546267" cy="253538"/>
            </a:xfrm>
          </p:grpSpPr>
          <p:sp>
            <p:nvSpPr>
              <p:cNvPr id="392" name="AutoShape 119">
                <a:extLst>
                  <a:ext uri="{FF2B5EF4-FFF2-40B4-BE49-F238E27FC236}">
                    <a16:creationId xmlns:a16="http://schemas.microsoft.com/office/drawing/2014/main" id="{B5F6C572-BE76-4EC5-98A6-642EFCEA3D21}"/>
                  </a:ext>
                </a:extLst>
              </p:cNvPr>
              <p:cNvSpPr>
                <a:spLocks noChangeArrowheads="1"/>
              </p:cNvSpPr>
              <p:nvPr/>
            </p:nvSpPr>
            <p:spPr bwMode="auto">
              <a:xfrm>
                <a:off x="626892" y="2382006"/>
                <a:ext cx="312344" cy="104482"/>
              </a:xfrm>
              <a:prstGeom prst="rect">
                <a:avLst/>
              </a:prstGeom>
              <a:noFill/>
              <a:ln>
                <a:noFill/>
              </a:ln>
            </p:spPr>
            <p:txBody>
              <a:bodyPr wrap="none" lIns="0" tIns="0" rIns="0" bIns="0" anchor="ctr"/>
              <a:lstStyle>
                <a:defPPr>
                  <a:defRPr lang="ko-KR"/>
                </a:defPPr>
                <a:lvl1pPr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pitchFamily="50" charset="-127"/>
                    <a:ea typeface="굴림" pitchFamily="50" charset="-127"/>
                    <a:cs typeface="+mn-cs"/>
                  </a:defRPr>
                </a:lvl5pPr>
                <a:lvl6pPr marL="2286000" algn="l" defTabSz="914400" rtl="0" eaLnBrk="1" latinLnBrk="1" hangingPunct="1">
                  <a:defRPr kumimoji="1" sz="2100" kern="1200">
                    <a:solidFill>
                      <a:schemeClr val="tx1"/>
                    </a:solidFill>
                    <a:latin typeface="굴림" pitchFamily="50" charset="-127"/>
                    <a:ea typeface="굴림" pitchFamily="50" charset="-127"/>
                    <a:cs typeface="+mn-cs"/>
                  </a:defRPr>
                </a:lvl6pPr>
                <a:lvl7pPr marL="2743200" algn="l" defTabSz="914400" rtl="0" eaLnBrk="1" latinLnBrk="1" hangingPunct="1">
                  <a:defRPr kumimoji="1" sz="2100" kern="1200">
                    <a:solidFill>
                      <a:schemeClr val="tx1"/>
                    </a:solidFill>
                    <a:latin typeface="굴림" pitchFamily="50" charset="-127"/>
                    <a:ea typeface="굴림" pitchFamily="50" charset="-127"/>
                    <a:cs typeface="+mn-cs"/>
                  </a:defRPr>
                </a:lvl7pPr>
                <a:lvl8pPr marL="3200400" algn="l" defTabSz="914400" rtl="0" eaLnBrk="1" latinLnBrk="1" hangingPunct="1">
                  <a:defRPr kumimoji="1" sz="2100" kern="1200">
                    <a:solidFill>
                      <a:schemeClr val="tx1"/>
                    </a:solidFill>
                    <a:latin typeface="굴림" pitchFamily="50" charset="-127"/>
                    <a:ea typeface="굴림" pitchFamily="50" charset="-127"/>
                    <a:cs typeface="+mn-cs"/>
                  </a:defRPr>
                </a:lvl8pPr>
                <a:lvl9pPr marL="3657600" algn="l" defTabSz="914400" rtl="0" eaLnBrk="1" latinLnBrk="1" hangingPunct="1">
                  <a:defRPr kumimoji="1" sz="2100" kern="1200">
                    <a:solidFill>
                      <a:schemeClr val="tx1"/>
                    </a:solidFill>
                    <a:latin typeface="굴림" pitchFamily="50" charset="-127"/>
                    <a:ea typeface="굴림" pitchFamily="50" charset="-127"/>
                    <a:cs typeface="+mn-cs"/>
                  </a:defRPr>
                </a:lvl9pPr>
              </a:lstStyle>
              <a:p>
                <a:pPr marL="0" lvl="1" indent="-46639" algn="ctr" defTabSz="678480" latinLnBrk="0">
                  <a:buClr>
                    <a:prstClr val="black">
                      <a:lumMod val="65000"/>
                      <a:lumOff val="35000"/>
                    </a:prstClr>
                  </a:buClr>
                  <a:buSzPct val="90000"/>
                  <a:tabLst>
                    <a:tab pos="597968" algn="l"/>
                  </a:tabLst>
                  <a:defRPr/>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모바일</a:t>
                </a:r>
                <a:endPar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pic>
            <p:nvPicPr>
              <p:cNvPr id="393" name="Picture 2" descr="D:\모스트비주얼\pds\아이콘 작업\아이폰.png">
                <a:extLst>
                  <a:ext uri="{FF2B5EF4-FFF2-40B4-BE49-F238E27FC236}">
                    <a16:creationId xmlns:a16="http://schemas.microsoft.com/office/drawing/2014/main" id="{CF472B03-8E09-4DD6-BD51-7C082B0B617B}"/>
                  </a:ext>
                </a:extLst>
              </p:cNvPr>
              <p:cNvPicPr>
                <a:picLocks noChangeAspect="1" noChangeArrowheads="1"/>
              </p:cNvPicPr>
              <p:nvPr/>
            </p:nvPicPr>
            <p:blipFill>
              <a:blip r:embed="rId7" cstate="print">
                <a:lum/>
              </a:blip>
              <a:srcRect/>
              <a:stretch>
                <a:fillRect/>
              </a:stretch>
            </p:blipFill>
            <p:spPr bwMode="auto">
              <a:xfrm>
                <a:off x="392969" y="2307478"/>
                <a:ext cx="142812" cy="253538"/>
              </a:xfrm>
              <a:prstGeom prst="rect">
                <a:avLst/>
              </a:prstGeom>
              <a:noFill/>
              <a:ln w="9525">
                <a:noFill/>
                <a:miter lim="800000"/>
                <a:headEnd/>
                <a:tailEnd/>
              </a:ln>
            </p:spPr>
          </p:pic>
        </p:grpSp>
        <p:cxnSp>
          <p:nvCxnSpPr>
            <p:cNvPr id="170" name="연결선: 꺾임 169">
              <a:extLst>
                <a:ext uri="{FF2B5EF4-FFF2-40B4-BE49-F238E27FC236}">
                  <a16:creationId xmlns:a16="http://schemas.microsoft.com/office/drawing/2014/main" id="{29DFB7FC-B5B4-4C20-AE03-A39B51DFE424}"/>
                </a:ext>
              </a:extLst>
            </p:cNvPr>
            <p:cNvCxnSpPr>
              <a:cxnSpLocks/>
              <a:stCxn id="149" idx="2"/>
              <a:endCxn id="128" idx="0"/>
            </p:cNvCxnSpPr>
            <p:nvPr/>
          </p:nvCxnSpPr>
          <p:spPr>
            <a:xfrm rot="5400000">
              <a:off x="7349818" y="4249008"/>
              <a:ext cx="186413" cy="2503"/>
            </a:xfrm>
            <a:prstGeom prst="bentConnector3">
              <a:avLst>
                <a:gd name="adj1" fmla="val 50000"/>
              </a:avLst>
            </a:prstGeom>
            <a:noFill/>
            <a:ln w="6350" cap="flat" cmpd="sng" algn="ctr">
              <a:solidFill>
                <a:schemeClr val="accent3">
                  <a:lumMod val="75000"/>
                </a:schemeClr>
              </a:solidFill>
              <a:prstDash val="solid"/>
            </a:ln>
            <a:effectLst/>
          </p:spPr>
        </p:cxnSp>
        <p:grpSp>
          <p:nvGrpSpPr>
            <p:cNvPr id="171" name="그룹 170">
              <a:extLst>
                <a:ext uri="{FF2B5EF4-FFF2-40B4-BE49-F238E27FC236}">
                  <a16:creationId xmlns:a16="http://schemas.microsoft.com/office/drawing/2014/main" id="{52FC49D6-CF51-42AC-BE44-BD993F2A6E27}"/>
                </a:ext>
              </a:extLst>
            </p:cNvPr>
            <p:cNvGrpSpPr/>
            <p:nvPr/>
          </p:nvGrpSpPr>
          <p:grpSpPr>
            <a:xfrm>
              <a:off x="6732776" y="3342551"/>
              <a:ext cx="1396174" cy="461246"/>
              <a:chOff x="1833319" y="5916336"/>
              <a:chExt cx="1539347" cy="356397"/>
            </a:xfrm>
          </p:grpSpPr>
          <p:grpSp>
            <p:nvGrpSpPr>
              <p:cNvPr id="385" name="그룹 384">
                <a:extLst>
                  <a:ext uri="{FF2B5EF4-FFF2-40B4-BE49-F238E27FC236}">
                    <a16:creationId xmlns:a16="http://schemas.microsoft.com/office/drawing/2014/main" id="{7397893D-EDD4-43B3-8D3F-09959DBC2D09}"/>
                  </a:ext>
                </a:extLst>
              </p:cNvPr>
              <p:cNvGrpSpPr/>
              <p:nvPr/>
            </p:nvGrpSpPr>
            <p:grpSpPr>
              <a:xfrm>
                <a:off x="1833319" y="5916336"/>
                <a:ext cx="1539347" cy="354143"/>
                <a:chOff x="-2182097" y="4294502"/>
                <a:chExt cx="1539347" cy="347348"/>
              </a:xfrm>
            </p:grpSpPr>
            <p:sp>
              <p:nvSpPr>
                <p:cNvPr id="387" name="Freeform 274" descr="1">
                  <a:extLst>
                    <a:ext uri="{FF2B5EF4-FFF2-40B4-BE49-F238E27FC236}">
                      <a16:creationId xmlns:a16="http://schemas.microsoft.com/office/drawing/2014/main" id="{9CBCB884-47B5-4A3B-A39E-ACD38A1BAC9F}"/>
                    </a:ext>
                  </a:extLst>
                </p:cNvPr>
                <p:cNvSpPr>
                  <a:spLocks/>
                </p:cNvSpPr>
                <p:nvPr/>
              </p:nvSpPr>
              <p:spPr bwMode="auto">
                <a:xfrm>
                  <a:off x="-2182097" y="4441295"/>
                  <a:ext cx="1539347" cy="200555"/>
                </a:xfrm>
                <a:custGeom>
                  <a:avLst/>
                  <a:gdLst>
                    <a:gd name="T0" fmla="*/ 0 w 1928"/>
                    <a:gd name="T1" fmla="*/ 2147483647 h 454"/>
                    <a:gd name="T2" fmla="*/ 0 w 1928"/>
                    <a:gd name="T3" fmla="*/ 0 h 454"/>
                    <a:gd name="T4" fmla="*/ 2147483647 w 1928"/>
                    <a:gd name="T5" fmla="*/ 0 h 454"/>
                    <a:gd name="T6" fmla="*/ 2147483647 w 1928"/>
                    <a:gd name="T7" fmla="*/ 2147483647 h 454"/>
                    <a:gd name="T8" fmla="*/ 2147483647 w 1928"/>
                    <a:gd name="T9" fmla="*/ 2147483647 h 454"/>
                    <a:gd name="T10" fmla="*/ 2147483647 w 1928"/>
                    <a:gd name="T11" fmla="*/ 0 h 454"/>
                    <a:gd name="T12" fmla="*/ 2147483647 w 1928"/>
                    <a:gd name="T13" fmla="*/ 0 h 454"/>
                    <a:gd name="T14" fmla="*/ 2147483647 w 1928"/>
                    <a:gd name="T15" fmla="*/ 2147483647 h 454"/>
                    <a:gd name="T16" fmla="*/ 2147483647 w 1928"/>
                    <a:gd name="T17" fmla="*/ 2147483647 h 454"/>
                    <a:gd name="T18" fmla="*/ 2147483647 w 1928"/>
                    <a:gd name="T19" fmla="*/ 0 h 454"/>
                    <a:gd name="T20" fmla="*/ 2147483647 w 1928"/>
                    <a:gd name="T21" fmla="*/ 0 h 454"/>
                    <a:gd name="T22" fmla="*/ 2147483647 w 1928"/>
                    <a:gd name="T23" fmla="*/ 2147483647 h 454"/>
                    <a:gd name="T24" fmla="*/ 2147483647 w 1928"/>
                    <a:gd name="T25" fmla="*/ 2147483647 h 454"/>
                    <a:gd name="T26" fmla="*/ 2147483647 w 1928"/>
                    <a:gd name="T27" fmla="*/ 0 h 454"/>
                    <a:gd name="T28" fmla="*/ 2147483647 w 1928"/>
                    <a:gd name="T29" fmla="*/ 0 h 454"/>
                    <a:gd name="T30" fmla="*/ 2147483647 w 1928"/>
                    <a:gd name="T31" fmla="*/ 2147483647 h 454"/>
                    <a:gd name="T32" fmla="*/ 2147483647 w 1928"/>
                    <a:gd name="T33" fmla="*/ 2147483647 h 454"/>
                    <a:gd name="T34" fmla="*/ 2147483647 w 1928"/>
                    <a:gd name="T35" fmla="*/ 0 h 454"/>
                    <a:gd name="T36" fmla="*/ 2147483647 w 1928"/>
                    <a:gd name="T37" fmla="*/ 0 h 454"/>
                    <a:gd name="T38" fmla="*/ 2147483647 w 1928"/>
                    <a:gd name="T39" fmla="*/ 2147483647 h 454"/>
                    <a:gd name="T40" fmla="*/ 0 w 1928"/>
                    <a:gd name="T41" fmla="*/ 2147483647 h 4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28"/>
                    <a:gd name="T64" fmla="*/ 0 h 454"/>
                    <a:gd name="T65" fmla="*/ 1928 w 1928"/>
                    <a:gd name="T66" fmla="*/ 454 h 4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28" h="454">
                      <a:moveTo>
                        <a:pt x="0" y="454"/>
                      </a:moveTo>
                      <a:lnTo>
                        <a:pt x="0" y="0"/>
                      </a:lnTo>
                      <a:lnTo>
                        <a:pt x="114" y="0"/>
                      </a:lnTo>
                      <a:lnTo>
                        <a:pt x="114" y="114"/>
                      </a:lnTo>
                      <a:lnTo>
                        <a:pt x="454" y="114"/>
                      </a:lnTo>
                      <a:lnTo>
                        <a:pt x="454" y="0"/>
                      </a:lnTo>
                      <a:lnTo>
                        <a:pt x="567" y="0"/>
                      </a:lnTo>
                      <a:lnTo>
                        <a:pt x="567" y="114"/>
                      </a:lnTo>
                      <a:lnTo>
                        <a:pt x="907" y="114"/>
                      </a:lnTo>
                      <a:lnTo>
                        <a:pt x="907" y="0"/>
                      </a:lnTo>
                      <a:lnTo>
                        <a:pt x="1021" y="0"/>
                      </a:lnTo>
                      <a:lnTo>
                        <a:pt x="1021" y="114"/>
                      </a:lnTo>
                      <a:lnTo>
                        <a:pt x="1361" y="114"/>
                      </a:lnTo>
                      <a:lnTo>
                        <a:pt x="1361" y="0"/>
                      </a:lnTo>
                      <a:lnTo>
                        <a:pt x="1474" y="0"/>
                      </a:lnTo>
                      <a:lnTo>
                        <a:pt x="1474" y="114"/>
                      </a:lnTo>
                      <a:lnTo>
                        <a:pt x="1815" y="114"/>
                      </a:lnTo>
                      <a:lnTo>
                        <a:pt x="1815" y="0"/>
                      </a:lnTo>
                      <a:lnTo>
                        <a:pt x="1928" y="0"/>
                      </a:lnTo>
                      <a:lnTo>
                        <a:pt x="1928" y="454"/>
                      </a:lnTo>
                      <a:lnTo>
                        <a:pt x="0" y="454"/>
                      </a:lnTo>
                      <a:close/>
                    </a:path>
                  </a:pathLst>
                </a:custGeom>
                <a:solidFill>
                  <a:schemeClr val="accent6">
                    <a:lumMod val="60000"/>
                    <a:lumOff val="4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endPar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88" name="Freeform 281" descr="박스2">
                  <a:extLst>
                    <a:ext uri="{FF2B5EF4-FFF2-40B4-BE49-F238E27FC236}">
                      <a16:creationId xmlns:a16="http://schemas.microsoft.com/office/drawing/2014/main" id="{240B95C6-DF4E-4E81-A898-308DBE585D89}"/>
                    </a:ext>
                  </a:extLst>
                </p:cNvPr>
                <p:cNvSpPr>
                  <a:spLocks/>
                </p:cNvSpPr>
                <p:nvPr/>
              </p:nvSpPr>
              <p:spPr bwMode="auto">
                <a:xfrm>
                  <a:off x="-2106177" y="4297415"/>
                  <a:ext cx="317382" cy="171941"/>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2">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1</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89" name="Freeform 281" descr="박스2">
                  <a:extLst>
                    <a:ext uri="{FF2B5EF4-FFF2-40B4-BE49-F238E27FC236}">
                      <a16:creationId xmlns:a16="http://schemas.microsoft.com/office/drawing/2014/main" id="{5FB71AD9-C117-40DC-8E2C-1098F3DD84CF}"/>
                    </a:ext>
                  </a:extLst>
                </p:cNvPr>
                <p:cNvSpPr>
                  <a:spLocks/>
                </p:cNvSpPr>
                <p:nvPr/>
              </p:nvSpPr>
              <p:spPr bwMode="auto">
                <a:xfrm>
                  <a:off x="-1756571" y="4294502"/>
                  <a:ext cx="317382" cy="171941"/>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bg2">
                    <a:lumMod val="9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2</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90" name="Freeform 281" descr="박스2">
                  <a:extLst>
                    <a:ext uri="{FF2B5EF4-FFF2-40B4-BE49-F238E27FC236}">
                      <a16:creationId xmlns:a16="http://schemas.microsoft.com/office/drawing/2014/main" id="{FB504F79-E325-449C-9D53-F5638DAC69FE}"/>
                    </a:ext>
                  </a:extLst>
                </p:cNvPr>
                <p:cNvSpPr>
                  <a:spLocks/>
                </p:cNvSpPr>
                <p:nvPr/>
              </p:nvSpPr>
              <p:spPr bwMode="auto">
                <a:xfrm>
                  <a:off x="-1383701" y="4296524"/>
                  <a:ext cx="317382" cy="171941"/>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4">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3</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91" name="Freeform 281" descr="박스2">
                  <a:extLst>
                    <a:ext uri="{FF2B5EF4-FFF2-40B4-BE49-F238E27FC236}">
                      <a16:creationId xmlns:a16="http://schemas.microsoft.com/office/drawing/2014/main" id="{BBF4AB5C-6B6D-46E5-A375-D7ADBDB7C92A}"/>
                    </a:ext>
                  </a:extLst>
                </p:cNvPr>
                <p:cNvSpPr>
                  <a:spLocks/>
                </p:cNvSpPr>
                <p:nvPr/>
              </p:nvSpPr>
              <p:spPr bwMode="auto">
                <a:xfrm>
                  <a:off x="-1024853" y="4296524"/>
                  <a:ext cx="317382" cy="171941"/>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5">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sp>
            <p:nvSpPr>
              <p:cNvPr id="386" name="직사각형 385">
                <a:extLst>
                  <a:ext uri="{FF2B5EF4-FFF2-40B4-BE49-F238E27FC236}">
                    <a16:creationId xmlns:a16="http://schemas.microsoft.com/office/drawing/2014/main" id="{4A5CDCFD-5132-44DB-B915-47B027132549}"/>
                  </a:ext>
                </a:extLst>
              </p:cNvPr>
              <p:cNvSpPr>
                <a:spLocks noChangeArrowheads="1"/>
              </p:cNvSpPr>
              <p:nvPr/>
            </p:nvSpPr>
            <p:spPr bwMode="auto">
              <a:xfrm>
                <a:off x="2223275" y="6099646"/>
                <a:ext cx="675153" cy="173087"/>
              </a:xfrm>
              <a:prstGeom prst="rect">
                <a:avLst/>
              </a:prstGeom>
              <a:noFill/>
              <a:ln w="6350">
                <a:noFill/>
              </a:ln>
            </p:spPr>
            <p:txBody>
              <a:bodyPr wrap="square" lIns="0" tIns="0" rIns="0" bIns="0" rtlCol="0" anchor="ctr">
                <a:noAutofit/>
              </a:bodyPr>
              <a:lstStyle/>
              <a:p>
                <a:pPr lvl="1" algn="ctr" defTabSz="678480">
                  <a:buClr>
                    <a:prstClr val="black">
                      <a:lumMod val="65000"/>
                      <a:lumOff val="35000"/>
                    </a:prstClr>
                  </a:buClr>
                  <a:buSzPct val="90000"/>
                </a:pPr>
                <a:r>
                  <a:rPr lang="en-US" altLang="ko-KR" sz="61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Framework</a:t>
                </a:r>
                <a:endParaRPr lang="ko-KR" altLang="en-US" sz="61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sp>
          <p:nvSpPr>
            <p:cNvPr id="172" name="직사각형 171">
              <a:extLst>
                <a:ext uri="{FF2B5EF4-FFF2-40B4-BE49-F238E27FC236}">
                  <a16:creationId xmlns:a16="http://schemas.microsoft.com/office/drawing/2014/main" id="{29A260BB-9B60-4FA1-B09F-70B076C74A20}"/>
                </a:ext>
              </a:extLst>
            </p:cNvPr>
            <p:cNvSpPr/>
            <p:nvPr/>
          </p:nvSpPr>
          <p:spPr>
            <a:xfrm>
              <a:off x="5097403" y="4996455"/>
              <a:ext cx="1076274" cy="1049269"/>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DBMS(PostgreSQL)</a:t>
              </a:r>
            </a:p>
          </p:txBody>
        </p:sp>
        <p:grpSp>
          <p:nvGrpSpPr>
            <p:cNvPr id="173" name="그룹 172">
              <a:extLst>
                <a:ext uri="{FF2B5EF4-FFF2-40B4-BE49-F238E27FC236}">
                  <a16:creationId xmlns:a16="http://schemas.microsoft.com/office/drawing/2014/main" id="{E94B7960-4167-41F1-889F-75B5A1CC423E}"/>
                </a:ext>
              </a:extLst>
            </p:cNvPr>
            <p:cNvGrpSpPr/>
            <p:nvPr/>
          </p:nvGrpSpPr>
          <p:grpSpPr>
            <a:xfrm>
              <a:off x="3784754" y="5138202"/>
              <a:ext cx="1088041" cy="714742"/>
              <a:chOff x="4058654" y="5665105"/>
              <a:chExt cx="1199616" cy="788036"/>
            </a:xfrm>
          </p:grpSpPr>
          <p:sp>
            <p:nvSpPr>
              <p:cNvPr id="372" name="직사각형 371">
                <a:extLst>
                  <a:ext uri="{FF2B5EF4-FFF2-40B4-BE49-F238E27FC236}">
                    <a16:creationId xmlns:a16="http://schemas.microsoft.com/office/drawing/2014/main" id="{8CFB66A0-F2B1-4803-B027-03C531AF72FE}"/>
                  </a:ext>
                </a:extLst>
              </p:cNvPr>
              <p:cNvSpPr/>
              <p:nvPr/>
            </p:nvSpPr>
            <p:spPr>
              <a:xfrm>
                <a:off x="4058654" y="5665105"/>
                <a:ext cx="1199616" cy="788036"/>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In-Memory(NoSQL)</a:t>
                </a:r>
              </a:p>
            </p:txBody>
          </p:sp>
          <p:grpSp>
            <p:nvGrpSpPr>
              <p:cNvPr id="373" name="그룹 372">
                <a:extLst>
                  <a:ext uri="{FF2B5EF4-FFF2-40B4-BE49-F238E27FC236}">
                    <a16:creationId xmlns:a16="http://schemas.microsoft.com/office/drawing/2014/main" id="{C3324A3A-85CF-4418-8F83-DADA981A9D33}"/>
                  </a:ext>
                </a:extLst>
              </p:cNvPr>
              <p:cNvGrpSpPr/>
              <p:nvPr/>
            </p:nvGrpSpPr>
            <p:grpSpPr>
              <a:xfrm>
                <a:off x="4202822" y="5946702"/>
                <a:ext cx="878988" cy="419874"/>
                <a:chOff x="4499901" y="3604268"/>
                <a:chExt cx="618621" cy="252318"/>
              </a:xfrm>
            </p:grpSpPr>
            <p:pic>
              <p:nvPicPr>
                <p:cNvPr id="374" name="Picture 8" descr="Apache Ignite vs Redis - GridGain Systems">
                  <a:extLst>
                    <a:ext uri="{FF2B5EF4-FFF2-40B4-BE49-F238E27FC236}">
                      <a16:creationId xmlns:a16="http://schemas.microsoft.com/office/drawing/2014/main" id="{AB16289D-5D54-465B-807B-8E9BCD5A717D}"/>
                    </a:ext>
                  </a:extLst>
                </p:cNvPr>
                <p:cNvPicPr>
                  <a:picLocks noChangeAspect="1" noChangeArrowheads="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499901" y="3604268"/>
                  <a:ext cx="618621" cy="252318"/>
                </a:xfrm>
                <a:prstGeom prst="rect">
                  <a:avLst/>
                </a:prstGeom>
                <a:noFill/>
                <a:extLst>
                  <a:ext uri="{909E8E84-426E-40DD-AFC4-6F175D3DCCD1}">
                    <a14:hiddenFill xmlns:a14="http://schemas.microsoft.com/office/drawing/2010/main">
                      <a:solidFill>
                        <a:srgbClr val="FFFFFF"/>
                      </a:solidFill>
                    </a14:hiddenFill>
                  </a:ext>
                </a:extLst>
              </p:spPr>
            </p:pic>
            <p:sp>
              <p:nvSpPr>
                <p:cNvPr id="375" name="순서도: 자기 디스크 374">
                  <a:extLst>
                    <a:ext uri="{FF2B5EF4-FFF2-40B4-BE49-F238E27FC236}">
                      <a16:creationId xmlns:a16="http://schemas.microsoft.com/office/drawing/2014/main" id="{2FF5F325-5522-4CE5-8297-3BFB0686B14B}"/>
                    </a:ext>
                  </a:extLst>
                </p:cNvPr>
                <p:cNvSpPr/>
                <p:nvPr/>
              </p:nvSpPr>
              <p:spPr>
                <a:xfrm>
                  <a:off x="4556146" y="3615513"/>
                  <a:ext cx="326040" cy="159231"/>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76" name="타원 375">
                  <a:extLst>
                    <a:ext uri="{FF2B5EF4-FFF2-40B4-BE49-F238E27FC236}">
                      <a16:creationId xmlns:a16="http://schemas.microsoft.com/office/drawing/2014/main" id="{E64DCDFD-A071-4878-AAF8-7612614B3611}"/>
                    </a:ext>
                  </a:extLst>
                </p:cNvPr>
                <p:cNvSpPr/>
                <p:nvPr/>
              </p:nvSpPr>
              <p:spPr>
                <a:xfrm>
                  <a:off x="4562707" y="3619002"/>
                  <a:ext cx="312919" cy="46280"/>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77" name="AutoShape 114">
                  <a:extLst>
                    <a:ext uri="{FF2B5EF4-FFF2-40B4-BE49-F238E27FC236}">
                      <a16:creationId xmlns:a16="http://schemas.microsoft.com/office/drawing/2014/main" id="{3B4A4951-6593-4541-99E7-9D4AACFC9AD4}"/>
                    </a:ext>
                  </a:extLst>
                </p:cNvPr>
                <p:cNvSpPr>
                  <a:spLocks noChangeArrowheads="1"/>
                </p:cNvSpPr>
                <p:nvPr/>
              </p:nvSpPr>
              <p:spPr bwMode="auto">
                <a:xfrm>
                  <a:off x="4576469" y="3667827"/>
                  <a:ext cx="288482" cy="9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78" name="순서도: 자기 디스크 377">
                  <a:extLst>
                    <a:ext uri="{FF2B5EF4-FFF2-40B4-BE49-F238E27FC236}">
                      <a16:creationId xmlns:a16="http://schemas.microsoft.com/office/drawing/2014/main" id="{798E0AE5-BF7F-4F9B-A817-E647F6A37EF8}"/>
                    </a:ext>
                  </a:extLst>
                </p:cNvPr>
                <p:cNvSpPr/>
                <p:nvPr/>
              </p:nvSpPr>
              <p:spPr>
                <a:xfrm>
                  <a:off x="4629537" y="3639631"/>
                  <a:ext cx="326040" cy="159231"/>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79" name="타원 378">
                  <a:extLst>
                    <a:ext uri="{FF2B5EF4-FFF2-40B4-BE49-F238E27FC236}">
                      <a16:creationId xmlns:a16="http://schemas.microsoft.com/office/drawing/2014/main" id="{4524CE1F-BD7B-4DDE-B379-1A294F3F73D2}"/>
                    </a:ext>
                  </a:extLst>
                </p:cNvPr>
                <p:cNvSpPr/>
                <p:nvPr/>
              </p:nvSpPr>
              <p:spPr>
                <a:xfrm>
                  <a:off x="4636098" y="3643120"/>
                  <a:ext cx="312919" cy="46280"/>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80" name="AutoShape 114">
                  <a:extLst>
                    <a:ext uri="{FF2B5EF4-FFF2-40B4-BE49-F238E27FC236}">
                      <a16:creationId xmlns:a16="http://schemas.microsoft.com/office/drawing/2014/main" id="{5710A23A-ADDC-4210-AADE-531FA2782402}"/>
                    </a:ext>
                  </a:extLst>
                </p:cNvPr>
                <p:cNvSpPr>
                  <a:spLocks noChangeArrowheads="1"/>
                </p:cNvSpPr>
                <p:nvPr/>
              </p:nvSpPr>
              <p:spPr bwMode="auto">
                <a:xfrm>
                  <a:off x="4649861" y="3691943"/>
                  <a:ext cx="288482" cy="9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81" name="순서도: 자기 디스크 380">
                  <a:extLst>
                    <a:ext uri="{FF2B5EF4-FFF2-40B4-BE49-F238E27FC236}">
                      <a16:creationId xmlns:a16="http://schemas.microsoft.com/office/drawing/2014/main" id="{728E8245-FB6C-4FC8-B5C8-9387A5912FA6}"/>
                    </a:ext>
                  </a:extLst>
                </p:cNvPr>
                <p:cNvSpPr/>
                <p:nvPr/>
              </p:nvSpPr>
              <p:spPr>
                <a:xfrm>
                  <a:off x="4702928" y="3663748"/>
                  <a:ext cx="326040" cy="159231"/>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82" name="타원 381">
                  <a:extLst>
                    <a:ext uri="{FF2B5EF4-FFF2-40B4-BE49-F238E27FC236}">
                      <a16:creationId xmlns:a16="http://schemas.microsoft.com/office/drawing/2014/main" id="{8C464903-7216-4EAA-84B4-FD9A4DF85C6A}"/>
                    </a:ext>
                  </a:extLst>
                </p:cNvPr>
                <p:cNvSpPr/>
                <p:nvPr/>
              </p:nvSpPr>
              <p:spPr>
                <a:xfrm>
                  <a:off x="4709489" y="3667237"/>
                  <a:ext cx="312919" cy="46280"/>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83" name="AutoShape 114">
                  <a:extLst>
                    <a:ext uri="{FF2B5EF4-FFF2-40B4-BE49-F238E27FC236}">
                      <a16:creationId xmlns:a16="http://schemas.microsoft.com/office/drawing/2014/main" id="{F126B2B8-D10F-4C5A-9E16-DA29914A15B3}"/>
                    </a:ext>
                  </a:extLst>
                </p:cNvPr>
                <p:cNvSpPr>
                  <a:spLocks noChangeArrowheads="1"/>
                </p:cNvSpPr>
                <p:nvPr/>
              </p:nvSpPr>
              <p:spPr bwMode="auto">
                <a:xfrm>
                  <a:off x="4723251" y="3716061"/>
                  <a:ext cx="288482" cy="9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84" name="모서리가 둥근 직사각형 16">
                  <a:extLst>
                    <a:ext uri="{FF2B5EF4-FFF2-40B4-BE49-F238E27FC236}">
                      <a16:creationId xmlns:a16="http://schemas.microsoft.com/office/drawing/2014/main" id="{D6FBD74C-A04A-445A-81F2-777CFD7B0692}"/>
                    </a:ext>
                  </a:extLst>
                </p:cNvPr>
                <p:cNvSpPr/>
                <p:nvPr/>
              </p:nvSpPr>
              <p:spPr bwMode="auto">
                <a:xfrm>
                  <a:off x="4730485" y="3746315"/>
                  <a:ext cx="292546" cy="57790"/>
                </a:xfrm>
                <a:prstGeom prst="rect">
                  <a:avLst/>
                </a:prstGeom>
                <a:noFill/>
                <a:ln w="25400" cap="flat" cmpd="sng" algn="ctr">
                  <a:noFill/>
                  <a:prstDash val="solid"/>
                </a:ln>
                <a:effectLst/>
              </p:spPr>
              <p:txBody>
                <a:bodyPr wrap="square" lIns="0" tIns="0" rIns="0" bIns="0" rtlCol="0" anchor="ctr">
                  <a:noAutofit/>
                </a:bodyPr>
                <a:lstStyle/>
                <a:p>
                  <a:pPr lvl="1" indent="-46639" algn="ctr" defTabSz="678480">
                    <a:buClr>
                      <a:prstClr val="black">
                        <a:lumMod val="65000"/>
                        <a:lumOff val="35000"/>
                      </a:prstClr>
                    </a:buClr>
                    <a:buSzPct val="90000"/>
                    <a:tabLst>
                      <a:tab pos="597968" algn="l"/>
                    </a:tabLst>
                    <a:defRPr/>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IMDG</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grpSp>
        <p:cxnSp>
          <p:nvCxnSpPr>
            <p:cNvPr id="174" name="연결선: 꺾임 39">
              <a:extLst>
                <a:ext uri="{FF2B5EF4-FFF2-40B4-BE49-F238E27FC236}">
                  <a16:creationId xmlns:a16="http://schemas.microsoft.com/office/drawing/2014/main" id="{679212D6-FFEC-4270-AD5A-09A42BBB12B4}"/>
                </a:ext>
              </a:extLst>
            </p:cNvPr>
            <p:cNvCxnSpPr>
              <a:cxnSpLocks/>
              <a:stCxn id="372" idx="3"/>
              <a:endCxn id="366" idx="1"/>
            </p:cNvCxnSpPr>
            <p:nvPr/>
          </p:nvCxnSpPr>
          <p:spPr>
            <a:xfrm flipV="1">
              <a:off x="4872795" y="5348707"/>
              <a:ext cx="499802" cy="146865"/>
            </a:xfrm>
            <a:prstGeom prst="curvedConnector3">
              <a:avLst/>
            </a:prstGeom>
            <a:noFill/>
            <a:ln w="3175" cap="flat" cmpd="sng" algn="ctr">
              <a:solidFill>
                <a:srgbClr val="FF00FF"/>
              </a:solidFill>
              <a:prstDash val="solid"/>
              <a:tailEnd type="triangle" w="sm" len="sm"/>
            </a:ln>
            <a:effectLst/>
          </p:spPr>
        </p:cxnSp>
        <p:sp>
          <p:nvSpPr>
            <p:cNvPr id="175" name="TextBox 174">
              <a:extLst>
                <a:ext uri="{FF2B5EF4-FFF2-40B4-BE49-F238E27FC236}">
                  <a16:creationId xmlns:a16="http://schemas.microsoft.com/office/drawing/2014/main" id="{987BC16C-4ADD-41C8-AA65-A5DA89192B6E}"/>
                </a:ext>
              </a:extLst>
            </p:cNvPr>
            <p:cNvSpPr txBox="1"/>
            <p:nvPr/>
          </p:nvSpPr>
          <p:spPr>
            <a:xfrm>
              <a:off x="4911688" y="5289462"/>
              <a:ext cx="175659"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Data</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Sync</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nvGrpSpPr>
            <p:cNvPr id="176" name="그룹 175">
              <a:extLst>
                <a:ext uri="{FF2B5EF4-FFF2-40B4-BE49-F238E27FC236}">
                  <a16:creationId xmlns:a16="http://schemas.microsoft.com/office/drawing/2014/main" id="{01BD0200-C127-45C1-8799-0E95E72F4B1F}"/>
                </a:ext>
              </a:extLst>
            </p:cNvPr>
            <p:cNvGrpSpPr/>
            <p:nvPr/>
          </p:nvGrpSpPr>
          <p:grpSpPr>
            <a:xfrm>
              <a:off x="5369403" y="5236296"/>
              <a:ext cx="544383" cy="776773"/>
              <a:chOff x="5521206" y="4360210"/>
              <a:chExt cx="600208" cy="856428"/>
            </a:xfrm>
          </p:grpSpPr>
          <p:pic>
            <p:nvPicPr>
              <p:cNvPr id="366" name="Picture 35" descr="\\10.250.177.62\###   개별 제안팀   ###\### Design Library ###\900. 개인폴더\916.박  성\DB\DB_01.png">
                <a:extLst>
                  <a:ext uri="{FF2B5EF4-FFF2-40B4-BE49-F238E27FC236}">
                    <a16:creationId xmlns:a16="http://schemas.microsoft.com/office/drawing/2014/main" id="{43458FEB-B7BC-42DE-A238-66D94517649C}"/>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4728" y="4360210"/>
                <a:ext cx="596686" cy="2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 name="Text Box 65">
                <a:extLst>
                  <a:ext uri="{FF2B5EF4-FFF2-40B4-BE49-F238E27FC236}">
                    <a16:creationId xmlns:a16="http://schemas.microsoft.com/office/drawing/2014/main" id="{448BABB3-7F3C-4090-82B3-83E0C773D3FB}"/>
                  </a:ext>
                </a:extLst>
              </p:cNvPr>
              <p:cNvSpPr txBox="1">
                <a:spLocks noChangeArrowheads="1"/>
              </p:cNvSpPr>
              <p:nvPr/>
            </p:nvSpPr>
            <p:spPr bwMode="auto">
              <a:xfrm>
                <a:off x="5591888" y="4445524"/>
                <a:ext cx="437213" cy="13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85725" indent="-85725" eaLnBrk="0" hangingPunct="0">
                  <a:defRPr kumimoji="1" sz="2100">
                    <a:solidFill>
                      <a:schemeClr val="tx1"/>
                    </a:solidFill>
                    <a:latin typeface="굴림" pitchFamily="50" charset="-127"/>
                    <a:ea typeface="굴림" pitchFamily="50" charset="-127"/>
                  </a:defRPr>
                </a:lvl1pPr>
                <a:lvl2pPr marL="742950" indent="-285750" eaLnBrk="0" hangingPunct="0">
                  <a:defRPr kumimoji="1" sz="2100">
                    <a:solidFill>
                      <a:schemeClr val="tx1"/>
                    </a:solidFill>
                    <a:latin typeface="굴림" pitchFamily="50" charset="-127"/>
                    <a:ea typeface="굴림" pitchFamily="50" charset="-127"/>
                  </a:defRPr>
                </a:lvl2pPr>
                <a:lvl3pPr marL="1143000" indent="-228600" eaLnBrk="0" hangingPunct="0">
                  <a:defRPr kumimoji="1" sz="2100">
                    <a:solidFill>
                      <a:schemeClr val="tx1"/>
                    </a:solidFill>
                    <a:latin typeface="굴림" pitchFamily="50" charset="-127"/>
                    <a:ea typeface="굴림" pitchFamily="50" charset="-127"/>
                  </a:defRPr>
                </a:lvl3pPr>
                <a:lvl4pPr marL="1600200" indent="-228600" eaLnBrk="0" hangingPunct="0">
                  <a:defRPr kumimoji="1" sz="2100">
                    <a:solidFill>
                      <a:schemeClr val="tx1"/>
                    </a:solidFill>
                    <a:latin typeface="굴림" pitchFamily="50" charset="-127"/>
                    <a:ea typeface="굴림" pitchFamily="50" charset="-127"/>
                  </a:defRPr>
                </a:lvl4pPr>
                <a:lvl5pPr marL="2057400" indent="-228600" eaLnBrk="0" hangingPunct="0">
                  <a:defRPr kumimoji="1" sz="2100">
                    <a:solidFill>
                      <a:schemeClr val="tx1"/>
                    </a:solidFill>
                    <a:latin typeface="굴림" pitchFamily="50" charset="-127"/>
                    <a:ea typeface="굴림" pitchFamily="50" charset="-127"/>
                  </a:defRPr>
                </a:lvl5pPr>
                <a:lvl6pPr marL="25146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6pPr>
                <a:lvl7pPr marL="29718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7pPr>
                <a:lvl8pPr marL="34290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8pPr>
                <a:lvl9pPr marL="38862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9pPr>
              </a:lstStyle>
              <a:p>
                <a:pPr marL="0" lvl="1" indent="-46639" algn="ctr" defTabSz="678480" eaLnBrk="1" hangingPunct="1">
                  <a:buClr>
                    <a:prstClr val="black">
                      <a:lumMod val="65000"/>
                      <a:lumOff val="35000"/>
                    </a:prstClr>
                  </a:buClr>
                  <a:buSzPct val="90000"/>
                  <a:tabLst>
                    <a:tab pos="597968" algn="l"/>
                  </a:tabLst>
                  <a:defRPr/>
                </a:pPr>
                <a:r>
                  <a:rPr lang="en-US" altLang="ko-KR"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DBMS1</a:t>
                </a:r>
                <a:endPar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pic>
            <p:nvPicPr>
              <p:cNvPr id="368" name="Picture 35" descr="\\10.250.177.62\###   개별 제안팀   ###\### Design Library ###\900. 개인폴더\916.박  성\DB\DB_01.png">
                <a:extLst>
                  <a:ext uri="{FF2B5EF4-FFF2-40B4-BE49-F238E27FC236}">
                    <a16:creationId xmlns:a16="http://schemas.microsoft.com/office/drawing/2014/main" id="{DA51BC47-25D6-4A44-911E-7F7155B5B49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521206" y="4662469"/>
                <a:ext cx="596686" cy="2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 name="Text Box 65">
                <a:extLst>
                  <a:ext uri="{FF2B5EF4-FFF2-40B4-BE49-F238E27FC236}">
                    <a16:creationId xmlns:a16="http://schemas.microsoft.com/office/drawing/2014/main" id="{3DD1FA3C-9423-481A-980A-847177E6F683}"/>
                  </a:ext>
                </a:extLst>
              </p:cNvPr>
              <p:cNvSpPr txBox="1">
                <a:spLocks noChangeArrowheads="1"/>
              </p:cNvSpPr>
              <p:nvPr/>
            </p:nvSpPr>
            <p:spPr bwMode="auto">
              <a:xfrm>
                <a:off x="5593563" y="4737823"/>
                <a:ext cx="437213" cy="13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85725" indent="-85725" eaLnBrk="0" hangingPunct="0">
                  <a:defRPr kumimoji="1" sz="2100">
                    <a:solidFill>
                      <a:schemeClr val="tx1"/>
                    </a:solidFill>
                    <a:latin typeface="굴림" pitchFamily="50" charset="-127"/>
                    <a:ea typeface="굴림" pitchFamily="50" charset="-127"/>
                  </a:defRPr>
                </a:lvl1pPr>
                <a:lvl2pPr marL="742950" indent="-285750" eaLnBrk="0" hangingPunct="0">
                  <a:defRPr kumimoji="1" sz="2100">
                    <a:solidFill>
                      <a:schemeClr val="tx1"/>
                    </a:solidFill>
                    <a:latin typeface="굴림" pitchFamily="50" charset="-127"/>
                    <a:ea typeface="굴림" pitchFamily="50" charset="-127"/>
                  </a:defRPr>
                </a:lvl2pPr>
                <a:lvl3pPr marL="1143000" indent="-228600" eaLnBrk="0" hangingPunct="0">
                  <a:defRPr kumimoji="1" sz="2100">
                    <a:solidFill>
                      <a:schemeClr val="tx1"/>
                    </a:solidFill>
                    <a:latin typeface="굴림" pitchFamily="50" charset="-127"/>
                    <a:ea typeface="굴림" pitchFamily="50" charset="-127"/>
                  </a:defRPr>
                </a:lvl3pPr>
                <a:lvl4pPr marL="1600200" indent="-228600" eaLnBrk="0" hangingPunct="0">
                  <a:defRPr kumimoji="1" sz="2100">
                    <a:solidFill>
                      <a:schemeClr val="tx1"/>
                    </a:solidFill>
                    <a:latin typeface="굴림" pitchFamily="50" charset="-127"/>
                    <a:ea typeface="굴림" pitchFamily="50" charset="-127"/>
                  </a:defRPr>
                </a:lvl4pPr>
                <a:lvl5pPr marL="2057400" indent="-228600" eaLnBrk="0" hangingPunct="0">
                  <a:defRPr kumimoji="1" sz="2100">
                    <a:solidFill>
                      <a:schemeClr val="tx1"/>
                    </a:solidFill>
                    <a:latin typeface="굴림" pitchFamily="50" charset="-127"/>
                    <a:ea typeface="굴림" pitchFamily="50" charset="-127"/>
                  </a:defRPr>
                </a:lvl5pPr>
                <a:lvl6pPr marL="25146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6pPr>
                <a:lvl7pPr marL="29718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7pPr>
                <a:lvl8pPr marL="34290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8pPr>
                <a:lvl9pPr marL="38862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9pPr>
              </a:lstStyle>
              <a:p>
                <a:pPr marL="0" lvl="1" indent="-46639" algn="ctr" defTabSz="678480" eaLnBrk="1" hangingPunct="1">
                  <a:buClr>
                    <a:prstClr val="black">
                      <a:lumMod val="65000"/>
                      <a:lumOff val="35000"/>
                    </a:prstClr>
                  </a:buClr>
                  <a:buSzPct val="90000"/>
                  <a:tabLst>
                    <a:tab pos="597968" algn="l"/>
                  </a:tabLst>
                  <a:defRPr/>
                </a:pPr>
                <a:r>
                  <a:rPr lang="en-US" altLang="ko-KR"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DBMS2</a:t>
                </a:r>
                <a:endPar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pic>
            <p:nvPicPr>
              <p:cNvPr id="370" name="Picture 35" descr="\\10.250.177.62\###   개별 제안팀   ###\### Design Library ###\900. 개인폴더\916.박  성\DB\DB_01.png">
                <a:extLst>
                  <a:ext uri="{FF2B5EF4-FFF2-40B4-BE49-F238E27FC236}">
                    <a16:creationId xmlns:a16="http://schemas.microsoft.com/office/drawing/2014/main" id="{A479BD86-FED8-4154-9A2D-C76E1E075A5B}"/>
                  </a:ext>
                </a:extLst>
              </p:cNvPr>
              <p:cNvPicPr>
                <a:picLocks noChangeAspect="1" noChangeArrowheads="1"/>
              </p:cNvPicPr>
              <p:nvPr/>
            </p:nvPicPr>
            <p:blipFill>
              <a:blip r:embed="rId11" cstate="print">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524727" y="4968763"/>
                <a:ext cx="596686" cy="2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 name="Text Box 65">
                <a:extLst>
                  <a:ext uri="{FF2B5EF4-FFF2-40B4-BE49-F238E27FC236}">
                    <a16:creationId xmlns:a16="http://schemas.microsoft.com/office/drawing/2014/main" id="{A4B29BAF-4900-4680-83FF-6CCAEA96A026}"/>
                  </a:ext>
                </a:extLst>
              </p:cNvPr>
              <p:cNvSpPr txBox="1">
                <a:spLocks noChangeArrowheads="1"/>
              </p:cNvSpPr>
              <p:nvPr/>
            </p:nvSpPr>
            <p:spPr bwMode="auto">
              <a:xfrm>
                <a:off x="5578250" y="5047412"/>
                <a:ext cx="437213" cy="13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85725" indent="-85725" eaLnBrk="0" hangingPunct="0">
                  <a:defRPr kumimoji="1" sz="2100">
                    <a:solidFill>
                      <a:schemeClr val="tx1"/>
                    </a:solidFill>
                    <a:latin typeface="굴림" pitchFamily="50" charset="-127"/>
                    <a:ea typeface="굴림" pitchFamily="50" charset="-127"/>
                  </a:defRPr>
                </a:lvl1pPr>
                <a:lvl2pPr marL="742950" indent="-285750" eaLnBrk="0" hangingPunct="0">
                  <a:defRPr kumimoji="1" sz="2100">
                    <a:solidFill>
                      <a:schemeClr val="tx1"/>
                    </a:solidFill>
                    <a:latin typeface="굴림" pitchFamily="50" charset="-127"/>
                    <a:ea typeface="굴림" pitchFamily="50" charset="-127"/>
                  </a:defRPr>
                </a:lvl2pPr>
                <a:lvl3pPr marL="1143000" indent="-228600" eaLnBrk="0" hangingPunct="0">
                  <a:defRPr kumimoji="1" sz="2100">
                    <a:solidFill>
                      <a:schemeClr val="tx1"/>
                    </a:solidFill>
                    <a:latin typeface="굴림" pitchFamily="50" charset="-127"/>
                    <a:ea typeface="굴림" pitchFamily="50" charset="-127"/>
                  </a:defRPr>
                </a:lvl3pPr>
                <a:lvl4pPr marL="1600200" indent="-228600" eaLnBrk="0" hangingPunct="0">
                  <a:defRPr kumimoji="1" sz="2100">
                    <a:solidFill>
                      <a:schemeClr val="tx1"/>
                    </a:solidFill>
                    <a:latin typeface="굴림" pitchFamily="50" charset="-127"/>
                    <a:ea typeface="굴림" pitchFamily="50" charset="-127"/>
                  </a:defRPr>
                </a:lvl4pPr>
                <a:lvl5pPr marL="2057400" indent="-228600" eaLnBrk="0" hangingPunct="0">
                  <a:defRPr kumimoji="1" sz="2100">
                    <a:solidFill>
                      <a:schemeClr val="tx1"/>
                    </a:solidFill>
                    <a:latin typeface="굴림" pitchFamily="50" charset="-127"/>
                    <a:ea typeface="굴림" pitchFamily="50" charset="-127"/>
                  </a:defRPr>
                </a:lvl5pPr>
                <a:lvl6pPr marL="25146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6pPr>
                <a:lvl7pPr marL="29718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7pPr>
                <a:lvl8pPr marL="34290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8pPr>
                <a:lvl9pPr marL="3886200" indent="-228600" defTabSz="1042988" eaLnBrk="0" fontAlgn="base" hangingPunct="0">
                  <a:spcBef>
                    <a:spcPct val="0"/>
                  </a:spcBef>
                  <a:spcAft>
                    <a:spcPct val="0"/>
                  </a:spcAft>
                  <a:defRPr kumimoji="1" sz="2100">
                    <a:solidFill>
                      <a:schemeClr val="tx1"/>
                    </a:solidFill>
                    <a:latin typeface="굴림" pitchFamily="50" charset="-127"/>
                    <a:ea typeface="굴림" pitchFamily="50" charset="-127"/>
                  </a:defRPr>
                </a:lvl9pPr>
              </a:lstStyle>
              <a:p>
                <a:pPr marL="0" lvl="1" indent="-46639" algn="ctr" defTabSz="678480" eaLnBrk="1" hangingPunct="1">
                  <a:buClr>
                    <a:prstClr val="black">
                      <a:lumMod val="65000"/>
                      <a:lumOff val="35000"/>
                    </a:prstClr>
                  </a:buClr>
                  <a:buSzPct val="90000"/>
                  <a:tabLst>
                    <a:tab pos="597968" algn="l"/>
                  </a:tabLst>
                  <a:defRPr/>
                </a:pPr>
                <a:r>
                  <a:rPr lang="en-US" altLang="ko-KR"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endParaRPr lang="ko-KR" altLang="en-US" sz="588"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cxnSp>
          <p:nvCxnSpPr>
            <p:cNvPr id="177" name="연결선: 꺾임 396">
              <a:extLst>
                <a:ext uri="{FF2B5EF4-FFF2-40B4-BE49-F238E27FC236}">
                  <a16:creationId xmlns:a16="http://schemas.microsoft.com/office/drawing/2014/main" id="{71BB044B-3323-4DCA-A314-48FC7B615909}"/>
                </a:ext>
              </a:extLst>
            </p:cNvPr>
            <p:cNvCxnSpPr>
              <a:cxnSpLocks/>
              <a:stCxn id="372" idx="3"/>
              <a:endCxn id="368" idx="1"/>
            </p:cNvCxnSpPr>
            <p:nvPr/>
          </p:nvCxnSpPr>
          <p:spPr>
            <a:xfrm>
              <a:off x="4872795" y="5495573"/>
              <a:ext cx="496608" cy="127281"/>
            </a:xfrm>
            <a:prstGeom prst="curvedConnector3">
              <a:avLst/>
            </a:prstGeom>
            <a:noFill/>
            <a:ln w="3175" cap="flat" cmpd="sng" algn="ctr">
              <a:solidFill>
                <a:srgbClr val="FF00FF"/>
              </a:solidFill>
              <a:prstDash val="solid"/>
              <a:tailEnd type="triangle" w="sm" len="sm"/>
            </a:ln>
            <a:effectLst/>
          </p:spPr>
        </p:cxnSp>
        <p:cxnSp>
          <p:nvCxnSpPr>
            <p:cNvPr id="178" name="연결선: 꺾임 401">
              <a:extLst>
                <a:ext uri="{FF2B5EF4-FFF2-40B4-BE49-F238E27FC236}">
                  <a16:creationId xmlns:a16="http://schemas.microsoft.com/office/drawing/2014/main" id="{D45E2E8F-C1F6-4A6E-AEED-E680ABF86BF2}"/>
                </a:ext>
              </a:extLst>
            </p:cNvPr>
            <p:cNvCxnSpPr>
              <a:cxnSpLocks/>
              <a:stCxn id="372" idx="3"/>
              <a:endCxn id="370" idx="1"/>
            </p:cNvCxnSpPr>
            <p:nvPr/>
          </p:nvCxnSpPr>
          <p:spPr>
            <a:xfrm>
              <a:off x="4872795" y="5495573"/>
              <a:ext cx="499801" cy="405087"/>
            </a:xfrm>
            <a:prstGeom prst="curvedConnector3">
              <a:avLst/>
            </a:prstGeom>
            <a:noFill/>
            <a:ln w="3175" cap="flat" cmpd="sng" algn="ctr">
              <a:solidFill>
                <a:srgbClr val="FF00FF"/>
              </a:solidFill>
              <a:prstDash val="solid"/>
              <a:tailEnd type="triangle" w="sm" len="sm"/>
            </a:ln>
            <a:effectLst/>
          </p:spPr>
        </p:cxnSp>
        <p:grpSp>
          <p:nvGrpSpPr>
            <p:cNvPr id="179" name="그룹 178">
              <a:extLst>
                <a:ext uri="{FF2B5EF4-FFF2-40B4-BE49-F238E27FC236}">
                  <a16:creationId xmlns:a16="http://schemas.microsoft.com/office/drawing/2014/main" id="{91F852D5-CA36-443B-8D0F-1A38278F3EE9}"/>
                </a:ext>
              </a:extLst>
            </p:cNvPr>
            <p:cNvGrpSpPr/>
            <p:nvPr/>
          </p:nvGrpSpPr>
          <p:grpSpPr>
            <a:xfrm>
              <a:off x="4038651" y="3383427"/>
              <a:ext cx="2076625" cy="1443935"/>
              <a:chOff x="4495647" y="2589108"/>
              <a:chExt cx="2289575" cy="1592005"/>
            </a:xfrm>
          </p:grpSpPr>
          <p:sp>
            <p:nvSpPr>
              <p:cNvPr id="328" name="직사각형 327">
                <a:extLst>
                  <a:ext uri="{FF2B5EF4-FFF2-40B4-BE49-F238E27FC236}">
                    <a16:creationId xmlns:a16="http://schemas.microsoft.com/office/drawing/2014/main" id="{BD973469-FAC7-4F40-8C03-0E2838C307D5}"/>
                  </a:ext>
                </a:extLst>
              </p:cNvPr>
              <p:cNvSpPr/>
              <p:nvPr/>
            </p:nvSpPr>
            <p:spPr>
              <a:xfrm>
                <a:off x="4495647" y="2589108"/>
                <a:ext cx="2066539" cy="1554026"/>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ko-KR" altLang="en-US"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공모주청약시스템</a:t>
                </a: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(AP)</a:t>
                </a:r>
              </a:p>
            </p:txBody>
          </p:sp>
          <p:sp>
            <p:nvSpPr>
              <p:cNvPr id="330" name="직사각형 329">
                <a:extLst>
                  <a:ext uri="{FF2B5EF4-FFF2-40B4-BE49-F238E27FC236}">
                    <a16:creationId xmlns:a16="http://schemas.microsoft.com/office/drawing/2014/main" id="{F6C6FBB8-E1D2-4F21-8D40-4A7F3AB2C78F}"/>
                  </a:ext>
                </a:extLst>
              </p:cNvPr>
              <p:cNvSpPr/>
              <p:nvPr/>
            </p:nvSpPr>
            <p:spPr>
              <a:xfrm>
                <a:off x="4626620" y="2887296"/>
                <a:ext cx="402375" cy="1158826"/>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MSA</a:t>
                </a:r>
              </a:p>
              <a:p>
                <a:pPr lvl="1" algn="ctr" defTabSz="678480">
                  <a:buClr>
                    <a:prstClr val="black">
                      <a:lumMod val="65000"/>
                      <a:lumOff val="35000"/>
                    </a:prstClr>
                  </a:buClr>
                  <a:buSzPct val="90000"/>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G/W</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cxnSp>
            <p:nvCxnSpPr>
              <p:cNvPr id="332" name="연결선: 꺾임 331">
                <a:extLst>
                  <a:ext uri="{FF2B5EF4-FFF2-40B4-BE49-F238E27FC236}">
                    <a16:creationId xmlns:a16="http://schemas.microsoft.com/office/drawing/2014/main" id="{71A42988-2549-4D28-AE24-FB8D55A4524D}"/>
                  </a:ext>
                </a:extLst>
              </p:cNvPr>
              <p:cNvCxnSpPr>
                <a:cxnSpLocks/>
                <a:stCxn id="330" idx="3"/>
                <a:endCxn id="360" idx="1"/>
              </p:cNvCxnSpPr>
              <p:nvPr/>
            </p:nvCxnSpPr>
            <p:spPr>
              <a:xfrm flipV="1">
                <a:off x="5028995" y="3133531"/>
                <a:ext cx="631506" cy="333178"/>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33" name="연결선: 꺾임 332">
                <a:extLst>
                  <a:ext uri="{FF2B5EF4-FFF2-40B4-BE49-F238E27FC236}">
                    <a16:creationId xmlns:a16="http://schemas.microsoft.com/office/drawing/2014/main" id="{D4ECF268-29B3-4DF9-8723-9BC7107BD1A2}"/>
                  </a:ext>
                </a:extLst>
              </p:cNvPr>
              <p:cNvCxnSpPr>
                <a:cxnSpLocks/>
                <a:stCxn id="330" idx="3"/>
                <a:endCxn id="354" idx="1"/>
              </p:cNvCxnSpPr>
              <p:nvPr/>
            </p:nvCxnSpPr>
            <p:spPr>
              <a:xfrm>
                <a:off x="5028995" y="3466709"/>
                <a:ext cx="614716" cy="102564"/>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sp>
            <p:nvSpPr>
              <p:cNvPr id="334" name="TextBox 333">
                <a:extLst>
                  <a:ext uri="{FF2B5EF4-FFF2-40B4-BE49-F238E27FC236}">
                    <a16:creationId xmlns:a16="http://schemas.microsoft.com/office/drawing/2014/main" id="{8852918F-25D9-4D6C-AA3E-92CEDE59E433}"/>
                  </a:ext>
                </a:extLst>
              </p:cNvPr>
              <p:cNvSpPr txBox="1"/>
              <p:nvPr/>
            </p:nvSpPr>
            <p:spPr>
              <a:xfrm>
                <a:off x="5172205" y="3229338"/>
                <a:ext cx="336728" cy="199455"/>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Rest</a:t>
                </a:r>
              </a:p>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(HTTP)</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cxnSp>
            <p:nvCxnSpPr>
              <p:cNvPr id="335" name="연결선: 꺾임 334">
                <a:extLst>
                  <a:ext uri="{FF2B5EF4-FFF2-40B4-BE49-F238E27FC236}">
                    <a16:creationId xmlns:a16="http://schemas.microsoft.com/office/drawing/2014/main" id="{50DC5A05-84AF-41E6-A915-EAFE9A0892E5}"/>
                  </a:ext>
                </a:extLst>
              </p:cNvPr>
              <p:cNvCxnSpPr>
                <a:cxnSpLocks/>
                <a:stCxn id="361" idx="3"/>
                <a:endCxn id="135" idx="1"/>
              </p:cNvCxnSpPr>
              <p:nvPr/>
            </p:nvCxnSpPr>
            <p:spPr>
              <a:xfrm>
                <a:off x="6246448" y="3138189"/>
                <a:ext cx="538774" cy="178341"/>
              </a:xfrm>
              <a:prstGeom prst="bentConnector3">
                <a:avLst>
                  <a:gd name="adj1" fmla="val 50000"/>
                </a:avLst>
              </a:prstGeom>
              <a:grpFill/>
              <a:ln w="6350">
                <a:solidFill>
                  <a:schemeClr val="tx1">
                    <a:lumMod val="50000"/>
                    <a:lumOff val="50000"/>
                  </a:schemeClr>
                </a:solidFill>
                <a:tailEnd type="none" w="med" len="med"/>
              </a:ln>
              <a:effectLst/>
            </p:spPr>
          </p:cxnSp>
          <p:cxnSp>
            <p:nvCxnSpPr>
              <p:cNvPr id="336" name="연결선: 꺾임 335">
                <a:extLst>
                  <a:ext uri="{FF2B5EF4-FFF2-40B4-BE49-F238E27FC236}">
                    <a16:creationId xmlns:a16="http://schemas.microsoft.com/office/drawing/2014/main" id="{C524EB5F-753C-4B74-B5E5-AD0F374179B4}"/>
                  </a:ext>
                </a:extLst>
              </p:cNvPr>
              <p:cNvCxnSpPr>
                <a:cxnSpLocks/>
                <a:stCxn id="353" idx="3"/>
                <a:endCxn id="135" idx="1"/>
              </p:cNvCxnSpPr>
              <p:nvPr/>
            </p:nvCxnSpPr>
            <p:spPr>
              <a:xfrm flipV="1">
                <a:off x="6244239" y="3316530"/>
                <a:ext cx="540983" cy="244376"/>
              </a:xfrm>
              <a:prstGeom prst="bentConnector3">
                <a:avLst>
                  <a:gd name="adj1" fmla="val 50000"/>
                </a:avLst>
              </a:prstGeom>
              <a:grpFill/>
              <a:ln w="6350">
                <a:solidFill>
                  <a:schemeClr val="tx1">
                    <a:lumMod val="50000"/>
                    <a:lumOff val="50000"/>
                  </a:schemeClr>
                </a:solidFill>
                <a:tailEnd type="none" w="med" len="med"/>
              </a:ln>
              <a:effectLst/>
            </p:spPr>
          </p:cxnSp>
          <p:cxnSp>
            <p:nvCxnSpPr>
              <p:cNvPr id="337" name="연결선: 꺾임 336">
                <a:extLst>
                  <a:ext uri="{FF2B5EF4-FFF2-40B4-BE49-F238E27FC236}">
                    <a16:creationId xmlns:a16="http://schemas.microsoft.com/office/drawing/2014/main" id="{174D73F8-354B-4BB1-B31E-E619C4A201C2}"/>
                  </a:ext>
                </a:extLst>
              </p:cNvPr>
              <p:cNvCxnSpPr>
                <a:cxnSpLocks/>
                <a:stCxn id="330" idx="3"/>
                <a:endCxn id="346" idx="1"/>
              </p:cNvCxnSpPr>
              <p:nvPr/>
            </p:nvCxnSpPr>
            <p:spPr>
              <a:xfrm>
                <a:off x="5028995" y="3466709"/>
                <a:ext cx="624047" cy="507939"/>
              </a:xfrm>
              <a:prstGeom prst="bentConnector3">
                <a:avLst>
                  <a:gd name="adj1" fmla="val 50000"/>
                </a:avLst>
              </a:prstGeom>
              <a:grpFill/>
              <a:ln w="6350">
                <a:solidFill>
                  <a:schemeClr val="tx1">
                    <a:lumMod val="50000"/>
                    <a:lumOff val="50000"/>
                  </a:schemeClr>
                </a:solidFill>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338" name="그룹 337">
                <a:extLst>
                  <a:ext uri="{FF2B5EF4-FFF2-40B4-BE49-F238E27FC236}">
                    <a16:creationId xmlns:a16="http://schemas.microsoft.com/office/drawing/2014/main" id="{965D241C-2EC1-407A-AADE-011D14BB6ACC}"/>
                  </a:ext>
                </a:extLst>
              </p:cNvPr>
              <p:cNvGrpSpPr/>
              <p:nvPr/>
            </p:nvGrpSpPr>
            <p:grpSpPr>
              <a:xfrm>
                <a:off x="5637407" y="2887918"/>
                <a:ext cx="626498" cy="1225046"/>
                <a:chOff x="2820116" y="3503509"/>
                <a:chExt cx="626498" cy="1225046"/>
              </a:xfrm>
            </p:grpSpPr>
            <p:grpSp>
              <p:nvGrpSpPr>
                <p:cNvPr id="342" name="그룹 341">
                  <a:extLst>
                    <a:ext uri="{FF2B5EF4-FFF2-40B4-BE49-F238E27FC236}">
                      <a16:creationId xmlns:a16="http://schemas.microsoft.com/office/drawing/2014/main" id="{5A830A90-1543-47B2-B86B-104F1BB16150}"/>
                    </a:ext>
                  </a:extLst>
                </p:cNvPr>
                <p:cNvGrpSpPr/>
                <p:nvPr/>
              </p:nvGrpSpPr>
              <p:grpSpPr>
                <a:xfrm>
                  <a:off x="2836932" y="3503509"/>
                  <a:ext cx="609682" cy="396499"/>
                  <a:chOff x="2836932" y="3503509"/>
                  <a:chExt cx="609682" cy="396499"/>
                </a:xfrm>
              </p:grpSpPr>
              <p:grpSp>
                <p:nvGrpSpPr>
                  <p:cNvPr id="359" name="그룹 358">
                    <a:extLst>
                      <a:ext uri="{FF2B5EF4-FFF2-40B4-BE49-F238E27FC236}">
                        <a16:creationId xmlns:a16="http://schemas.microsoft.com/office/drawing/2014/main" id="{112C1A0D-C770-4434-A713-380DB087E6CA}"/>
                      </a:ext>
                    </a:extLst>
                  </p:cNvPr>
                  <p:cNvGrpSpPr/>
                  <p:nvPr/>
                </p:nvGrpSpPr>
                <p:grpSpPr>
                  <a:xfrm>
                    <a:off x="2836932" y="3503509"/>
                    <a:ext cx="609682" cy="396499"/>
                    <a:chOff x="3406183" y="3659845"/>
                    <a:chExt cx="609682" cy="396499"/>
                  </a:xfrm>
                </p:grpSpPr>
                <p:grpSp>
                  <p:nvGrpSpPr>
                    <p:cNvPr id="362" name="그룹 361">
                      <a:extLst>
                        <a:ext uri="{FF2B5EF4-FFF2-40B4-BE49-F238E27FC236}">
                          <a16:creationId xmlns:a16="http://schemas.microsoft.com/office/drawing/2014/main" id="{63E4FC3D-BFEF-417F-B9D3-EFAC96F3AC6C}"/>
                        </a:ext>
                      </a:extLst>
                    </p:cNvPr>
                    <p:cNvGrpSpPr/>
                    <p:nvPr/>
                  </p:nvGrpSpPr>
                  <p:grpSpPr>
                    <a:xfrm>
                      <a:off x="3406183" y="3659845"/>
                      <a:ext cx="609682" cy="342227"/>
                      <a:chOff x="10314146" y="2377012"/>
                      <a:chExt cx="469980" cy="391625"/>
                    </a:xfrm>
                  </p:grpSpPr>
                  <p:sp>
                    <p:nvSpPr>
                      <p:cNvPr id="364" name="Freeform 274" descr="1">
                        <a:extLst>
                          <a:ext uri="{FF2B5EF4-FFF2-40B4-BE49-F238E27FC236}">
                            <a16:creationId xmlns:a16="http://schemas.microsoft.com/office/drawing/2014/main" id="{FBF99FC9-FE8F-4D5D-980B-E2D23AE35E56}"/>
                          </a:ext>
                        </a:extLst>
                      </p:cNvPr>
                      <p:cNvSpPr>
                        <a:spLocks/>
                      </p:cNvSpPr>
                      <p:nvPr/>
                    </p:nvSpPr>
                    <p:spPr bwMode="auto">
                      <a:xfrm>
                        <a:off x="10314146" y="2546632"/>
                        <a:ext cx="469980" cy="222005"/>
                      </a:xfrm>
                      <a:custGeom>
                        <a:avLst/>
                        <a:gdLst>
                          <a:gd name="T0" fmla="*/ 0 w 1928"/>
                          <a:gd name="T1" fmla="*/ 2147483647 h 454"/>
                          <a:gd name="T2" fmla="*/ 0 w 1928"/>
                          <a:gd name="T3" fmla="*/ 0 h 454"/>
                          <a:gd name="T4" fmla="*/ 2147483647 w 1928"/>
                          <a:gd name="T5" fmla="*/ 0 h 454"/>
                          <a:gd name="T6" fmla="*/ 2147483647 w 1928"/>
                          <a:gd name="T7" fmla="*/ 2147483647 h 454"/>
                          <a:gd name="T8" fmla="*/ 2147483647 w 1928"/>
                          <a:gd name="T9" fmla="*/ 2147483647 h 454"/>
                          <a:gd name="T10" fmla="*/ 2147483647 w 1928"/>
                          <a:gd name="T11" fmla="*/ 0 h 454"/>
                          <a:gd name="T12" fmla="*/ 2147483647 w 1928"/>
                          <a:gd name="T13" fmla="*/ 0 h 454"/>
                          <a:gd name="T14" fmla="*/ 2147483647 w 1928"/>
                          <a:gd name="T15" fmla="*/ 2147483647 h 454"/>
                          <a:gd name="T16" fmla="*/ 2147483647 w 1928"/>
                          <a:gd name="T17" fmla="*/ 2147483647 h 454"/>
                          <a:gd name="T18" fmla="*/ 2147483647 w 1928"/>
                          <a:gd name="T19" fmla="*/ 0 h 454"/>
                          <a:gd name="T20" fmla="*/ 2147483647 w 1928"/>
                          <a:gd name="T21" fmla="*/ 0 h 454"/>
                          <a:gd name="T22" fmla="*/ 2147483647 w 1928"/>
                          <a:gd name="T23" fmla="*/ 2147483647 h 454"/>
                          <a:gd name="T24" fmla="*/ 2147483647 w 1928"/>
                          <a:gd name="T25" fmla="*/ 2147483647 h 454"/>
                          <a:gd name="T26" fmla="*/ 2147483647 w 1928"/>
                          <a:gd name="T27" fmla="*/ 0 h 454"/>
                          <a:gd name="T28" fmla="*/ 2147483647 w 1928"/>
                          <a:gd name="T29" fmla="*/ 0 h 454"/>
                          <a:gd name="T30" fmla="*/ 2147483647 w 1928"/>
                          <a:gd name="T31" fmla="*/ 2147483647 h 454"/>
                          <a:gd name="T32" fmla="*/ 2147483647 w 1928"/>
                          <a:gd name="T33" fmla="*/ 2147483647 h 454"/>
                          <a:gd name="T34" fmla="*/ 2147483647 w 1928"/>
                          <a:gd name="T35" fmla="*/ 0 h 454"/>
                          <a:gd name="T36" fmla="*/ 2147483647 w 1928"/>
                          <a:gd name="T37" fmla="*/ 0 h 454"/>
                          <a:gd name="T38" fmla="*/ 2147483647 w 1928"/>
                          <a:gd name="T39" fmla="*/ 2147483647 h 454"/>
                          <a:gd name="T40" fmla="*/ 0 w 1928"/>
                          <a:gd name="T41" fmla="*/ 2147483647 h 4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28"/>
                          <a:gd name="T64" fmla="*/ 0 h 454"/>
                          <a:gd name="T65" fmla="*/ 1928 w 1928"/>
                          <a:gd name="T66" fmla="*/ 454 h 454"/>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4704 w 10000"/>
                          <a:gd name="connsiteY8" fmla="*/ 0 h 10000"/>
                          <a:gd name="connsiteX9" fmla="*/ 5296 w 10000"/>
                          <a:gd name="connsiteY9" fmla="*/ 0 h 10000"/>
                          <a:gd name="connsiteX10" fmla="*/ 5296 w 10000"/>
                          <a:gd name="connsiteY10" fmla="*/ 2511 h 10000"/>
                          <a:gd name="connsiteX11" fmla="*/ 7059 w 10000"/>
                          <a:gd name="connsiteY11" fmla="*/ 2511 h 10000"/>
                          <a:gd name="connsiteX12" fmla="*/ 7059 w 10000"/>
                          <a:gd name="connsiteY12" fmla="*/ 0 h 10000"/>
                          <a:gd name="connsiteX13" fmla="*/ 7645 w 10000"/>
                          <a:gd name="connsiteY13" fmla="*/ 0 h 10000"/>
                          <a:gd name="connsiteX14" fmla="*/ 7645 w 10000"/>
                          <a:gd name="connsiteY14" fmla="*/ 2511 h 10000"/>
                          <a:gd name="connsiteX15" fmla="*/ 9414 w 10000"/>
                          <a:gd name="connsiteY15" fmla="*/ 2511 h 10000"/>
                          <a:gd name="connsiteX16" fmla="*/ 9414 w 10000"/>
                          <a:gd name="connsiteY16" fmla="*/ 0 h 10000"/>
                          <a:gd name="connsiteX17" fmla="*/ 10000 w 10000"/>
                          <a:gd name="connsiteY17" fmla="*/ 0 h 10000"/>
                          <a:gd name="connsiteX18" fmla="*/ 10000 w 10000"/>
                          <a:gd name="connsiteY18" fmla="*/ 10000 h 10000"/>
                          <a:gd name="connsiteX19" fmla="*/ 0 w 10000"/>
                          <a:gd name="connsiteY1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0 h 10000"/>
                          <a:gd name="connsiteX9" fmla="*/ 5296 w 10000"/>
                          <a:gd name="connsiteY9" fmla="*/ 2511 h 10000"/>
                          <a:gd name="connsiteX10" fmla="*/ 7059 w 10000"/>
                          <a:gd name="connsiteY10" fmla="*/ 2511 h 10000"/>
                          <a:gd name="connsiteX11" fmla="*/ 7059 w 10000"/>
                          <a:gd name="connsiteY11" fmla="*/ 0 h 10000"/>
                          <a:gd name="connsiteX12" fmla="*/ 7645 w 10000"/>
                          <a:gd name="connsiteY12" fmla="*/ 0 h 10000"/>
                          <a:gd name="connsiteX13" fmla="*/ 7645 w 10000"/>
                          <a:gd name="connsiteY13" fmla="*/ 2511 h 10000"/>
                          <a:gd name="connsiteX14" fmla="*/ 9414 w 10000"/>
                          <a:gd name="connsiteY14" fmla="*/ 2511 h 10000"/>
                          <a:gd name="connsiteX15" fmla="*/ 9414 w 10000"/>
                          <a:gd name="connsiteY15" fmla="*/ 0 h 10000"/>
                          <a:gd name="connsiteX16" fmla="*/ 10000 w 10000"/>
                          <a:gd name="connsiteY16" fmla="*/ 0 h 10000"/>
                          <a:gd name="connsiteX17" fmla="*/ 10000 w 10000"/>
                          <a:gd name="connsiteY17" fmla="*/ 10000 h 10000"/>
                          <a:gd name="connsiteX18" fmla="*/ 0 w 10000"/>
                          <a:gd name="connsiteY18"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2511 h 10000"/>
                          <a:gd name="connsiteX9" fmla="*/ 7059 w 10000"/>
                          <a:gd name="connsiteY9" fmla="*/ 2511 h 10000"/>
                          <a:gd name="connsiteX10" fmla="*/ 7059 w 10000"/>
                          <a:gd name="connsiteY10" fmla="*/ 0 h 10000"/>
                          <a:gd name="connsiteX11" fmla="*/ 7645 w 10000"/>
                          <a:gd name="connsiteY11" fmla="*/ 0 h 10000"/>
                          <a:gd name="connsiteX12" fmla="*/ 7645 w 10000"/>
                          <a:gd name="connsiteY12" fmla="*/ 2511 h 10000"/>
                          <a:gd name="connsiteX13" fmla="*/ 9414 w 10000"/>
                          <a:gd name="connsiteY13" fmla="*/ 2511 h 10000"/>
                          <a:gd name="connsiteX14" fmla="*/ 9414 w 10000"/>
                          <a:gd name="connsiteY14" fmla="*/ 0 h 10000"/>
                          <a:gd name="connsiteX15" fmla="*/ 10000 w 10000"/>
                          <a:gd name="connsiteY15" fmla="*/ 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2511 h 10000"/>
                          <a:gd name="connsiteX9" fmla="*/ 7059 w 10000"/>
                          <a:gd name="connsiteY9" fmla="*/ 0 h 10000"/>
                          <a:gd name="connsiteX10" fmla="*/ 7645 w 10000"/>
                          <a:gd name="connsiteY10" fmla="*/ 0 h 10000"/>
                          <a:gd name="connsiteX11" fmla="*/ 7645 w 10000"/>
                          <a:gd name="connsiteY11" fmla="*/ 2511 h 10000"/>
                          <a:gd name="connsiteX12" fmla="*/ 9414 w 10000"/>
                          <a:gd name="connsiteY12" fmla="*/ 2511 h 10000"/>
                          <a:gd name="connsiteX13" fmla="*/ 9414 w 10000"/>
                          <a:gd name="connsiteY13" fmla="*/ 0 h 10000"/>
                          <a:gd name="connsiteX14" fmla="*/ 10000 w 10000"/>
                          <a:gd name="connsiteY14" fmla="*/ 0 h 10000"/>
                          <a:gd name="connsiteX15" fmla="*/ 10000 w 10000"/>
                          <a:gd name="connsiteY15" fmla="*/ 10000 h 10000"/>
                          <a:gd name="connsiteX16" fmla="*/ 0 w 10000"/>
                          <a:gd name="connsiteY16"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0 h 10000"/>
                          <a:gd name="connsiteX9" fmla="*/ 7645 w 10000"/>
                          <a:gd name="connsiteY9" fmla="*/ 0 h 10000"/>
                          <a:gd name="connsiteX10" fmla="*/ 7645 w 10000"/>
                          <a:gd name="connsiteY10" fmla="*/ 2511 h 10000"/>
                          <a:gd name="connsiteX11" fmla="*/ 9414 w 10000"/>
                          <a:gd name="connsiteY11" fmla="*/ 2511 h 10000"/>
                          <a:gd name="connsiteX12" fmla="*/ 9414 w 10000"/>
                          <a:gd name="connsiteY12" fmla="*/ 0 h 10000"/>
                          <a:gd name="connsiteX13" fmla="*/ 10000 w 10000"/>
                          <a:gd name="connsiteY13" fmla="*/ 0 h 10000"/>
                          <a:gd name="connsiteX14" fmla="*/ 10000 w 10000"/>
                          <a:gd name="connsiteY14" fmla="*/ 10000 h 10000"/>
                          <a:gd name="connsiteX15" fmla="*/ 0 w 10000"/>
                          <a:gd name="connsiteY15"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0 h 10000"/>
                          <a:gd name="connsiteX9" fmla="*/ 7645 w 10000"/>
                          <a:gd name="connsiteY9" fmla="*/ 2511 h 10000"/>
                          <a:gd name="connsiteX10" fmla="*/ 9414 w 10000"/>
                          <a:gd name="connsiteY10" fmla="*/ 2511 h 10000"/>
                          <a:gd name="connsiteX11" fmla="*/ 9414 w 10000"/>
                          <a:gd name="connsiteY11" fmla="*/ 0 h 10000"/>
                          <a:gd name="connsiteX12" fmla="*/ 10000 w 10000"/>
                          <a:gd name="connsiteY12" fmla="*/ 0 h 10000"/>
                          <a:gd name="connsiteX13" fmla="*/ 10000 w 10000"/>
                          <a:gd name="connsiteY13" fmla="*/ 10000 h 10000"/>
                          <a:gd name="connsiteX14" fmla="*/ 0 w 10000"/>
                          <a:gd name="connsiteY14"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2511 h 10000"/>
                          <a:gd name="connsiteX9" fmla="*/ 9414 w 10000"/>
                          <a:gd name="connsiteY9" fmla="*/ 2511 h 10000"/>
                          <a:gd name="connsiteX10" fmla="*/ 9414 w 10000"/>
                          <a:gd name="connsiteY10" fmla="*/ 0 h 10000"/>
                          <a:gd name="connsiteX11" fmla="*/ 10000 w 10000"/>
                          <a:gd name="connsiteY11" fmla="*/ 0 h 10000"/>
                          <a:gd name="connsiteX12" fmla="*/ 10000 w 10000"/>
                          <a:gd name="connsiteY12" fmla="*/ 10000 h 10000"/>
                          <a:gd name="connsiteX13" fmla="*/ 0 w 10000"/>
                          <a:gd name="connsiteY13"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2511 h 10000"/>
                          <a:gd name="connsiteX9" fmla="*/ 9414 w 10000"/>
                          <a:gd name="connsiteY9" fmla="*/ 0 h 10000"/>
                          <a:gd name="connsiteX10" fmla="*/ 10000 w 10000"/>
                          <a:gd name="connsiteY10" fmla="*/ 0 h 10000"/>
                          <a:gd name="connsiteX11" fmla="*/ 10000 w 10000"/>
                          <a:gd name="connsiteY11" fmla="*/ 10000 h 10000"/>
                          <a:gd name="connsiteX12" fmla="*/ 0 w 10000"/>
                          <a:gd name="connsiteY12"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0 h 10000"/>
                          <a:gd name="connsiteX9" fmla="*/ 10000 w 10000"/>
                          <a:gd name="connsiteY9" fmla="*/ 0 h 10000"/>
                          <a:gd name="connsiteX10" fmla="*/ 10000 w 10000"/>
                          <a:gd name="connsiteY10" fmla="*/ 10000 h 10000"/>
                          <a:gd name="connsiteX11" fmla="*/ 0 w 10000"/>
                          <a:gd name="connsiteY11"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0 h 10000"/>
                          <a:gd name="connsiteX9" fmla="*/ 10000 w 10000"/>
                          <a:gd name="connsiteY9" fmla="*/ 10000 h 10000"/>
                          <a:gd name="connsiteX10" fmla="*/ 0 w 10000"/>
                          <a:gd name="connsiteY10"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10000 h 10000"/>
                          <a:gd name="connsiteX9" fmla="*/ 0 w 10000"/>
                          <a:gd name="connsiteY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10000 w 10000"/>
                          <a:gd name="connsiteY7" fmla="*/ 10000 h 10000"/>
                          <a:gd name="connsiteX8" fmla="*/ 0 w 10000"/>
                          <a:gd name="connsiteY8" fmla="*/ 10000 h 10000"/>
                          <a:gd name="connsiteX0" fmla="*/ 0 w 3052"/>
                          <a:gd name="connsiteY0" fmla="*/ 10000 h 10000"/>
                          <a:gd name="connsiteX1" fmla="*/ 0 w 3052"/>
                          <a:gd name="connsiteY1" fmla="*/ 0 h 10000"/>
                          <a:gd name="connsiteX2" fmla="*/ 591 w 3052"/>
                          <a:gd name="connsiteY2" fmla="*/ 0 h 10000"/>
                          <a:gd name="connsiteX3" fmla="*/ 591 w 3052"/>
                          <a:gd name="connsiteY3" fmla="*/ 2511 h 10000"/>
                          <a:gd name="connsiteX4" fmla="*/ 2355 w 3052"/>
                          <a:gd name="connsiteY4" fmla="*/ 2511 h 10000"/>
                          <a:gd name="connsiteX5" fmla="*/ 2355 w 3052"/>
                          <a:gd name="connsiteY5" fmla="*/ 0 h 10000"/>
                          <a:gd name="connsiteX6" fmla="*/ 2941 w 3052"/>
                          <a:gd name="connsiteY6" fmla="*/ 0 h 10000"/>
                          <a:gd name="connsiteX7" fmla="*/ 3052 w 3052"/>
                          <a:gd name="connsiteY7" fmla="*/ 9910 h 10000"/>
                          <a:gd name="connsiteX8" fmla="*/ 0 w 3052"/>
                          <a:gd name="connsiteY8" fmla="*/ 10000 h 10000"/>
                          <a:gd name="connsiteX0" fmla="*/ 0 w 9636"/>
                          <a:gd name="connsiteY0" fmla="*/ 10000 h 10000"/>
                          <a:gd name="connsiteX1" fmla="*/ 0 w 9636"/>
                          <a:gd name="connsiteY1" fmla="*/ 0 h 10000"/>
                          <a:gd name="connsiteX2" fmla="*/ 1936 w 9636"/>
                          <a:gd name="connsiteY2" fmla="*/ 0 h 10000"/>
                          <a:gd name="connsiteX3" fmla="*/ 1936 w 9636"/>
                          <a:gd name="connsiteY3" fmla="*/ 2511 h 10000"/>
                          <a:gd name="connsiteX4" fmla="*/ 7716 w 9636"/>
                          <a:gd name="connsiteY4" fmla="*/ 2511 h 10000"/>
                          <a:gd name="connsiteX5" fmla="*/ 7716 w 9636"/>
                          <a:gd name="connsiteY5" fmla="*/ 0 h 10000"/>
                          <a:gd name="connsiteX6" fmla="*/ 9636 w 9636"/>
                          <a:gd name="connsiteY6" fmla="*/ 0 h 10000"/>
                          <a:gd name="connsiteX7" fmla="*/ 9577 w 9636"/>
                          <a:gd name="connsiteY7" fmla="*/ 9910 h 10000"/>
                          <a:gd name="connsiteX8" fmla="*/ 0 w 9636"/>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33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10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983 w 10000"/>
                          <a:gd name="connsiteY7" fmla="*/ 9933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0" y="0"/>
                            </a:lnTo>
                            <a:lnTo>
                              <a:pt x="2009" y="0"/>
                            </a:lnTo>
                            <a:lnTo>
                              <a:pt x="2009" y="2511"/>
                            </a:lnTo>
                            <a:lnTo>
                              <a:pt x="8007" y="2511"/>
                            </a:lnTo>
                            <a:lnTo>
                              <a:pt x="8007" y="0"/>
                            </a:lnTo>
                            <a:lnTo>
                              <a:pt x="10000" y="0"/>
                            </a:lnTo>
                            <a:cubicBezTo>
                              <a:pt x="9979" y="3303"/>
                              <a:pt x="10004" y="6630"/>
                              <a:pt x="9983" y="9933"/>
                            </a:cubicBezTo>
                            <a:lnTo>
                              <a:pt x="0" y="10000"/>
                            </a:lnTo>
                            <a:close/>
                          </a:path>
                        </a:pathLst>
                      </a:custGeom>
                      <a:solidFill>
                        <a:schemeClr val="accent3">
                          <a:lumMod val="40000"/>
                          <a:lumOff val="60000"/>
                        </a:schemeClr>
                      </a:solidFill>
                      <a:ln w="6350">
                        <a:solidFill>
                          <a:schemeClr val="bg1">
                            <a:lumMod val="65000"/>
                          </a:schemeClr>
                        </a:solidFill>
                      </a:ln>
                    </p:spPr>
                    <p:txBody>
                      <a:bodyPr wrap="square" lIns="0" tIns="0" rIns="0" bIns="0" rtlCol="0" anchor="ctr">
                        <a:noAutofit/>
                      </a:bodyPr>
                      <a:lstStyle/>
                      <a:p>
                        <a:pPr lvl="1" indent="-70281" algn="ctr" defTabSz="689153">
                          <a:defRPr/>
                        </a:pPr>
                        <a:endParaRPr lang="en-US" altLang="ko-KR" sz="545" dirty="0">
                          <a:ln>
                            <a:solidFill>
                              <a:prstClr val="black">
                                <a:alpha val="0"/>
                              </a:prstClr>
                            </a:solidFill>
                          </a:ln>
                          <a:solidFill>
                            <a:prstClr val="black">
                              <a:lumMod val="85000"/>
                              <a:lumOff val="15000"/>
                            </a:prstClr>
                          </a:solidFill>
                          <a:latin typeface="나눔고딕 Bold" panose="020D0804000000000000" pitchFamily="50" charset="-127"/>
                          <a:ea typeface="나눔고딕 Bold" panose="020D0804000000000000" pitchFamily="50" charset="-127"/>
                          <a:sym typeface="Monotype Sorts"/>
                        </a:endParaRPr>
                      </a:p>
                    </p:txBody>
                  </p:sp>
                  <p:sp>
                    <p:nvSpPr>
                      <p:cNvPr id="365" name="Freeform 281" descr="박스2">
                        <a:extLst>
                          <a:ext uri="{FF2B5EF4-FFF2-40B4-BE49-F238E27FC236}">
                            <a16:creationId xmlns:a16="http://schemas.microsoft.com/office/drawing/2014/main" id="{2CE83443-312D-4929-8A3A-33A8D488B352}"/>
                          </a:ext>
                        </a:extLst>
                      </p:cNvPr>
                      <p:cNvSpPr>
                        <a:spLocks/>
                      </p:cNvSpPr>
                      <p:nvPr/>
                    </p:nvSpPr>
                    <p:spPr bwMode="auto">
                      <a:xfrm>
                        <a:off x="10370127" y="2377012"/>
                        <a:ext cx="354527" cy="207424"/>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2">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1</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pic>
                  <p:nvPicPr>
                    <p:cNvPr id="363" name="그림 362">
                      <a:extLst>
                        <a:ext uri="{FF2B5EF4-FFF2-40B4-BE49-F238E27FC236}">
                          <a16:creationId xmlns:a16="http://schemas.microsoft.com/office/drawing/2014/main" id="{A0F699C8-2A59-4028-8AA2-9F94BBB1B214}"/>
                        </a:ext>
                      </a:extLst>
                    </p:cNvPr>
                    <p:cNvPicPr>
                      <a:picLocks noChangeAspect="1"/>
                    </p:cNvPicPr>
                    <p:nvPr/>
                  </p:nvPicPr>
                  <p:blipFill rotWithShape="1">
                    <a:blip r:embed="rId12" cstate="print"/>
                    <a:srcRect l="20256" r="19312"/>
                    <a:stretch/>
                  </p:blipFill>
                  <p:spPr>
                    <a:xfrm>
                      <a:off x="3582076" y="3863374"/>
                      <a:ext cx="233232" cy="192970"/>
                    </a:xfrm>
                    <a:prstGeom prst="rect">
                      <a:avLst/>
                    </a:prstGeom>
                    <a:noFill/>
                    <a:ln w="3175" cap="flat" cmpd="sng" algn="ctr">
                      <a:solidFill>
                        <a:srgbClr val="00B0F0"/>
                      </a:solidFill>
                      <a:prstDash val="solid"/>
                    </a:ln>
                    <a:effectLst/>
                  </p:spPr>
                </p:pic>
              </p:grpSp>
              <p:sp>
                <p:nvSpPr>
                  <p:cNvPr id="360" name="직사각형 359">
                    <a:extLst>
                      <a:ext uri="{FF2B5EF4-FFF2-40B4-BE49-F238E27FC236}">
                        <a16:creationId xmlns:a16="http://schemas.microsoft.com/office/drawing/2014/main" id="{07BC4070-29F3-4B5E-97B8-A196AF61BDC1}"/>
                      </a:ext>
                    </a:extLst>
                  </p:cNvPr>
                  <p:cNvSpPr/>
                  <p:nvPr/>
                </p:nvSpPr>
                <p:spPr>
                  <a:xfrm>
                    <a:off x="2843210" y="3677292"/>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361" name="직사각형 360">
                    <a:extLst>
                      <a:ext uri="{FF2B5EF4-FFF2-40B4-BE49-F238E27FC236}">
                        <a16:creationId xmlns:a16="http://schemas.microsoft.com/office/drawing/2014/main" id="{D0528DEF-6451-45CF-9D29-D7C78C4E8731}"/>
                      </a:ext>
                    </a:extLst>
                  </p:cNvPr>
                  <p:cNvSpPr/>
                  <p:nvPr/>
                </p:nvSpPr>
                <p:spPr>
                  <a:xfrm>
                    <a:off x="3315343" y="3681950"/>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grpSp>
            <p:grpSp>
              <p:nvGrpSpPr>
                <p:cNvPr id="343" name="그룹 342">
                  <a:extLst>
                    <a:ext uri="{FF2B5EF4-FFF2-40B4-BE49-F238E27FC236}">
                      <a16:creationId xmlns:a16="http://schemas.microsoft.com/office/drawing/2014/main" id="{1C377DA8-1075-4040-9400-AD3693BEFF53}"/>
                    </a:ext>
                  </a:extLst>
                </p:cNvPr>
                <p:cNvGrpSpPr/>
                <p:nvPr/>
              </p:nvGrpSpPr>
              <p:grpSpPr>
                <a:xfrm>
                  <a:off x="2826420" y="3923472"/>
                  <a:ext cx="610758" cy="396499"/>
                  <a:chOff x="2826420" y="3923472"/>
                  <a:chExt cx="610758" cy="396499"/>
                </a:xfrm>
              </p:grpSpPr>
              <p:grpSp>
                <p:nvGrpSpPr>
                  <p:cNvPr id="352" name="그룹 351">
                    <a:extLst>
                      <a:ext uri="{FF2B5EF4-FFF2-40B4-BE49-F238E27FC236}">
                        <a16:creationId xmlns:a16="http://schemas.microsoft.com/office/drawing/2014/main" id="{8A61823A-D177-4998-BFC8-D535B938F21D}"/>
                      </a:ext>
                    </a:extLst>
                  </p:cNvPr>
                  <p:cNvGrpSpPr/>
                  <p:nvPr/>
                </p:nvGrpSpPr>
                <p:grpSpPr>
                  <a:xfrm>
                    <a:off x="2827496" y="3923472"/>
                    <a:ext cx="609682" cy="396499"/>
                    <a:chOff x="3406183" y="3659845"/>
                    <a:chExt cx="609682" cy="396499"/>
                  </a:xfrm>
                </p:grpSpPr>
                <p:grpSp>
                  <p:nvGrpSpPr>
                    <p:cNvPr id="355" name="그룹 354">
                      <a:extLst>
                        <a:ext uri="{FF2B5EF4-FFF2-40B4-BE49-F238E27FC236}">
                          <a16:creationId xmlns:a16="http://schemas.microsoft.com/office/drawing/2014/main" id="{D571B2EC-CC7F-40F1-AE86-1F871EA4619D}"/>
                        </a:ext>
                      </a:extLst>
                    </p:cNvPr>
                    <p:cNvGrpSpPr/>
                    <p:nvPr/>
                  </p:nvGrpSpPr>
                  <p:grpSpPr>
                    <a:xfrm>
                      <a:off x="3406183" y="3659845"/>
                      <a:ext cx="609682" cy="342227"/>
                      <a:chOff x="10314146" y="2377012"/>
                      <a:chExt cx="469980" cy="391625"/>
                    </a:xfrm>
                  </p:grpSpPr>
                  <p:sp>
                    <p:nvSpPr>
                      <p:cNvPr id="357" name="Freeform 274" descr="1">
                        <a:extLst>
                          <a:ext uri="{FF2B5EF4-FFF2-40B4-BE49-F238E27FC236}">
                            <a16:creationId xmlns:a16="http://schemas.microsoft.com/office/drawing/2014/main" id="{3251E320-CEE8-40AA-A0B4-349B9F44EE06}"/>
                          </a:ext>
                        </a:extLst>
                      </p:cNvPr>
                      <p:cNvSpPr>
                        <a:spLocks/>
                      </p:cNvSpPr>
                      <p:nvPr/>
                    </p:nvSpPr>
                    <p:spPr bwMode="auto">
                      <a:xfrm>
                        <a:off x="10314146" y="2546632"/>
                        <a:ext cx="469980" cy="222005"/>
                      </a:xfrm>
                      <a:custGeom>
                        <a:avLst/>
                        <a:gdLst>
                          <a:gd name="T0" fmla="*/ 0 w 1928"/>
                          <a:gd name="T1" fmla="*/ 2147483647 h 454"/>
                          <a:gd name="T2" fmla="*/ 0 w 1928"/>
                          <a:gd name="T3" fmla="*/ 0 h 454"/>
                          <a:gd name="T4" fmla="*/ 2147483647 w 1928"/>
                          <a:gd name="T5" fmla="*/ 0 h 454"/>
                          <a:gd name="T6" fmla="*/ 2147483647 w 1928"/>
                          <a:gd name="T7" fmla="*/ 2147483647 h 454"/>
                          <a:gd name="T8" fmla="*/ 2147483647 w 1928"/>
                          <a:gd name="T9" fmla="*/ 2147483647 h 454"/>
                          <a:gd name="T10" fmla="*/ 2147483647 w 1928"/>
                          <a:gd name="T11" fmla="*/ 0 h 454"/>
                          <a:gd name="T12" fmla="*/ 2147483647 w 1928"/>
                          <a:gd name="T13" fmla="*/ 0 h 454"/>
                          <a:gd name="T14" fmla="*/ 2147483647 w 1928"/>
                          <a:gd name="T15" fmla="*/ 2147483647 h 454"/>
                          <a:gd name="T16" fmla="*/ 2147483647 w 1928"/>
                          <a:gd name="T17" fmla="*/ 2147483647 h 454"/>
                          <a:gd name="T18" fmla="*/ 2147483647 w 1928"/>
                          <a:gd name="T19" fmla="*/ 0 h 454"/>
                          <a:gd name="T20" fmla="*/ 2147483647 w 1928"/>
                          <a:gd name="T21" fmla="*/ 0 h 454"/>
                          <a:gd name="T22" fmla="*/ 2147483647 w 1928"/>
                          <a:gd name="T23" fmla="*/ 2147483647 h 454"/>
                          <a:gd name="T24" fmla="*/ 2147483647 w 1928"/>
                          <a:gd name="T25" fmla="*/ 2147483647 h 454"/>
                          <a:gd name="T26" fmla="*/ 2147483647 w 1928"/>
                          <a:gd name="T27" fmla="*/ 0 h 454"/>
                          <a:gd name="T28" fmla="*/ 2147483647 w 1928"/>
                          <a:gd name="T29" fmla="*/ 0 h 454"/>
                          <a:gd name="T30" fmla="*/ 2147483647 w 1928"/>
                          <a:gd name="T31" fmla="*/ 2147483647 h 454"/>
                          <a:gd name="T32" fmla="*/ 2147483647 w 1928"/>
                          <a:gd name="T33" fmla="*/ 2147483647 h 454"/>
                          <a:gd name="T34" fmla="*/ 2147483647 w 1928"/>
                          <a:gd name="T35" fmla="*/ 0 h 454"/>
                          <a:gd name="T36" fmla="*/ 2147483647 w 1928"/>
                          <a:gd name="T37" fmla="*/ 0 h 454"/>
                          <a:gd name="T38" fmla="*/ 2147483647 w 1928"/>
                          <a:gd name="T39" fmla="*/ 2147483647 h 454"/>
                          <a:gd name="T40" fmla="*/ 0 w 1928"/>
                          <a:gd name="T41" fmla="*/ 2147483647 h 4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28"/>
                          <a:gd name="T64" fmla="*/ 0 h 454"/>
                          <a:gd name="T65" fmla="*/ 1928 w 1928"/>
                          <a:gd name="T66" fmla="*/ 454 h 454"/>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4704 w 10000"/>
                          <a:gd name="connsiteY8" fmla="*/ 0 h 10000"/>
                          <a:gd name="connsiteX9" fmla="*/ 5296 w 10000"/>
                          <a:gd name="connsiteY9" fmla="*/ 0 h 10000"/>
                          <a:gd name="connsiteX10" fmla="*/ 5296 w 10000"/>
                          <a:gd name="connsiteY10" fmla="*/ 2511 h 10000"/>
                          <a:gd name="connsiteX11" fmla="*/ 7059 w 10000"/>
                          <a:gd name="connsiteY11" fmla="*/ 2511 h 10000"/>
                          <a:gd name="connsiteX12" fmla="*/ 7059 w 10000"/>
                          <a:gd name="connsiteY12" fmla="*/ 0 h 10000"/>
                          <a:gd name="connsiteX13" fmla="*/ 7645 w 10000"/>
                          <a:gd name="connsiteY13" fmla="*/ 0 h 10000"/>
                          <a:gd name="connsiteX14" fmla="*/ 7645 w 10000"/>
                          <a:gd name="connsiteY14" fmla="*/ 2511 h 10000"/>
                          <a:gd name="connsiteX15" fmla="*/ 9414 w 10000"/>
                          <a:gd name="connsiteY15" fmla="*/ 2511 h 10000"/>
                          <a:gd name="connsiteX16" fmla="*/ 9414 w 10000"/>
                          <a:gd name="connsiteY16" fmla="*/ 0 h 10000"/>
                          <a:gd name="connsiteX17" fmla="*/ 10000 w 10000"/>
                          <a:gd name="connsiteY17" fmla="*/ 0 h 10000"/>
                          <a:gd name="connsiteX18" fmla="*/ 10000 w 10000"/>
                          <a:gd name="connsiteY18" fmla="*/ 10000 h 10000"/>
                          <a:gd name="connsiteX19" fmla="*/ 0 w 10000"/>
                          <a:gd name="connsiteY1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0 h 10000"/>
                          <a:gd name="connsiteX9" fmla="*/ 5296 w 10000"/>
                          <a:gd name="connsiteY9" fmla="*/ 2511 h 10000"/>
                          <a:gd name="connsiteX10" fmla="*/ 7059 w 10000"/>
                          <a:gd name="connsiteY10" fmla="*/ 2511 h 10000"/>
                          <a:gd name="connsiteX11" fmla="*/ 7059 w 10000"/>
                          <a:gd name="connsiteY11" fmla="*/ 0 h 10000"/>
                          <a:gd name="connsiteX12" fmla="*/ 7645 w 10000"/>
                          <a:gd name="connsiteY12" fmla="*/ 0 h 10000"/>
                          <a:gd name="connsiteX13" fmla="*/ 7645 w 10000"/>
                          <a:gd name="connsiteY13" fmla="*/ 2511 h 10000"/>
                          <a:gd name="connsiteX14" fmla="*/ 9414 w 10000"/>
                          <a:gd name="connsiteY14" fmla="*/ 2511 h 10000"/>
                          <a:gd name="connsiteX15" fmla="*/ 9414 w 10000"/>
                          <a:gd name="connsiteY15" fmla="*/ 0 h 10000"/>
                          <a:gd name="connsiteX16" fmla="*/ 10000 w 10000"/>
                          <a:gd name="connsiteY16" fmla="*/ 0 h 10000"/>
                          <a:gd name="connsiteX17" fmla="*/ 10000 w 10000"/>
                          <a:gd name="connsiteY17" fmla="*/ 10000 h 10000"/>
                          <a:gd name="connsiteX18" fmla="*/ 0 w 10000"/>
                          <a:gd name="connsiteY18"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2511 h 10000"/>
                          <a:gd name="connsiteX9" fmla="*/ 7059 w 10000"/>
                          <a:gd name="connsiteY9" fmla="*/ 2511 h 10000"/>
                          <a:gd name="connsiteX10" fmla="*/ 7059 w 10000"/>
                          <a:gd name="connsiteY10" fmla="*/ 0 h 10000"/>
                          <a:gd name="connsiteX11" fmla="*/ 7645 w 10000"/>
                          <a:gd name="connsiteY11" fmla="*/ 0 h 10000"/>
                          <a:gd name="connsiteX12" fmla="*/ 7645 w 10000"/>
                          <a:gd name="connsiteY12" fmla="*/ 2511 h 10000"/>
                          <a:gd name="connsiteX13" fmla="*/ 9414 w 10000"/>
                          <a:gd name="connsiteY13" fmla="*/ 2511 h 10000"/>
                          <a:gd name="connsiteX14" fmla="*/ 9414 w 10000"/>
                          <a:gd name="connsiteY14" fmla="*/ 0 h 10000"/>
                          <a:gd name="connsiteX15" fmla="*/ 10000 w 10000"/>
                          <a:gd name="connsiteY15" fmla="*/ 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2511 h 10000"/>
                          <a:gd name="connsiteX9" fmla="*/ 7059 w 10000"/>
                          <a:gd name="connsiteY9" fmla="*/ 0 h 10000"/>
                          <a:gd name="connsiteX10" fmla="*/ 7645 w 10000"/>
                          <a:gd name="connsiteY10" fmla="*/ 0 h 10000"/>
                          <a:gd name="connsiteX11" fmla="*/ 7645 w 10000"/>
                          <a:gd name="connsiteY11" fmla="*/ 2511 h 10000"/>
                          <a:gd name="connsiteX12" fmla="*/ 9414 w 10000"/>
                          <a:gd name="connsiteY12" fmla="*/ 2511 h 10000"/>
                          <a:gd name="connsiteX13" fmla="*/ 9414 w 10000"/>
                          <a:gd name="connsiteY13" fmla="*/ 0 h 10000"/>
                          <a:gd name="connsiteX14" fmla="*/ 10000 w 10000"/>
                          <a:gd name="connsiteY14" fmla="*/ 0 h 10000"/>
                          <a:gd name="connsiteX15" fmla="*/ 10000 w 10000"/>
                          <a:gd name="connsiteY15" fmla="*/ 10000 h 10000"/>
                          <a:gd name="connsiteX16" fmla="*/ 0 w 10000"/>
                          <a:gd name="connsiteY16"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0 h 10000"/>
                          <a:gd name="connsiteX9" fmla="*/ 7645 w 10000"/>
                          <a:gd name="connsiteY9" fmla="*/ 0 h 10000"/>
                          <a:gd name="connsiteX10" fmla="*/ 7645 w 10000"/>
                          <a:gd name="connsiteY10" fmla="*/ 2511 h 10000"/>
                          <a:gd name="connsiteX11" fmla="*/ 9414 w 10000"/>
                          <a:gd name="connsiteY11" fmla="*/ 2511 h 10000"/>
                          <a:gd name="connsiteX12" fmla="*/ 9414 w 10000"/>
                          <a:gd name="connsiteY12" fmla="*/ 0 h 10000"/>
                          <a:gd name="connsiteX13" fmla="*/ 10000 w 10000"/>
                          <a:gd name="connsiteY13" fmla="*/ 0 h 10000"/>
                          <a:gd name="connsiteX14" fmla="*/ 10000 w 10000"/>
                          <a:gd name="connsiteY14" fmla="*/ 10000 h 10000"/>
                          <a:gd name="connsiteX15" fmla="*/ 0 w 10000"/>
                          <a:gd name="connsiteY15"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0 h 10000"/>
                          <a:gd name="connsiteX9" fmla="*/ 7645 w 10000"/>
                          <a:gd name="connsiteY9" fmla="*/ 2511 h 10000"/>
                          <a:gd name="connsiteX10" fmla="*/ 9414 w 10000"/>
                          <a:gd name="connsiteY10" fmla="*/ 2511 h 10000"/>
                          <a:gd name="connsiteX11" fmla="*/ 9414 w 10000"/>
                          <a:gd name="connsiteY11" fmla="*/ 0 h 10000"/>
                          <a:gd name="connsiteX12" fmla="*/ 10000 w 10000"/>
                          <a:gd name="connsiteY12" fmla="*/ 0 h 10000"/>
                          <a:gd name="connsiteX13" fmla="*/ 10000 w 10000"/>
                          <a:gd name="connsiteY13" fmla="*/ 10000 h 10000"/>
                          <a:gd name="connsiteX14" fmla="*/ 0 w 10000"/>
                          <a:gd name="connsiteY14"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2511 h 10000"/>
                          <a:gd name="connsiteX9" fmla="*/ 9414 w 10000"/>
                          <a:gd name="connsiteY9" fmla="*/ 2511 h 10000"/>
                          <a:gd name="connsiteX10" fmla="*/ 9414 w 10000"/>
                          <a:gd name="connsiteY10" fmla="*/ 0 h 10000"/>
                          <a:gd name="connsiteX11" fmla="*/ 10000 w 10000"/>
                          <a:gd name="connsiteY11" fmla="*/ 0 h 10000"/>
                          <a:gd name="connsiteX12" fmla="*/ 10000 w 10000"/>
                          <a:gd name="connsiteY12" fmla="*/ 10000 h 10000"/>
                          <a:gd name="connsiteX13" fmla="*/ 0 w 10000"/>
                          <a:gd name="connsiteY13"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2511 h 10000"/>
                          <a:gd name="connsiteX9" fmla="*/ 9414 w 10000"/>
                          <a:gd name="connsiteY9" fmla="*/ 0 h 10000"/>
                          <a:gd name="connsiteX10" fmla="*/ 10000 w 10000"/>
                          <a:gd name="connsiteY10" fmla="*/ 0 h 10000"/>
                          <a:gd name="connsiteX11" fmla="*/ 10000 w 10000"/>
                          <a:gd name="connsiteY11" fmla="*/ 10000 h 10000"/>
                          <a:gd name="connsiteX12" fmla="*/ 0 w 10000"/>
                          <a:gd name="connsiteY12"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0 h 10000"/>
                          <a:gd name="connsiteX9" fmla="*/ 10000 w 10000"/>
                          <a:gd name="connsiteY9" fmla="*/ 0 h 10000"/>
                          <a:gd name="connsiteX10" fmla="*/ 10000 w 10000"/>
                          <a:gd name="connsiteY10" fmla="*/ 10000 h 10000"/>
                          <a:gd name="connsiteX11" fmla="*/ 0 w 10000"/>
                          <a:gd name="connsiteY11"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0 h 10000"/>
                          <a:gd name="connsiteX9" fmla="*/ 10000 w 10000"/>
                          <a:gd name="connsiteY9" fmla="*/ 10000 h 10000"/>
                          <a:gd name="connsiteX10" fmla="*/ 0 w 10000"/>
                          <a:gd name="connsiteY10"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10000 h 10000"/>
                          <a:gd name="connsiteX9" fmla="*/ 0 w 10000"/>
                          <a:gd name="connsiteY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10000 w 10000"/>
                          <a:gd name="connsiteY7" fmla="*/ 10000 h 10000"/>
                          <a:gd name="connsiteX8" fmla="*/ 0 w 10000"/>
                          <a:gd name="connsiteY8" fmla="*/ 10000 h 10000"/>
                          <a:gd name="connsiteX0" fmla="*/ 0 w 3052"/>
                          <a:gd name="connsiteY0" fmla="*/ 10000 h 10000"/>
                          <a:gd name="connsiteX1" fmla="*/ 0 w 3052"/>
                          <a:gd name="connsiteY1" fmla="*/ 0 h 10000"/>
                          <a:gd name="connsiteX2" fmla="*/ 591 w 3052"/>
                          <a:gd name="connsiteY2" fmla="*/ 0 h 10000"/>
                          <a:gd name="connsiteX3" fmla="*/ 591 w 3052"/>
                          <a:gd name="connsiteY3" fmla="*/ 2511 h 10000"/>
                          <a:gd name="connsiteX4" fmla="*/ 2355 w 3052"/>
                          <a:gd name="connsiteY4" fmla="*/ 2511 h 10000"/>
                          <a:gd name="connsiteX5" fmla="*/ 2355 w 3052"/>
                          <a:gd name="connsiteY5" fmla="*/ 0 h 10000"/>
                          <a:gd name="connsiteX6" fmla="*/ 2941 w 3052"/>
                          <a:gd name="connsiteY6" fmla="*/ 0 h 10000"/>
                          <a:gd name="connsiteX7" fmla="*/ 3052 w 3052"/>
                          <a:gd name="connsiteY7" fmla="*/ 9910 h 10000"/>
                          <a:gd name="connsiteX8" fmla="*/ 0 w 3052"/>
                          <a:gd name="connsiteY8" fmla="*/ 10000 h 10000"/>
                          <a:gd name="connsiteX0" fmla="*/ 0 w 9636"/>
                          <a:gd name="connsiteY0" fmla="*/ 10000 h 10000"/>
                          <a:gd name="connsiteX1" fmla="*/ 0 w 9636"/>
                          <a:gd name="connsiteY1" fmla="*/ 0 h 10000"/>
                          <a:gd name="connsiteX2" fmla="*/ 1936 w 9636"/>
                          <a:gd name="connsiteY2" fmla="*/ 0 h 10000"/>
                          <a:gd name="connsiteX3" fmla="*/ 1936 w 9636"/>
                          <a:gd name="connsiteY3" fmla="*/ 2511 h 10000"/>
                          <a:gd name="connsiteX4" fmla="*/ 7716 w 9636"/>
                          <a:gd name="connsiteY4" fmla="*/ 2511 h 10000"/>
                          <a:gd name="connsiteX5" fmla="*/ 7716 w 9636"/>
                          <a:gd name="connsiteY5" fmla="*/ 0 h 10000"/>
                          <a:gd name="connsiteX6" fmla="*/ 9636 w 9636"/>
                          <a:gd name="connsiteY6" fmla="*/ 0 h 10000"/>
                          <a:gd name="connsiteX7" fmla="*/ 9577 w 9636"/>
                          <a:gd name="connsiteY7" fmla="*/ 9910 h 10000"/>
                          <a:gd name="connsiteX8" fmla="*/ 0 w 9636"/>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33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10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983 w 10000"/>
                          <a:gd name="connsiteY7" fmla="*/ 9933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0" y="0"/>
                            </a:lnTo>
                            <a:lnTo>
                              <a:pt x="2009" y="0"/>
                            </a:lnTo>
                            <a:lnTo>
                              <a:pt x="2009" y="2511"/>
                            </a:lnTo>
                            <a:lnTo>
                              <a:pt x="8007" y="2511"/>
                            </a:lnTo>
                            <a:lnTo>
                              <a:pt x="8007" y="0"/>
                            </a:lnTo>
                            <a:lnTo>
                              <a:pt x="10000" y="0"/>
                            </a:lnTo>
                            <a:cubicBezTo>
                              <a:pt x="9979" y="3303"/>
                              <a:pt x="10004" y="6630"/>
                              <a:pt x="9983" y="9933"/>
                            </a:cubicBezTo>
                            <a:lnTo>
                              <a:pt x="0" y="10000"/>
                            </a:lnTo>
                            <a:close/>
                          </a:path>
                        </a:pathLst>
                      </a:custGeom>
                      <a:solidFill>
                        <a:schemeClr val="accent3">
                          <a:lumMod val="40000"/>
                          <a:lumOff val="60000"/>
                        </a:schemeClr>
                      </a:solidFill>
                      <a:ln w="6350">
                        <a:solidFill>
                          <a:schemeClr val="bg1">
                            <a:lumMod val="65000"/>
                          </a:schemeClr>
                        </a:solidFill>
                      </a:ln>
                    </p:spPr>
                    <p:txBody>
                      <a:bodyPr wrap="square" lIns="0" tIns="0" rIns="0" bIns="0" rtlCol="0" anchor="ctr">
                        <a:noAutofit/>
                      </a:bodyPr>
                      <a:lstStyle/>
                      <a:p>
                        <a:pPr lvl="1" indent="-70281" algn="ctr" defTabSz="689153">
                          <a:defRPr/>
                        </a:pPr>
                        <a:endParaRPr lang="en-US" altLang="ko-KR" sz="545" dirty="0">
                          <a:ln>
                            <a:solidFill>
                              <a:prstClr val="black">
                                <a:alpha val="0"/>
                              </a:prstClr>
                            </a:solidFill>
                          </a:ln>
                          <a:solidFill>
                            <a:prstClr val="black">
                              <a:lumMod val="85000"/>
                              <a:lumOff val="15000"/>
                            </a:prstClr>
                          </a:solidFill>
                          <a:latin typeface="나눔고딕 Bold" panose="020D0804000000000000" pitchFamily="50" charset="-127"/>
                          <a:ea typeface="나눔고딕 Bold" panose="020D0804000000000000" pitchFamily="50" charset="-127"/>
                          <a:sym typeface="Monotype Sorts"/>
                        </a:endParaRPr>
                      </a:p>
                    </p:txBody>
                  </p:sp>
                  <p:sp>
                    <p:nvSpPr>
                      <p:cNvPr id="358" name="Freeform 281" descr="박스2">
                        <a:extLst>
                          <a:ext uri="{FF2B5EF4-FFF2-40B4-BE49-F238E27FC236}">
                            <a16:creationId xmlns:a16="http://schemas.microsoft.com/office/drawing/2014/main" id="{408A5D04-4A7B-46D8-905E-0CC9991EC42B}"/>
                          </a:ext>
                        </a:extLst>
                      </p:cNvPr>
                      <p:cNvSpPr>
                        <a:spLocks/>
                      </p:cNvSpPr>
                      <p:nvPr/>
                    </p:nvSpPr>
                    <p:spPr bwMode="auto">
                      <a:xfrm>
                        <a:off x="10370127" y="2377012"/>
                        <a:ext cx="354527" cy="207424"/>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bg2">
                          <a:lumMod val="9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서비스</a:t>
                        </a: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2</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pic>
                  <p:nvPicPr>
                    <p:cNvPr id="356" name="그림 355">
                      <a:extLst>
                        <a:ext uri="{FF2B5EF4-FFF2-40B4-BE49-F238E27FC236}">
                          <a16:creationId xmlns:a16="http://schemas.microsoft.com/office/drawing/2014/main" id="{0E50CD59-4E82-4656-B99C-F4F02BFFA3AB}"/>
                        </a:ext>
                      </a:extLst>
                    </p:cNvPr>
                    <p:cNvPicPr>
                      <a:picLocks noChangeAspect="1"/>
                    </p:cNvPicPr>
                    <p:nvPr/>
                  </p:nvPicPr>
                  <p:blipFill rotWithShape="1">
                    <a:blip r:embed="rId12" cstate="print"/>
                    <a:srcRect l="20256" r="19312"/>
                    <a:stretch/>
                  </p:blipFill>
                  <p:spPr>
                    <a:xfrm>
                      <a:off x="3582076" y="3863374"/>
                      <a:ext cx="233232" cy="192970"/>
                    </a:xfrm>
                    <a:prstGeom prst="rect">
                      <a:avLst/>
                    </a:prstGeom>
                    <a:noFill/>
                    <a:ln w="3175" cap="flat" cmpd="sng" algn="ctr">
                      <a:solidFill>
                        <a:srgbClr val="00B0F0"/>
                      </a:solidFill>
                      <a:prstDash val="solid"/>
                    </a:ln>
                    <a:effectLst/>
                  </p:spPr>
                </p:pic>
              </p:grpSp>
              <p:sp>
                <p:nvSpPr>
                  <p:cNvPr id="353" name="직사각형 352">
                    <a:extLst>
                      <a:ext uri="{FF2B5EF4-FFF2-40B4-BE49-F238E27FC236}">
                        <a16:creationId xmlns:a16="http://schemas.microsoft.com/office/drawing/2014/main" id="{25850AF6-CE37-41A9-816E-92980FED2FAD}"/>
                      </a:ext>
                    </a:extLst>
                  </p:cNvPr>
                  <p:cNvSpPr/>
                  <p:nvPr/>
                </p:nvSpPr>
                <p:spPr>
                  <a:xfrm>
                    <a:off x="3313134" y="4104667"/>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354" name="직사각형 353">
                    <a:extLst>
                      <a:ext uri="{FF2B5EF4-FFF2-40B4-BE49-F238E27FC236}">
                        <a16:creationId xmlns:a16="http://schemas.microsoft.com/office/drawing/2014/main" id="{D14C0292-FB1B-4042-8F11-A96DE9B3D8D8}"/>
                      </a:ext>
                    </a:extLst>
                  </p:cNvPr>
                  <p:cNvSpPr/>
                  <p:nvPr/>
                </p:nvSpPr>
                <p:spPr>
                  <a:xfrm>
                    <a:off x="2826420" y="4113034"/>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grpSp>
            <p:grpSp>
              <p:nvGrpSpPr>
                <p:cNvPr id="344" name="그룹 343">
                  <a:extLst>
                    <a:ext uri="{FF2B5EF4-FFF2-40B4-BE49-F238E27FC236}">
                      <a16:creationId xmlns:a16="http://schemas.microsoft.com/office/drawing/2014/main" id="{74A7DDA6-F600-4522-BAB3-BAA68F74E9CD}"/>
                    </a:ext>
                  </a:extLst>
                </p:cNvPr>
                <p:cNvGrpSpPr/>
                <p:nvPr/>
              </p:nvGrpSpPr>
              <p:grpSpPr>
                <a:xfrm>
                  <a:off x="2820116" y="4332056"/>
                  <a:ext cx="609682" cy="396499"/>
                  <a:chOff x="2820116" y="4332056"/>
                  <a:chExt cx="609682" cy="396499"/>
                </a:xfrm>
              </p:grpSpPr>
              <p:grpSp>
                <p:nvGrpSpPr>
                  <p:cNvPr id="345" name="그룹 344">
                    <a:extLst>
                      <a:ext uri="{FF2B5EF4-FFF2-40B4-BE49-F238E27FC236}">
                        <a16:creationId xmlns:a16="http://schemas.microsoft.com/office/drawing/2014/main" id="{36B23965-F661-4D1C-BBBC-BE33A1664B72}"/>
                      </a:ext>
                    </a:extLst>
                  </p:cNvPr>
                  <p:cNvGrpSpPr/>
                  <p:nvPr/>
                </p:nvGrpSpPr>
                <p:grpSpPr>
                  <a:xfrm>
                    <a:off x="2820116" y="4332056"/>
                    <a:ext cx="609682" cy="396499"/>
                    <a:chOff x="3406183" y="3659845"/>
                    <a:chExt cx="609682" cy="396499"/>
                  </a:xfrm>
                </p:grpSpPr>
                <p:grpSp>
                  <p:nvGrpSpPr>
                    <p:cNvPr id="348" name="그룹 347">
                      <a:extLst>
                        <a:ext uri="{FF2B5EF4-FFF2-40B4-BE49-F238E27FC236}">
                          <a16:creationId xmlns:a16="http://schemas.microsoft.com/office/drawing/2014/main" id="{A76D55ED-974E-4349-9B94-0AAD7D7AB93D}"/>
                        </a:ext>
                      </a:extLst>
                    </p:cNvPr>
                    <p:cNvGrpSpPr/>
                    <p:nvPr/>
                  </p:nvGrpSpPr>
                  <p:grpSpPr>
                    <a:xfrm>
                      <a:off x="3406183" y="3659845"/>
                      <a:ext cx="609682" cy="342227"/>
                      <a:chOff x="10314146" y="2377012"/>
                      <a:chExt cx="469980" cy="391625"/>
                    </a:xfrm>
                  </p:grpSpPr>
                  <p:sp>
                    <p:nvSpPr>
                      <p:cNvPr id="350" name="Freeform 274" descr="1">
                        <a:extLst>
                          <a:ext uri="{FF2B5EF4-FFF2-40B4-BE49-F238E27FC236}">
                            <a16:creationId xmlns:a16="http://schemas.microsoft.com/office/drawing/2014/main" id="{751BB681-BEE3-4616-8F5B-029373EEB6D8}"/>
                          </a:ext>
                        </a:extLst>
                      </p:cNvPr>
                      <p:cNvSpPr>
                        <a:spLocks/>
                      </p:cNvSpPr>
                      <p:nvPr/>
                    </p:nvSpPr>
                    <p:spPr bwMode="auto">
                      <a:xfrm>
                        <a:off x="10314146" y="2546632"/>
                        <a:ext cx="469980" cy="222005"/>
                      </a:xfrm>
                      <a:custGeom>
                        <a:avLst/>
                        <a:gdLst>
                          <a:gd name="T0" fmla="*/ 0 w 1928"/>
                          <a:gd name="T1" fmla="*/ 2147483647 h 454"/>
                          <a:gd name="T2" fmla="*/ 0 w 1928"/>
                          <a:gd name="T3" fmla="*/ 0 h 454"/>
                          <a:gd name="T4" fmla="*/ 2147483647 w 1928"/>
                          <a:gd name="T5" fmla="*/ 0 h 454"/>
                          <a:gd name="T6" fmla="*/ 2147483647 w 1928"/>
                          <a:gd name="T7" fmla="*/ 2147483647 h 454"/>
                          <a:gd name="T8" fmla="*/ 2147483647 w 1928"/>
                          <a:gd name="T9" fmla="*/ 2147483647 h 454"/>
                          <a:gd name="T10" fmla="*/ 2147483647 w 1928"/>
                          <a:gd name="T11" fmla="*/ 0 h 454"/>
                          <a:gd name="T12" fmla="*/ 2147483647 w 1928"/>
                          <a:gd name="T13" fmla="*/ 0 h 454"/>
                          <a:gd name="T14" fmla="*/ 2147483647 w 1928"/>
                          <a:gd name="T15" fmla="*/ 2147483647 h 454"/>
                          <a:gd name="T16" fmla="*/ 2147483647 w 1928"/>
                          <a:gd name="T17" fmla="*/ 2147483647 h 454"/>
                          <a:gd name="T18" fmla="*/ 2147483647 w 1928"/>
                          <a:gd name="T19" fmla="*/ 0 h 454"/>
                          <a:gd name="T20" fmla="*/ 2147483647 w 1928"/>
                          <a:gd name="T21" fmla="*/ 0 h 454"/>
                          <a:gd name="T22" fmla="*/ 2147483647 w 1928"/>
                          <a:gd name="T23" fmla="*/ 2147483647 h 454"/>
                          <a:gd name="T24" fmla="*/ 2147483647 w 1928"/>
                          <a:gd name="T25" fmla="*/ 2147483647 h 454"/>
                          <a:gd name="T26" fmla="*/ 2147483647 w 1928"/>
                          <a:gd name="T27" fmla="*/ 0 h 454"/>
                          <a:gd name="T28" fmla="*/ 2147483647 w 1928"/>
                          <a:gd name="T29" fmla="*/ 0 h 454"/>
                          <a:gd name="T30" fmla="*/ 2147483647 w 1928"/>
                          <a:gd name="T31" fmla="*/ 2147483647 h 454"/>
                          <a:gd name="T32" fmla="*/ 2147483647 w 1928"/>
                          <a:gd name="T33" fmla="*/ 2147483647 h 454"/>
                          <a:gd name="T34" fmla="*/ 2147483647 w 1928"/>
                          <a:gd name="T35" fmla="*/ 0 h 454"/>
                          <a:gd name="T36" fmla="*/ 2147483647 w 1928"/>
                          <a:gd name="T37" fmla="*/ 0 h 454"/>
                          <a:gd name="T38" fmla="*/ 2147483647 w 1928"/>
                          <a:gd name="T39" fmla="*/ 2147483647 h 454"/>
                          <a:gd name="T40" fmla="*/ 0 w 1928"/>
                          <a:gd name="T41" fmla="*/ 2147483647 h 4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28"/>
                          <a:gd name="T64" fmla="*/ 0 h 454"/>
                          <a:gd name="T65" fmla="*/ 1928 w 1928"/>
                          <a:gd name="T66" fmla="*/ 454 h 454"/>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4704 w 10000"/>
                          <a:gd name="connsiteY8" fmla="*/ 0 h 10000"/>
                          <a:gd name="connsiteX9" fmla="*/ 5296 w 10000"/>
                          <a:gd name="connsiteY9" fmla="*/ 0 h 10000"/>
                          <a:gd name="connsiteX10" fmla="*/ 5296 w 10000"/>
                          <a:gd name="connsiteY10" fmla="*/ 2511 h 10000"/>
                          <a:gd name="connsiteX11" fmla="*/ 7059 w 10000"/>
                          <a:gd name="connsiteY11" fmla="*/ 2511 h 10000"/>
                          <a:gd name="connsiteX12" fmla="*/ 7059 w 10000"/>
                          <a:gd name="connsiteY12" fmla="*/ 0 h 10000"/>
                          <a:gd name="connsiteX13" fmla="*/ 7645 w 10000"/>
                          <a:gd name="connsiteY13" fmla="*/ 0 h 10000"/>
                          <a:gd name="connsiteX14" fmla="*/ 7645 w 10000"/>
                          <a:gd name="connsiteY14" fmla="*/ 2511 h 10000"/>
                          <a:gd name="connsiteX15" fmla="*/ 9414 w 10000"/>
                          <a:gd name="connsiteY15" fmla="*/ 2511 h 10000"/>
                          <a:gd name="connsiteX16" fmla="*/ 9414 w 10000"/>
                          <a:gd name="connsiteY16" fmla="*/ 0 h 10000"/>
                          <a:gd name="connsiteX17" fmla="*/ 10000 w 10000"/>
                          <a:gd name="connsiteY17" fmla="*/ 0 h 10000"/>
                          <a:gd name="connsiteX18" fmla="*/ 10000 w 10000"/>
                          <a:gd name="connsiteY18" fmla="*/ 10000 h 10000"/>
                          <a:gd name="connsiteX19" fmla="*/ 0 w 10000"/>
                          <a:gd name="connsiteY1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0 h 10000"/>
                          <a:gd name="connsiteX9" fmla="*/ 5296 w 10000"/>
                          <a:gd name="connsiteY9" fmla="*/ 2511 h 10000"/>
                          <a:gd name="connsiteX10" fmla="*/ 7059 w 10000"/>
                          <a:gd name="connsiteY10" fmla="*/ 2511 h 10000"/>
                          <a:gd name="connsiteX11" fmla="*/ 7059 w 10000"/>
                          <a:gd name="connsiteY11" fmla="*/ 0 h 10000"/>
                          <a:gd name="connsiteX12" fmla="*/ 7645 w 10000"/>
                          <a:gd name="connsiteY12" fmla="*/ 0 h 10000"/>
                          <a:gd name="connsiteX13" fmla="*/ 7645 w 10000"/>
                          <a:gd name="connsiteY13" fmla="*/ 2511 h 10000"/>
                          <a:gd name="connsiteX14" fmla="*/ 9414 w 10000"/>
                          <a:gd name="connsiteY14" fmla="*/ 2511 h 10000"/>
                          <a:gd name="connsiteX15" fmla="*/ 9414 w 10000"/>
                          <a:gd name="connsiteY15" fmla="*/ 0 h 10000"/>
                          <a:gd name="connsiteX16" fmla="*/ 10000 w 10000"/>
                          <a:gd name="connsiteY16" fmla="*/ 0 h 10000"/>
                          <a:gd name="connsiteX17" fmla="*/ 10000 w 10000"/>
                          <a:gd name="connsiteY17" fmla="*/ 10000 h 10000"/>
                          <a:gd name="connsiteX18" fmla="*/ 0 w 10000"/>
                          <a:gd name="connsiteY18"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5296 w 10000"/>
                          <a:gd name="connsiteY8" fmla="*/ 2511 h 10000"/>
                          <a:gd name="connsiteX9" fmla="*/ 7059 w 10000"/>
                          <a:gd name="connsiteY9" fmla="*/ 2511 h 10000"/>
                          <a:gd name="connsiteX10" fmla="*/ 7059 w 10000"/>
                          <a:gd name="connsiteY10" fmla="*/ 0 h 10000"/>
                          <a:gd name="connsiteX11" fmla="*/ 7645 w 10000"/>
                          <a:gd name="connsiteY11" fmla="*/ 0 h 10000"/>
                          <a:gd name="connsiteX12" fmla="*/ 7645 w 10000"/>
                          <a:gd name="connsiteY12" fmla="*/ 2511 h 10000"/>
                          <a:gd name="connsiteX13" fmla="*/ 9414 w 10000"/>
                          <a:gd name="connsiteY13" fmla="*/ 2511 h 10000"/>
                          <a:gd name="connsiteX14" fmla="*/ 9414 w 10000"/>
                          <a:gd name="connsiteY14" fmla="*/ 0 h 10000"/>
                          <a:gd name="connsiteX15" fmla="*/ 10000 w 10000"/>
                          <a:gd name="connsiteY15" fmla="*/ 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2511 h 10000"/>
                          <a:gd name="connsiteX9" fmla="*/ 7059 w 10000"/>
                          <a:gd name="connsiteY9" fmla="*/ 0 h 10000"/>
                          <a:gd name="connsiteX10" fmla="*/ 7645 w 10000"/>
                          <a:gd name="connsiteY10" fmla="*/ 0 h 10000"/>
                          <a:gd name="connsiteX11" fmla="*/ 7645 w 10000"/>
                          <a:gd name="connsiteY11" fmla="*/ 2511 h 10000"/>
                          <a:gd name="connsiteX12" fmla="*/ 9414 w 10000"/>
                          <a:gd name="connsiteY12" fmla="*/ 2511 h 10000"/>
                          <a:gd name="connsiteX13" fmla="*/ 9414 w 10000"/>
                          <a:gd name="connsiteY13" fmla="*/ 0 h 10000"/>
                          <a:gd name="connsiteX14" fmla="*/ 10000 w 10000"/>
                          <a:gd name="connsiteY14" fmla="*/ 0 h 10000"/>
                          <a:gd name="connsiteX15" fmla="*/ 10000 w 10000"/>
                          <a:gd name="connsiteY15" fmla="*/ 10000 h 10000"/>
                          <a:gd name="connsiteX16" fmla="*/ 0 w 10000"/>
                          <a:gd name="connsiteY16"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059 w 10000"/>
                          <a:gd name="connsiteY8" fmla="*/ 0 h 10000"/>
                          <a:gd name="connsiteX9" fmla="*/ 7645 w 10000"/>
                          <a:gd name="connsiteY9" fmla="*/ 0 h 10000"/>
                          <a:gd name="connsiteX10" fmla="*/ 7645 w 10000"/>
                          <a:gd name="connsiteY10" fmla="*/ 2511 h 10000"/>
                          <a:gd name="connsiteX11" fmla="*/ 9414 w 10000"/>
                          <a:gd name="connsiteY11" fmla="*/ 2511 h 10000"/>
                          <a:gd name="connsiteX12" fmla="*/ 9414 w 10000"/>
                          <a:gd name="connsiteY12" fmla="*/ 0 h 10000"/>
                          <a:gd name="connsiteX13" fmla="*/ 10000 w 10000"/>
                          <a:gd name="connsiteY13" fmla="*/ 0 h 10000"/>
                          <a:gd name="connsiteX14" fmla="*/ 10000 w 10000"/>
                          <a:gd name="connsiteY14" fmla="*/ 10000 h 10000"/>
                          <a:gd name="connsiteX15" fmla="*/ 0 w 10000"/>
                          <a:gd name="connsiteY15"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0 h 10000"/>
                          <a:gd name="connsiteX9" fmla="*/ 7645 w 10000"/>
                          <a:gd name="connsiteY9" fmla="*/ 2511 h 10000"/>
                          <a:gd name="connsiteX10" fmla="*/ 9414 w 10000"/>
                          <a:gd name="connsiteY10" fmla="*/ 2511 h 10000"/>
                          <a:gd name="connsiteX11" fmla="*/ 9414 w 10000"/>
                          <a:gd name="connsiteY11" fmla="*/ 0 h 10000"/>
                          <a:gd name="connsiteX12" fmla="*/ 10000 w 10000"/>
                          <a:gd name="connsiteY12" fmla="*/ 0 h 10000"/>
                          <a:gd name="connsiteX13" fmla="*/ 10000 w 10000"/>
                          <a:gd name="connsiteY13" fmla="*/ 10000 h 10000"/>
                          <a:gd name="connsiteX14" fmla="*/ 0 w 10000"/>
                          <a:gd name="connsiteY14"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7645 w 10000"/>
                          <a:gd name="connsiteY8" fmla="*/ 2511 h 10000"/>
                          <a:gd name="connsiteX9" fmla="*/ 9414 w 10000"/>
                          <a:gd name="connsiteY9" fmla="*/ 2511 h 10000"/>
                          <a:gd name="connsiteX10" fmla="*/ 9414 w 10000"/>
                          <a:gd name="connsiteY10" fmla="*/ 0 h 10000"/>
                          <a:gd name="connsiteX11" fmla="*/ 10000 w 10000"/>
                          <a:gd name="connsiteY11" fmla="*/ 0 h 10000"/>
                          <a:gd name="connsiteX12" fmla="*/ 10000 w 10000"/>
                          <a:gd name="connsiteY12" fmla="*/ 10000 h 10000"/>
                          <a:gd name="connsiteX13" fmla="*/ 0 w 10000"/>
                          <a:gd name="connsiteY13"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2511 h 10000"/>
                          <a:gd name="connsiteX9" fmla="*/ 9414 w 10000"/>
                          <a:gd name="connsiteY9" fmla="*/ 0 h 10000"/>
                          <a:gd name="connsiteX10" fmla="*/ 10000 w 10000"/>
                          <a:gd name="connsiteY10" fmla="*/ 0 h 10000"/>
                          <a:gd name="connsiteX11" fmla="*/ 10000 w 10000"/>
                          <a:gd name="connsiteY11" fmla="*/ 10000 h 10000"/>
                          <a:gd name="connsiteX12" fmla="*/ 0 w 10000"/>
                          <a:gd name="connsiteY12"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9414 w 10000"/>
                          <a:gd name="connsiteY8" fmla="*/ 0 h 10000"/>
                          <a:gd name="connsiteX9" fmla="*/ 10000 w 10000"/>
                          <a:gd name="connsiteY9" fmla="*/ 0 h 10000"/>
                          <a:gd name="connsiteX10" fmla="*/ 10000 w 10000"/>
                          <a:gd name="connsiteY10" fmla="*/ 10000 h 10000"/>
                          <a:gd name="connsiteX11" fmla="*/ 0 w 10000"/>
                          <a:gd name="connsiteY11"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0 h 10000"/>
                          <a:gd name="connsiteX9" fmla="*/ 10000 w 10000"/>
                          <a:gd name="connsiteY9" fmla="*/ 10000 h 10000"/>
                          <a:gd name="connsiteX10" fmla="*/ 0 w 10000"/>
                          <a:gd name="connsiteY10"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2941 w 10000"/>
                          <a:gd name="connsiteY7" fmla="*/ 2511 h 10000"/>
                          <a:gd name="connsiteX8" fmla="*/ 10000 w 10000"/>
                          <a:gd name="connsiteY8" fmla="*/ 10000 h 10000"/>
                          <a:gd name="connsiteX9" fmla="*/ 0 w 10000"/>
                          <a:gd name="connsiteY9" fmla="*/ 10000 h 10000"/>
                          <a:gd name="connsiteX0" fmla="*/ 0 w 10000"/>
                          <a:gd name="connsiteY0" fmla="*/ 10000 h 10000"/>
                          <a:gd name="connsiteX1" fmla="*/ 0 w 10000"/>
                          <a:gd name="connsiteY1" fmla="*/ 0 h 10000"/>
                          <a:gd name="connsiteX2" fmla="*/ 591 w 10000"/>
                          <a:gd name="connsiteY2" fmla="*/ 0 h 10000"/>
                          <a:gd name="connsiteX3" fmla="*/ 591 w 10000"/>
                          <a:gd name="connsiteY3" fmla="*/ 2511 h 10000"/>
                          <a:gd name="connsiteX4" fmla="*/ 2355 w 10000"/>
                          <a:gd name="connsiteY4" fmla="*/ 2511 h 10000"/>
                          <a:gd name="connsiteX5" fmla="*/ 2355 w 10000"/>
                          <a:gd name="connsiteY5" fmla="*/ 0 h 10000"/>
                          <a:gd name="connsiteX6" fmla="*/ 2941 w 10000"/>
                          <a:gd name="connsiteY6" fmla="*/ 0 h 10000"/>
                          <a:gd name="connsiteX7" fmla="*/ 10000 w 10000"/>
                          <a:gd name="connsiteY7" fmla="*/ 10000 h 10000"/>
                          <a:gd name="connsiteX8" fmla="*/ 0 w 10000"/>
                          <a:gd name="connsiteY8" fmla="*/ 10000 h 10000"/>
                          <a:gd name="connsiteX0" fmla="*/ 0 w 3052"/>
                          <a:gd name="connsiteY0" fmla="*/ 10000 h 10000"/>
                          <a:gd name="connsiteX1" fmla="*/ 0 w 3052"/>
                          <a:gd name="connsiteY1" fmla="*/ 0 h 10000"/>
                          <a:gd name="connsiteX2" fmla="*/ 591 w 3052"/>
                          <a:gd name="connsiteY2" fmla="*/ 0 h 10000"/>
                          <a:gd name="connsiteX3" fmla="*/ 591 w 3052"/>
                          <a:gd name="connsiteY3" fmla="*/ 2511 h 10000"/>
                          <a:gd name="connsiteX4" fmla="*/ 2355 w 3052"/>
                          <a:gd name="connsiteY4" fmla="*/ 2511 h 10000"/>
                          <a:gd name="connsiteX5" fmla="*/ 2355 w 3052"/>
                          <a:gd name="connsiteY5" fmla="*/ 0 h 10000"/>
                          <a:gd name="connsiteX6" fmla="*/ 2941 w 3052"/>
                          <a:gd name="connsiteY6" fmla="*/ 0 h 10000"/>
                          <a:gd name="connsiteX7" fmla="*/ 3052 w 3052"/>
                          <a:gd name="connsiteY7" fmla="*/ 9910 h 10000"/>
                          <a:gd name="connsiteX8" fmla="*/ 0 w 3052"/>
                          <a:gd name="connsiteY8" fmla="*/ 10000 h 10000"/>
                          <a:gd name="connsiteX0" fmla="*/ 0 w 9636"/>
                          <a:gd name="connsiteY0" fmla="*/ 10000 h 10000"/>
                          <a:gd name="connsiteX1" fmla="*/ 0 w 9636"/>
                          <a:gd name="connsiteY1" fmla="*/ 0 h 10000"/>
                          <a:gd name="connsiteX2" fmla="*/ 1936 w 9636"/>
                          <a:gd name="connsiteY2" fmla="*/ 0 h 10000"/>
                          <a:gd name="connsiteX3" fmla="*/ 1936 w 9636"/>
                          <a:gd name="connsiteY3" fmla="*/ 2511 h 10000"/>
                          <a:gd name="connsiteX4" fmla="*/ 7716 w 9636"/>
                          <a:gd name="connsiteY4" fmla="*/ 2511 h 10000"/>
                          <a:gd name="connsiteX5" fmla="*/ 7716 w 9636"/>
                          <a:gd name="connsiteY5" fmla="*/ 0 h 10000"/>
                          <a:gd name="connsiteX6" fmla="*/ 9636 w 9636"/>
                          <a:gd name="connsiteY6" fmla="*/ 0 h 10000"/>
                          <a:gd name="connsiteX7" fmla="*/ 9577 w 9636"/>
                          <a:gd name="connsiteY7" fmla="*/ 9910 h 10000"/>
                          <a:gd name="connsiteX8" fmla="*/ 0 w 9636"/>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33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895 w 10000"/>
                          <a:gd name="connsiteY7" fmla="*/ 9910 h 10000"/>
                          <a:gd name="connsiteX8" fmla="*/ 0 w 10000"/>
                          <a:gd name="connsiteY8" fmla="*/ 10000 h 10000"/>
                          <a:gd name="connsiteX0" fmla="*/ 0 w 10000"/>
                          <a:gd name="connsiteY0" fmla="*/ 10000 h 10000"/>
                          <a:gd name="connsiteX1" fmla="*/ 0 w 10000"/>
                          <a:gd name="connsiteY1" fmla="*/ 0 h 10000"/>
                          <a:gd name="connsiteX2" fmla="*/ 2009 w 10000"/>
                          <a:gd name="connsiteY2" fmla="*/ 0 h 10000"/>
                          <a:gd name="connsiteX3" fmla="*/ 2009 w 10000"/>
                          <a:gd name="connsiteY3" fmla="*/ 2511 h 10000"/>
                          <a:gd name="connsiteX4" fmla="*/ 8007 w 10000"/>
                          <a:gd name="connsiteY4" fmla="*/ 2511 h 10000"/>
                          <a:gd name="connsiteX5" fmla="*/ 8007 w 10000"/>
                          <a:gd name="connsiteY5" fmla="*/ 0 h 10000"/>
                          <a:gd name="connsiteX6" fmla="*/ 10000 w 10000"/>
                          <a:gd name="connsiteY6" fmla="*/ 0 h 10000"/>
                          <a:gd name="connsiteX7" fmla="*/ 9983 w 10000"/>
                          <a:gd name="connsiteY7" fmla="*/ 9933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0" y="0"/>
                            </a:lnTo>
                            <a:lnTo>
                              <a:pt x="2009" y="0"/>
                            </a:lnTo>
                            <a:lnTo>
                              <a:pt x="2009" y="2511"/>
                            </a:lnTo>
                            <a:lnTo>
                              <a:pt x="8007" y="2511"/>
                            </a:lnTo>
                            <a:lnTo>
                              <a:pt x="8007" y="0"/>
                            </a:lnTo>
                            <a:lnTo>
                              <a:pt x="10000" y="0"/>
                            </a:lnTo>
                            <a:cubicBezTo>
                              <a:pt x="9979" y="3303"/>
                              <a:pt x="10004" y="6630"/>
                              <a:pt x="9983" y="9933"/>
                            </a:cubicBezTo>
                            <a:lnTo>
                              <a:pt x="0" y="10000"/>
                            </a:lnTo>
                            <a:close/>
                          </a:path>
                        </a:pathLst>
                      </a:custGeom>
                      <a:solidFill>
                        <a:schemeClr val="accent3">
                          <a:lumMod val="40000"/>
                          <a:lumOff val="60000"/>
                        </a:schemeClr>
                      </a:solidFill>
                      <a:ln w="6350">
                        <a:solidFill>
                          <a:schemeClr val="bg1">
                            <a:lumMod val="65000"/>
                          </a:schemeClr>
                        </a:solidFill>
                      </a:ln>
                    </p:spPr>
                    <p:txBody>
                      <a:bodyPr wrap="square" lIns="0" tIns="0" rIns="0" bIns="0" rtlCol="0" anchor="ctr">
                        <a:noAutofit/>
                      </a:bodyPr>
                      <a:lstStyle/>
                      <a:p>
                        <a:pPr lvl="1" indent="-70281" algn="ctr" defTabSz="689153">
                          <a:defRPr/>
                        </a:pPr>
                        <a:endParaRPr lang="en-US" altLang="ko-KR" sz="545" dirty="0">
                          <a:ln>
                            <a:solidFill>
                              <a:prstClr val="black">
                                <a:alpha val="0"/>
                              </a:prstClr>
                            </a:solidFill>
                          </a:ln>
                          <a:solidFill>
                            <a:prstClr val="black">
                              <a:lumMod val="85000"/>
                              <a:lumOff val="15000"/>
                            </a:prstClr>
                          </a:solidFill>
                          <a:latin typeface="나눔고딕 Bold" panose="020D0804000000000000" pitchFamily="50" charset="-127"/>
                          <a:ea typeface="나눔고딕 Bold" panose="020D0804000000000000" pitchFamily="50" charset="-127"/>
                          <a:sym typeface="Monotype Sorts"/>
                        </a:endParaRPr>
                      </a:p>
                    </p:txBody>
                  </p:sp>
                  <p:sp>
                    <p:nvSpPr>
                      <p:cNvPr id="351" name="Freeform 281" descr="박스2">
                        <a:extLst>
                          <a:ext uri="{FF2B5EF4-FFF2-40B4-BE49-F238E27FC236}">
                            <a16:creationId xmlns:a16="http://schemas.microsoft.com/office/drawing/2014/main" id="{AEFD786C-8A62-49A0-BE7E-9C9273BB3695}"/>
                          </a:ext>
                        </a:extLst>
                      </p:cNvPr>
                      <p:cNvSpPr>
                        <a:spLocks/>
                      </p:cNvSpPr>
                      <p:nvPr/>
                    </p:nvSpPr>
                    <p:spPr bwMode="auto">
                      <a:xfrm>
                        <a:off x="10370127" y="2377012"/>
                        <a:ext cx="354527" cy="207424"/>
                      </a:xfrm>
                      <a:custGeom>
                        <a:avLst/>
                        <a:gdLst>
                          <a:gd name="T0" fmla="*/ 2147483647 w 340"/>
                          <a:gd name="T1" fmla="*/ 2147483647 h 397"/>
                          <a:gd name="T2" fmla="*/ 2147483647 w 340"/>
                          <a:gd name="T3" fmla="*/ 2147483647 h 397"/>
                          <a:gd name="T4" fmla="*/ 2147483647 w 340"/>
                          <a:gd name="T5" fmla="*/ 2147483647 h 397"/>
                          <a:gd name="T6" fmla="*/ 2147483647 w 340"/>
                          <a:gd name="T7" fmla="*/ 2147483647 h 397"/>
                          <a:gd name="T8" fmla="*/ 2147483647 w 340"/>
                          <a:gd name="T9" fmla="*/ 0 h 397"/>
                          <a:gd name="T10" fmla="*/ 0 w 340"/>
                          <a:gd name="T11" fmla="*/ 0 h 397"/>
                          <a:gd name="T12" fmla="*/ 0 w 340"/>
                          <a:gd name="T13" fmla="*/ 2147483647 h 397"/>
                          <a:gd name="T14" fmla="*/ 2147483647 w 340"/>
                          <a:gd name="T15" fmla="*/ 2147483647 h 397"/>
                          <a:gd name="T16" fmla="*/ 2147483647 w 340"/>
                          <a:gd name="T17" fmla="*/ 2147483647 h 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397"/>
                          <a:gd name="T29" fmla="*/ 340 w 340"/>
                          <a:gd name="T30" fmla="*/ 397 h 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397">
                            <a:moveTo>
                              <a:pt x="56" y="397"/>
                            </a:moveTo>
                            <a:lnTo>
                              <a:pt x="283" y="397"/>
                            </a:lnTo>
                            <a:lnTo>
                              <a:pt x="283" y="284"/>
                            </a:lnTo>
                            <a:lnTo>
                              <a:pt x="340" y="284"/>
                            </a:lnTo>
                            <a:lnTo>
                              <a:pt x="340" y="0"/>
                            </a:lnTo>
                            <a:lnTo>
                              <a:pt x="0" y="0"/>
                            </a:lnTo>
                            <a:lnTo>
                              <a:pt x="0" y="284"/>
                            </a:lnTo>
                            <a:lnTo>
                              <a:pt x="56" y="284"/>
                            </a:lnTo>
                            <a:lnTo>
                              <a:pt x="56" y="397"/>
                            </a:lnTo>
                            <a:close/>
                          </a:path>
                        </a:pathLst>
                      </a:custGeom>
                      <a:solidFill>
                        <a:schemeClr val="accent5">
                          <a:lumMod val="20000"/>
                          <a:lumOff val="8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lvl="1" indent="1176" algn="ctr" defTabSz="628397">
                          <a:buClr>
                            <a:prstClr val="black">
                              <a:lumMod val="65000"/>
                              <a:lumOff val="35000"/>
                            </a:prstClr>
                          </a:buClr>
                          <a:buSzPct val="90000"/>
                        </a:pPr>
                        <a:r>
                          <a:rPr lang="en-US" altLang="ko-KR"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a:t>
                        </a:r>
                        <a:endParaRPr lang="ko-KR" altLang="en-US" sz="476"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pic>
                  <p:nvPicPr>
                    <p:cNvPr id="349" name="그림 348">
                      <a:extLst>
                        <a:ext uri="{FF2B5EF4-FFF2-40B4-BE49-F238E27FC236}">
                          <a16:creationId xmlns:a16="http://schemas.microsoft.com/office/drawing/2014/main" id="{4D1E6AF6-058D-4974-A905-3A6C4A39131D}"/>
                        </a:ext>
                      </a:extLst>
                    </p:cNvPr>
                    <p:cNvPicPr>
                      <a:picLocks noChangeAspect="1"/>
                    </p:cNvPicPr>
                    <p:nvPr/>
                  </p:nvPicPr>
                  <p:blipFill rotWithShape="1">
                    <a:blip r:embed="rId12" cstate="print"/>
                    <a:srcRect l="20256" r="19312"/>
                    <a:stretch/>
                  </p:blipFill>
                  <p:spPr>
                    <a:xfrm>
                      <a:off x="3582076" y="3863374"/>
                      <a:ext cx="233232" cy="192970"/>
                    </a:xfrm>
                    <a:prstGeom prst="rect">
                      <a:avLst/>
                    </a:prstGeom>
                    <a:noFill/>
                    <a:ln w="3175" cap="flat" cmpd="sng" algn="ctr">
                      <a:solidFill>
                        <a:srgbClr val="00B0F0"/>
                      </a:solidFill>
                      <a:prstDash val="solid"/>
                    </a:ln>
                    <a:effectLst/>
                  </p:spPr>
                </p:pic>
              </p:grpSp>
              <p:sp>
                <p:nvSpPr>
                  <p:cNvPr id="346" name="직사각형 345">
                    <a:extLst>
                      <a:ext uri="{FF2B5EF4-FFF2-40B4-BE49-F238E27FC236}">
                        <a16:creationId xmlns:a16="http://schemas.microsoft.com/office/drawing/2014/main" id="{1B2C18E0-1D86-4BD8-842F-9FED2C26A5C6}"/>
                      </a:ext>
                    </a:extLst>
                  </p:cNvPr>
                  <p:cNvSpPr/>
                  <p:nvPr/>
                </p:nvSpPr>
                <p:spPr>
                  <a:xfrm>
                    <a:off x="2835751" y="4518409"/>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347" name="직사각형 346">
                    <a:extLst>
                      <a:ext uri="{FF2B5EF4-FFF2-40B4-BE49-F238E27FC236}">
                        <a16:creationId xmlns:a16="http://schemas.microsoft.com/office/drawing/2014/main" id="{72850337-B005-4733-A7E7-B817C08424D8}"/>
                      </a:ext>
                    </a:extLst>
                  </p:cNvPr>
                  <p:cNvSpPr/>
                  <p:nvPr/>
                </p:nvSpPr>
                <p:spPr>
                  <a:xfrm>
                    <a:off x="3307332" y="4518053"/>
                    <a:ext cx="113814" cy="14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grpSp>
          </p:grpSp>
          <p:cxnSp>
            <p:nvCxnSpPr>
              <p:cNvPr id="339" name="연결선: 꺾임 338">
                <a:extLst>
                  <a:ext uri="{FF2B5EF4-FFF2-40B4-BE49-F238E27FC236}">
                    <a16:creationId xmlns:a16="http://schemas.microsoft.com/office/drawing/2014/main" id="{2127D6D7-BBCF-474E-8C9A-671771245706}"/>
                  </a:ext>
                </a:extLst>
              </p:cNvPr>
              <p:cNvCxnSpPr>
                <a:cxnSpLocks/>
                <a:stCxn id="347" idx="3"/>
                <a:endCxn id="135" idx="1"/>
              </p:cNvCxnSpPr>
              <p:nvPr/>
            </p:nvCxnSpPr>
            <p:spPr>
              <a:xfrm flipV="1">
                <a:off x="6238437" y="3316530"/>
                <a:ext cx="546785" cy="657762"/>
              </a:xfrm>
              <a:prstGeom prst="bentConnector3">
                <a:avLst>
                  <a:gd name="adj1" fmla="val 50000"/>
                </a:avLst>
              </a:prstGeom>
              <a:grpFill/>
              <a:ln w="6350">
                <a:solidFill>
                  <a:schemeClr val="tx1">
                    <a:lumMod val="50000"/>
                    <a:lumOff val="50000"/>
                  </a:schemeClr>
                </a:solidFill>
                <a:tailEnd type="none" w="med" len="med"/>
              </a:ln>
              <a:effectLst/>
            </p:spPr>
          </p:cxnSp>
          <p:sp>
            <p:nvSpPr>
              <p:cNvPr id="340" name="직사각형 339">
                <a:extLst>
                  <a:ext uri="{FF2B5EF4-FFF2-40B4-BE49-F238E27FC236}">
                    <a16:creationId xmlns:a16="http://schemas.microsoft.com/office/drawing/2014/main" id="{9210B452-DDB6-400C-A3C9-4133968D828F}"/>
                  </a:ext>
                </a:extLst>
              </p:cNvPr>
              <p:cNvSpPr>
                <a:spLocks/>
              </p:cNvSpPr>
              <p:nvPr/>
            </p:nvSpPr>
            <p:spPr>
              <a:xfrm flipH="1">
                <a:off x="5071196" y="4110346"/>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6143"/>
                <a:endParaRPr lang="ko-KR" altLang="en-US" sz="1225">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41" name="직사각형 340">
                <a:extLst>
                  <a:ext uri="{FF2B5EF4-FFF2-40B4-BE49-F238E27FC236}">
                    <a16:creationId xmlns:a16="http://schemas.microsoft.com/office/drawing/2014/main" id="{28F0AE90-1DAC-495A-8352-20FF358BA475}"/>
                  </a:ext>
                </a:extLst>
              </p:cNvPr>
              <p:cNvSpPr>
                <a:spLocks/>
              </p:cNvSpPr>
              <p:nvPr/>
            </p:nvSpPr>
            <p:spPr>
              <a:xfrm flipH="1">
                <a:off x="5820680" y="4113998"/>
                <a:ext cx="68400" cy="67115"/>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6143"/>
                <a:endParaRPr lang="ko-KR" altLang="en-US" sz="1225">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grpSp>
        <p:cxnSp>
          <p:nvCxnSpPr>
            <p:cNvPr id="180" name="연결선: 꺾임 179">
              <a:extLst>
                <a:ext uri="{FF2B5EF4-FFF2-40B4-BE49-F238E27FC236}">
                  <a16:creationId xmlns:a16="http://schemas.microsoft.com/office/drawing/2014/main" id="{B31ACAD6-4CEE-4749-99E2-50ED21AC2F58}"/>
                </a:ext>
              </a:extLst>
            </p:cNvPr>
            <p:cNvCxnSpPr>
              <a:cxnSpLocks/>
              <a:stCxn id="141" idx="3"/>
              <a:endCxn id="330" idx="1"/>
            </p:cNvCxnSpPr>
            <p:nvPr/>
          </p:nvCxnSpPr>
          <p:spPr>
            <a:xfrm>
              <a:off x="3581824" y="3609533"/>
              <a:ext cx="575619" cy="569870"/>
            </a:xfrm>
            <a:prstGeom prst="bentConnector3">
              <a:avLst>
                <a:gd name="adj1" fmla="val 50000"/>
              </a:avLst>
            </a:prstGeom>
            <a:noFill/>
            <a:ln w="3175" cap="flat" cmpd="sng" algn="ctr">
              <a:solidFill>
                <a:srgbClr val="00B0F0"/>
              </a:solidFill>
              <a:prstDash val="solid"/>
            </a:ln>
            <a:effectLst/>
          </p:spPr>
        </p:cxnSp>
        <p:cxnSp>
          <p:nvCxnSpPr>
            <p:cNvPr id="181" name="연결선: 꺾임 143">
              <a:extLst>
                <a:ext uri="{FF2B5EF4-FFF2-40B4-BE49-F238E27FC236}">
                  <a16:creationId xmlns:a16="http://schemas.microsoft.com/office/drawing/2014/main" id="{87293426-D205-4828-BA2D-993915C5E408}"/>
                </a:ext>
              </a:extLst>
            </p:cNvPr>
            <p:cNvCxnSpPr>
              <a:cxnSpLocks/>
              <a:stCxn id="340" idx="2"/>
              <a:endCxn id="372" idx="0"/>
            </p:cNvCxnSpPr>
            <p:nvPr/>
          </p:nvCxnSpPr>
          <p:spPr>
            <a:xfrm rot="5400000">
              <a:off x="4303155" y="4849669"/>
              <a:ext cx="314153" cy="262914"/>
            </a:xfrm>
            <a:prstGeom prst="curvedConnector3">
              <a:avLst>
                <a:gd name="adj1" fmla="val 50000"/>
              </a:avLst>
            </a:prstGeom>
            <a:grpFill/>
            <a:ln w="6350">
              <a:solidFill>
                <a:srgbClr val="F8084D"/>
              </a:solidFill>
              <a:headEnd type="triangle" w="sm" len="sm"/>
              <a:tailEnd type="triangle" w="sm" len="sm"/>
            </a:ln>
            <a:effectLst/>
          </p:spPr>
          <p:style>
            <a:lnRef idx="1">
              <a:schemeClr val="accent1"/>
            </a:lnRef>
            <a:fillRef idx="0">
              <a:schemeClr val="accent1"/>
            </a:fillRef>
            <a:effectRef idx="0">
              <a:schemeClr val="accent1"/>
            </a:effectRef>
            <a:fontRef idx="minor">
              <a:schemeClr val="tx1"/>
            </a:fontRef>
          </p:style>
        </p:cxnSp>
        <p:cxnSp>
          <p:nvCxnSpPr>
            <p:cNvPr id="182" name="연결선: 꺾임 143">
              <a:extLst>
                <a:ext uri="{FF2B5EF4-FFF2-40B4-BE49-F238E27FC236}">
                  <a16:creationId xmlns:a16="http://schemas.microsoft.com/office/drawing/2014/main" id="{986B19B7-4267-4507-A900-354ADF115938}"/>
                </a:ext>
              </a:extLst>
            </p:cNvPr>
            <p:cNvCxnSpPr>
              <a:cxnSpLocks/>
              <a:stCxn id="341" idx="2"/>
              <a:endCxn id="172" idx="0"/>
            </p:cNvCxnSpPr>
            <p:nvPr/>
          </p:nvCxnSpPr>
          <p:spPr>
            <a:xfrm rot="16200000" flipH="1">
              <a:off x="5368954" y="4729870"/>
              <a:ext cx="169094" cy="364076"/>
            </a:xfrm>
            <a:prstGeom prst="curvedConnector3">
              <a:avLst/>
            </a:prstGeom>
            <a:grpFill/>
            <a:ln w="6350">
              <a:solidFill>
                <a:srgbClr val="F8084D"/>
              </a:solidFill>
              <a:headEnd type="triangle" w="sm" len="sm"/>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183" name="그룹 182">
              <a:extLst>
                <a:ext uri="{FF2B5EF4-FFF2-40B4-BE49-F238E27FC236}">
                  <a16:creationId xmlns:a16="http://schemas.microsoft.com/office/drawing/2014/main" id="{E7B9E576-6B5D-46AE-B014-146B88000762}"/>
                </a:ext>
              </a:extLst>
            </p:cNvPr>
            <p:cNvGrpSpPr/>
            <p:nvPr/>
          </p:nvGrpSpPr>
          <p:grpSpPr>
            <a:xfrm>
              <a:off x="3940685" y="2244905"/>
              <a:ext cx="1601337" cy="787796"/>
              <a:chOff x="2817042" y="3643917"/>
              <a:chExt cx="2498092" cy="1003222"/>
            </a:xfrm>
          </p:grpSpPr>
          <p:sp>
            <p:nvSpPr>
              <p:cNvPr id="326" name="TextBox 325">
                <a:extLst>
                  <a:ext uri="{FF2B5EF4-FFF2-40B4-BE49-F238E27FC236}">
                    <a16:creationId xmlns:a16="http://schemas.microsoft.com/office/drawing/2014/main" id="{8E7A0943-EE8B-4A31-AB3C-A14DA40C24DC}"/>
                  </a:ext>
                </a:extLst>
              </p:cNvPr>
              <p:cNvSpPr txBox="1"/>
              <p:nvPr/>
            </p:nvSpPr>
            <p:spPr>
              <a:xfrm>
                <a:off x="2817042" y="3643917"/>
                <a:ext cx="2498092" cy="1003222"/>
              </a:xfrm>
              <a:prstGeom prst="wedgeRectCallout">
                <a:avLst>
                  <a:gd name="adj1" fmla="val -34815"/>
                  <a:gd name="adj2" fmla="val 99192"/>
                </a:avLst>
              </a:prstGeom>
              <a:solidFill>
                <a:schemeClr val="bg1"/>
              </a:solidFill>
              <a:ln w="25400" cap="flat" cmpd="sng" algn="ctr">
                <a:solidFill>
                  <a:srgbClr val="F8084D"/>
                </a:solidFill>
                <a:prstDash val="solid"/>
              </a:ln>
              <a:effectLst/>
            </p:spPr>
            <p:txBody>
              <a:bodyPr wrap="square" lIns="61222" tIns="31835" rIns="61222" bIns="31835" anchor="ctr">
                <a:noAutofit/>
              </a:bodyPr>
              <a:lstStyle>
                <a:defPPr>
                  <a:defRPr lang="ko-KR"/>
                </a:defPPr>
                <a:lvl2pPr marL="0" lvl="1" indent="-142854" algn="ctr" defTabSz="1330135" eaLnBrk="0" hangingPunct="0">
                  <a:buClr>
                    <a:sysClr val="windowText" lastClr="000000"/>
                  </a:buClr>
                  <a:tabLst>
                    <a:tab pos="5647519" algn="l"/>
                  </a:tabLst>
                  <a:defRPr sz="1200" kern="0">
                    <a:solidFill>
                      <a:schemeClr val="tx1">
                        <a:lumMod val="65000"/>
                        <a:lumOff val="35000"/>
                      </a:schemeClr>
                    </a:solidFill>
                    <a:latin typeface="Rix고딕 B" pitchFamily="18" charset="-127"/>
                    <a:ea typeface="Rix고딕 B" pitchFamily="18" charset="-127"/>
                  </a:defRPr>
                </a:lvl2pPr>
              </a:lstStyle>
              <a:p>
                <a:pPr lvl="1" indent="0" algn="l" defTabSz="475910">
                  <a:spcAft>
                    <a:spcPts val="375"/>
                  </a:spcAft>
                  <a:buSzPct val="80000"/>
                  <a:tabLst>
                    <a:tab pos="3527692" algn="l"/>
                  </a:tabLst>
                  <a:defRPr/>
                </a:pPr>
                <a:endParaRPr lang="ko-KR" altLang="en-US" sz="680" spc="-3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27" name="제목 170">
                <a:extLst>
                  <a:ext uri="{FF2B5EF4-FFF2-40B4-BE49-F238E27FC236}">
                    <a16:creationId xmlns:a16="http://schemas.microsoft.com/office/drawing/2014/main" id="{60DD9298-725D-4C2E-8412-FB326B9FFAF6}"/>
                  </a:ext>
                </a:extLst>
              </p:cNvPr>
              <p:cNvSpPr txBox="1">
                <a:spLocks/>
              </p:cNvSpPr>
              <p:nvPr/>
            </p:nvSpPr>
            <p:spPr bwMode="auto">
              <a:xfrm>
                <a:off x="2868037" y="3816199"/>
                <a:ext cx="2425252" cy="658658"/>
              </a:xfrm>
              <a:prstGeom prst="rect">
                <a:avLst/>
              </a:prstGeom>
              <a:noFill/>
              <a:effectLst/>
            </p:spPr>
            <p:txBody>
              <a:bodyPr wrap="square" lIns="62198" tIns="0" rIns="0" bIns="0" rtlCol="0" anchor="ctr" anchorCtr="0">
                <a:noAutofit/>
              </a:bodyPr>
              <a:lstStyle>
                <a:defPPr>
                  <a:defRPr lang="ko-KR"/>
                </a:defPPr>
                <a:lvl1pPr defTabSz="914327" fontAlgn="auto">
                  <a:spcBef>
                    <a:spcPts val="0"/>
                  </a:spcBef>
                  <a:spcAft>
                    <a:spcPts val="0"/>
                  </a:spcAft>
                  <a:defRPr sz="2200">
                    <a:gradFill>
                      <a:gsLst>
                        <a:gs pos="0">
                          <a:schemeClr val="tx2">
                            <a:lumMod val="50000"/>
                          </a:schemeClr>
                        </a:gs>
                        <a:gs pos="45000">
                          <a:schemeClr val="accent1">
                            <a:lumMod val="75000"/>
                          </a:schemeClr>
                        </a:gs>
                        <a:gs pos="55000">
                          <a:schemeClr val="accent1">
                            <a:lumMod val="75000"/>
                          </a:schemeClr>
                        </a:gs>
                        <a:gs pos="100000">
                          <a:schemeClr val="tx2">
                            <a:lumMod val="75000"/>
                          </a:schemeClr>
                        </a:gs>
                      </a:gsLst>
                      <a:lin ang="5400000" scaled="0"/>
                    </a:gradFill>
                    <a:latin typeface="나눔고딕 ExtraBold" pitchFamily="50" charset="-127"/>
                    <a:ea typeface="나눔고딕 ExtraBold" pitchFamily="50" charset="-127"/>
                  </a:defRPr>
                </a:lvl1pPr>
                <a:lvl2pPr marL="457164" defTabSz="914327">
                  <a:defRPr sz="1800"/>
                </a:lvl2pPr>
                <a:lvl3pPr marL="914327" defTabSz="914327">
                  <a:defRPr sz="1800"/>
                </a:lvl3pPr>
                <a:lvl4pPr marL="1371491" defTabSz="914327">
                  <a:defRPr sz="1800"/>
                </a:lvl4pPr>
                <a:lvl5pPr marL="1828655" defTabSz="914327">
                  <a:defRPr sz="1800"/>
                </a:lvl5pPr>
                <a:lvl6pPr marL="2285818" defTabSz="914327">
                  <a:defRPr sz="1800"/>
                </a:lvl6pPr>
                <a:lvl7pPr marL="2742982" defTabSz="914327">
                  <a:defRPr sz="1800"/>
                </a:lvl7pPr>
                <a:lvl8pPr marL="3200146" defTabSz="914327">
                  <a:defRPr sz="1800"/>
                </a:lvl8pPr>
                <a:lvl9pPr marL="3657309" defTabSz="914327">
                  <a:defRPr sz="1800"/>
                </a:lvl9pPr>
              </a:lstStyle>
              <a:p>
                <a:pPr marL="61550" indent="-61550" defTabSz="475934" eaLnBrk="0" hangingPunct="0">
                  <a:spcBef>
                    <a:spcPts val="204"/>
                  </a:spcBef>
                  <a:buSzPct val="80000"/>
                  <a:buFont typeface="Arial" pitchFamily="34" charset="0"/>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Core Hub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부하분산</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플랫폼 비즈니스 대응</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61550" defTabSz="475934" eaLnBrk="0" hangingPunct="0">
                  <a:buSzPct val="80000"/>
                  <a:tabLst>
                    <a:tab pos="3527857" algn="l"/>
                  </a:tabLst>
                  <a:defRPr/>
                </a:pP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탄력적 서버 수평확장성 제공</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54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SpringBoot</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FWK</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환경</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고속처리를 위한 메모리 </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DB</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사용</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MSA </a:t>
                </a:r>
                <a:r>
                  <a:rPr lang="ko-KR" altLang="en-US"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 </a:t>
                </a:r>
                <a:r>
                  <a:rPr lang="en-US" altLang="ko-KR"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DBMS </a:t>
                </a:r>
                <a:r>
                  <a:rPr lang="ko-KR" altLang="en-US"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및 업무 분리</a:t>
                </a:r>
                <a:endParaRPr lang="en-US" altLang="ko-KR" sz="545" b="1"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p:txBody>
          </p:sp>
        </p:grpSp>
        <p:grpSp>
          <p:nvGrpSpPr>
            <p:cNvPr id="184" name="그룹 183">
              <a:extLst>
                <a:ext uri="{FF2B5EF4-FFF2-40B4-BE49-F238E27FC236}">
                  <a16:creationId xmlns:a16="http://schemas.microsoft.com/office/drawing/2014/main" id="{6E09BBAF-B6C4-4DEF-887A-D7B58354761B}"/>
                </a:ext>
              </a:extLst>
            </p:cNvPr>
            <p:cNvGrpSpPr/>
            <p:nvPr/>
          </p:nvGrpSpPr>
          <p:grpSpPr>
            <a:xfrm>
              <a:off x="1980486" y="4106946"/>
              <a:ext cx="1650411" cy="507032"/>
              <a:chOff x="2817042" y="3643917"/>
              <a:chExt cx="2574647" cy="551047"/>
            </a:xfrm>
          </p:grpSpPr>
          <p:sp>
            <p:nvSpPr>
              <p:cNvPr id="324" name="TextBox 323">
                <a:extLst>
                  <a:ext uri="{FF2B5EF4-FFF2-40B4-BE49-F238E27FC236}">
                    <a16:creationId xmlns:a16="http://schemas.microsoft.com/office/drawing/2014/main" id="{9F49C581-1A7F-4FF7-B078-706517A0C910}"/>
                  </a:ext>
                </a:extLst>
              </p:cNvPr>
              <p:cNvSpPr txBox="1"/>
              <p:nvPr/>
            </p:nvSpPr>
            <p:spPr>
              <a:xfrm>
                <a:off x="2817042" y="3643917"/>
                <a:ext cx="2574647" cy="551047"/>
              </a:xfrm>
              <a:prstGeom prst="wedgeRectCallout">
                <a:avLst>
                  <a:gd name="adj1" fmla="val 45106"/>
                  <a:gd name="adj2" fmla="val -139573"/>
                </a:avLst>
              </a:prstGeom>
              <a:solidFill>
                <a:schemeClr val="bg1"/>
              </a:solidFill>
              <a:ln w="25400" cap="flat" cmpd="sng" algn="ctr">
                <a:solidFill>
                  <a:srgbClr val="F8084D"/>
                </a:solidFill>
                <a:prstDash val="solid"/>
              </a:ln>
              <a:effectLst/>
            </p:spPr>
            <p:txBody>
              <a:bodyPr wrap="square" lIns="61222" tIns="31835" rIns="61222" bIns="31835" anchor="ctr">
                <a:noAutofit/>
              </a:bodyPr>
              <a:lstStyle>
                <a:defPPr>
                  <a:defRPr lang="ko-KR"/>
                </a:defPPr>
                <a:lvl2pPr marL="0" lvl="1" indent="-142854" algn="ctr" defTabSz="1330135" eaLnBrk="0" hangingPunct="0">
                  <a:buClr>
                    <a:sysClr val="windowText" lastClr="000000"/>
                  </a:buClr>
                  <a:tabLst>
                    <a:tab pos="5647519" algn="l"/>
                  </a:tabLst>
                  <a:defRPr sz="1200" kern="0">
                    <a:solidFill>
                      <a:schemeClr val="tx1">
                        <a:lumMod val="65000"/>
                        <a:lumOff val="35000"/>
                      </a:schemeClr>
                    </a:solidFill>
                    <a:latin typeface="Rix고딕 B" pitchFamily="18" charset="-127"/>
                    <a:ea typeface="Rix고딕 B" pitchFamily="18" charset="-127"/>
                  </a:defRPr>
                </a:lvl2pPr>
              </a:lstStyle>
              <a:p>
                <a:pPr lvl="1" indent="0" algn="l" defTabSz="475910">
                  <a:spcAft>
                    <a:spcPts val="375"/>
                  </a:spcAft>
                  <a:buSzPct val="80000"/>
                  <a:tabLst>
                    <a:tab pos="3527692" algn="l"/>
                  </a:tabLst>
                  <a:defRPr/>
                </a:pPr>
                <a:endParaRPr lang="ko-KR" altLang="en-US" sz="680" spc="-3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325" name="제목 170">
                <a:extLst>
                  <a:ext uri="{FF2B5EF4-FFF2-40B4-BE49-F238E27FC236}">
                    <a16:creationId xmlns:a16="http://schemas.microsoft.com/office/drawing/2014/main" id="{7A1CF51C-9AD7-40E5-8C20-03DB6E350F84}"/>
                  </a:ext>
                </a:extLst>
              </p:cNvPr>
              <p:cNvSpPr txBox="1">
                <a:spLocks/>
              </p:cNvSpPr>
              <p:nvPr/>
            </p:nvSpPr>
            <p:spPr bwMode="auto">
              <a:xfrm>
                <a:off x="2817042" y="3651030"/>
                <a:ext cx="2567100" cy="513226"/>
              </a:xfrm>
              <a:prstGeom prst="rect">
                <a:avLst/>
              </a:prstGeom>
              <a:noFill/>
              <a:effectLst/>
            </p:spPr>
            <p:txBody>
              <a:bodyPr wrap="square" lIns="62198" tIns="0" rIns="0" bIns="0" rtlCol="0" anchor="ctr" anchorCtr="0">
                <a:noAutofit/>
              </a:bodyPr>
              <a:lstStyle>
                <a:defPPr>
                  <a:defRPr lang="ko-KR"/>
                </a:defPPr>
                <a:lvl1pPr defTabSz="914327" fontAlgn="auto">
                  <a:spcBef>
                    <a:spcPts val="0"/>
                  </a:spcBef>
                  <a:spcAft>
                    <a:spcPts val="0"/>
                  </a:spcAft>
                  <a:defRPr sz="2200">
                    <a:gradFill>
                      <a:gsLst>
                        <a:gs pos="0">
                          <a:schemeClr val="tx2">
                            <a:lumMod val="50000"/>
                          </a:schemeClr>
                        </a:gs>
                        <a:gs pos="45000">
                          <a:schemeClr val="accent1">
                            <a:lumMod val="75000"/>
                          </a:schemeClr>
                        </a:gs>
                        <a:gs pos="55000">
                          <a:schemeClr val="accent1">
                            <a:lumMod val="75000"/>
                          </a:schemeClr>
                        </a:gs>
                        <a:gs pos="100000">
                          <a:schemeClr val="tx2">
                            <a:lumMod val="75000"/>
                          </a:schemeClr>
                        </a:gs>
                      </a:gsLst>
                      <a:lin ang="5400000" scaled="0"/>
                    </a:gradFill>
                    <a:latin typeface="나눔고딕 ExtraBold" pitchFamily="50" charset="-127"/>
                    <a:ea typeface="나눔고딕 ExtraBold" pitchFamily="50" charset="-127"/>
                  </a:defRPr>
                </a:lvl1pPr>
                <a:lvl2pPr marL="457164" defTabSz="914327">
                  <a:defRPr sz="1800"/>
                </a:lvl2pPr>
                <a:lvl3pPr marL="914327" defTabSz="914327">
                  <a:defRPr sz="1800"/>
                </a:lvl3pPr>
                <a:lvl4pPr marL="1371491" defTabSz="914327">
                  <a:defRPr sz="1800"/>
                </a:lvl4pPr>
                <a:lvl5pPr marL="1828655" defTabSz="914327">
                  <a:defRPr sz="1800"/>
                </a:lvl5pPr>
                <a:lvl6pPr marL="2285818" defTabSz="914327">
                  <a:defRPr sz="1800"/>
                </a:lvl6pPr>
                <a:lvl7pPr marL="2742982" defTabSz="914327">
                  <a:defRPr sz="1800"/>
                </a:lvl7pPr>
                <a:lvl8pPr marL="3200146" defTabSz="914327">
                  <a:defRPr sz="1800"/>
                </a:lvl8pPr>
                <a:lvl9pPr marL="3657309" defTabSz="914327">
                  <a:defRPr sz="1800"/>
                </a:lvl9pPr>
              </a:lstStyle>
              <a:p>
                <a:pPr marL="61550" indent="-61550" defTabSz="475934" eaLnBrk="0" hangingPunct="0">
                  <a:spcBef>
                    <a:spcPts val="204"/>
                  </a:spcBef>
                  <a:buSzPct val="80000"/>
                  <a:buFont typeface="Arial" pitchFamily="34" charset="0"/>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Biz Hub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서비스 연동 </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API</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추가</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전문 → </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JSON protocol </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변경</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54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Url</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 서비스 분기</a:t>
                </a:r>
                <a:endPar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Rest</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en-US" altLang="ko-KR"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API </a:t>
                </a:r>
                <a:r>
                  <a:rPr lang="ko-KR" altLang="en-US" sz="54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a:t>
                </a:r>
              </a:p>
            </p:txBody>
          </p:sp>
        </p:grpSp>
        <p:sp>
          <p:nvSpPr>
            <p:cNvPr id="185" name="TextBox 184">
              <a:extLst>
                <a:ext uri="{FF2B5EF4-FFF2-40B4-BE49-F238E27FC236}">
                  <a16:creationId xmlns:a16="http://schemas.microsoft.com/office/drawing/2014/main" id="{774D9FA5-29A0-4A7C-9950-348D9B1B6098}"/>
                </a:ext>
              </a:extLst>
            </p:cNvPr>
            <p:cNvSpPr txBox="1"/>
            <p:nvPr/>
          </p:nvSpPr>
          <p:spPr>
            <a:xfrm>
              <a:off x="7949324" y="4136060"/>
              <a:ext cx="1692754" cy="1359959"/>
            </a:xfrm>
            <a:custGeom>
              <a:avLst/>
              <a:gdLst>
                <a:gd name="connsiteX0" fmla="*/ 0 w 1866340"/>
                <a:gd name="connsiteY0" fmla="*/ 0 h 496980"/>
                <a:gd name="connsiteX1" fmla="*/ 311057 w 1866340"/>
                <a:gd name="connsiteY1" fmla="*/ 0 h 496980"/>
                <a:gd name="connsiteX2" fmla="*/ 183144 w 1866340"/>
                <a:gd name="connsiteY2" fmla="*/ -1002438 h 496980"/>
                <a:gd name="connsiteX3" fmla="*/ 777642 w 1866340"/>
                <a:gd name="connsiteY3" fmla="*/ 0 h 496980"/>
                <a:gd name="connsiteX4" fmla="*/ 1866340 w 1866340"/>
                <a:gd name="connsiteY4" fmla="*/ 0 h 496980"/>
                <a:gd name="connsiteX5" fmla="*/ 1866340 w 1866340"/>
                <a:gd name="connsiteY5" fmla="*/ 82830 h 496980"/>
                <a:gd name="connsiteX6" fmla="*/ 1866340 w 1866340"/>
                <a:gd name="connsiteY6" fmla="*/ 82830 h 496980"/>
                <a:gd name="connsiteX7" fmla="*/ 1866340 w 1866340"/>
                <a:gd name="connsiteY7" fmla="*/ 207075 h 496980"/>
                <a:gd name="connsiteX8" fmla="*/ 1866340 w 1866340"/>
                <a:gd name="connsiteY8" fmla="*/ 496980 h 496980"/>
                <a:gd name="connsiteX9" fmla="*/ 777642 w 1866340"/>
                <a:gd name="connsiteY9" fmla="*/ 496980 h 496980"/>
                <a:gd name="connsiteX10" fmla="*/ 311057 w 1866340"/>
                <a:gd name="connsiteY10" fmla="*/ 496980 h 496980"/>
                <a:gd name="connsiteX11" fmla="*/ 311057 w 1866340"/>
                <a:gd name="connsiteY11" fmla="*/ 496980 h 496980"/>
                <a:gd name="connsiteX12" fmla="*/ 0 w 1866340"/>
                <a:gd name="connsiteY12" fmla="*/ 496980 h 496980"/>
                <a:gd name="connsiteX13" fmla="*/ 0 w 1866340"/>
                <a:gd name="connsiteY13" fmla="*/ 207075 h 496980"/>
                <a:gd name="connsiteX14" fmla="*/ 0 w 1866340"/>
                <a:gd name="connsiteY14" fmla="*/ 82830 h 496980"/>
                <a:gd name="connsiteX15" fmla="*/ 0 w 1866340"/>
                <a:gd name="connsiteY15" fmla="*/ 82830 h 496980"/>
                <a:gd name="connsiteX16" fmla="*/ 0 w 1866340"/>
                <a:gd name="connsiteY16" fmla="*/ 0 h 496980"/>
                <a:gd name="connsiteX0" fmla="*/ 0 w 1866340"/>
                <a:gd name="connsiteY0" fmla="*/ 1002438 h 1499418"/>
                <a:gd name="connsiteX1" fmla="*/ 311057 w 1866340"/>
                <a:gd name="connsiteY1" fmla="*/ 1002438 h 1499418"/>
                <a:gd name="connsiteX2" fmla="*/ 183144 w 1866340"/>
                <a:gd name="connsiteY2" fmla="*/ 0 h 1499418"/>
                <a:gd name="connsiteX3" fmla="*/ 497724 w 1866340"/>
                <a:gd name="connsiteY3" fmla="*/ 1011769 h 1499418"/>
                <a:gd name="connsiteX4" fmla="*/ 1866340 w 1866340"/>
                <a:gd name="connsiteY4" fmla="*/ 1002438 h 1499418"/>
                <a:gd name="connsiteX5" fmla="*/ 1866340 w 1866340"/>
                <a:gd name="connsiteY5" fmla="*/ 1085268 h 1499418"/>
                <a:gd name="connsiteX6" fmla="*/ 1866340 w 1866340"/>
                <a:gd name="connsiteY6" fmla="*/ 1085268 h 1499418"/>
                <a:gd name="connsiteX7" fmla="*/ 1866340 w 1866340"/>
                <a:gd name="connsiteY7" fmla="*/ 1209513 h 1499418"/>
                <a:gd name="connsiteX8" fmla="*/ 1866340 w 1866340"/>
                <a:gd name="connsiteY8" fmla="*/ 1499418 h 1499418"/>
                <a:gd name="connsiteX9" fmla="*/ 777642 w 1866340"/>
                <a:gd name="connsiteY9" fmla="*/ 1499418 h 1499418"/>
                <a:gd name="connsiteX10" fmla="*/ 311057 w 1866340"/>
                <a:gd name="connsiteY10" fmla="*/ 1499418 h 1499418"/>
                <a:gd name="connsiteX11" fmla="*/ 311057 w 1866340"/>
                <a:gd name="connsiteY11" fmla="*/ 1499418 h 1499418"/>
                <a:gd name="connsiteX12" fmla="*/ 0 w 1866340"/>
                <a:gd name="connsiteY12" fmla="*/ 1499418 h 1499418"/>
                <a:gd name="connsiteX13" fmla="*/ 0 w 1866340"/>
                <a:gd name="connsiteY13" fmla="*/ 1209513 h 1499418"/>
                <a:gd name="connsiteX14" fmla="*/ 0 w 1866340"/>
                <a:gd name="connsiteY14" fmla="*/ 1085268 h 1499418"/>
                <a:gd name="connsiteX15" fmla="*/ 0 w 1866340"/>
                <a:gd name="connsiteY15" fmla="*/ 1085268 h 1499418"/>
                <a:gd name="connsiteX16" fmla="*/ 0 w 1866340"/>
                <a:gd name="connsiteY16" fmla="*/ 1002438 h 149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6340" h="1499418">
                  <a:moveTo>
                    <a:pt x="0" y="1002438"/>
                  </a:moveTo>
                  <a:lnTo>
                    <a:pt x="311057" y="1002438"/>
                  </a:lnTo>
                  <a:lnTo>
                    <a:pt x="183144" y="0"/>
                  </a:lnTo>
                  <a:lnTo>
                    <a:pt x="497724" y="1011769"/>
                  </a:lnTo>
                  <a:lnTo>
                    <a:pt x="1866340" y="1002438"/>
                  </a:lnTo>
                  <a:lnTo>
                    <a:pt x="1866340" y="1085268"/>
                  </a:lnTo>
                  <a:lnTo>
                    <a:pt x="1866340" y="1085268"/>
                  </a:lnTo>
                  <a:lnTo>
                    <a:pt x="1866340" y="1209513"/>
                  </a:lnTo>
                  <a:lnTo>
                    <a:pt x="1866340" y="1499418"/>
                  </a:lnTo>
                  <a:lnTo>
                    <a:pt x="777642" y="1499418"/>
                  </a:lnTo>
                  <a:lnTo>
                    <a:pt x="311057" y="1499418"/>
                  </a:lnTo>
                  <a:lnTo>
                    <a:pt x="311057" y="1499418"/>
                  </a:lnTo>
                  <a:lnTo>
                    <a:pt x="0" y="1499418"/>
                  </a:lnTo>
                  <a:lnTo>
                    <a:pt x="0" y="1209513"/>
                  </a:lnTo>
                  <a:lnTo>
                    <a:pt x="0" y="1085268"/>
                  </a:lnTo>
                  <a:lnTo>
                    <a:pt x="0" y="1085268"/>
                  </a:lnTo>
                  <a:lnTo>
                    <a:pt x="0" y="1002438"/>
                  </a:lnTo>
                  <a:close/>
                </a:path>
              </a:pathLst>
            </a:custGeom>
            <a:solidFill>
              <a:schemeClr val="bg1"/>
            </a:solidFill>
            <a:ln w="25400" cap="flat" cmpd="sng" algn="ctr">
              <a:solidFill>
                <a:srgbClr val="F8084D"/>
              </a:solidFill>
              <a:prstDash val="solid"/>
            </a:ln>
            <a:effectLst/>
          </p:spPr>
          <p:txBody>
            <a:bodyPr wrap="square" lIns="61222" tIns="31835" rIns="61222" bIns="31835" anchor="ctr">
              <a:noAutofit/>
            </a:bodyPr>
            <a:lstStyle>
              <a:defPPr>
                <a:defRPr lang="ko-KR"/>
              </a:defPPr>
              <a:lvl2pPr marL="0" lvl="1" indent="-142854" algn="ctr" defTabSz="1330135" eaLnBrk="0" hangingPunct="0">
                <a:buClr>
                  <a:sysClr val="windowText" lastClr="000000"/>
                </a:buClr>
                <a:tabLst>
                  <a:tab pos="5647519" algn="l"/>
                </a:tabLst>
                <a:defRPr sz="1200" kern="0">
                  <a:solidFill>
                    <a:schemeClr val="tx1">
                      <a:lumMod val="65000"/>
                      <a:lumOff val="35000"/>
                    </a:schemeClr>
                  </a:solidFill>
                  <a:latin typeface="Rix고딕 B" pitchFamily="18" charset="-127"/>
                  <a:ea typeface="Rix고딕 B" pitchFamily="18" charset="-127"/>
                </a:defRPr>
              </a:lvl2pPr>
            </a:lstStyle>
            <a:p>
              <a:pPr lvl="1" indent="0" algn="l" defTabSz="475910" eaLnBrk="1">
                <a:spcAft>
                  <a:spcPts val="375"/>
                </a:spcAft>
                <a:buSzPct val="80000"/>
                <a:tabLst>
                  <a:tab pos="3527692" algn="l"/>
                </a:tabLst>
                <a:defRPr/>
              </a:pPr>
              <a:endParaRPr lang="ko-KR" altLang="en-US" sz="680" spc="-3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sp>
          <p:nvSpPr>
            <p:cNvPr id="186" name="제목 170">
              <a:extLst>
                <a:ext uri="{FF2B5EF4-FFF2-40B4-BE49-F238E27FC236}">
                  <a16:creationId xmlns:a16="http://schemas.microsoft.com/office/drawing/2014/main" id="{0B16A56C-DEB5-4B82-92D4-5290BFF517B7}"/>
                </a:ext>
              </a:extLst>
            </p:cNvPr>
            <p:cNvSpPr txBox="1">
              <a:spLocks/>
            </p:cNvSpPr>
            <p:nvPr/>
          </p:nvSpPr>
          <p:spPr bwMode="auto">
            <a:xfrm>
              <a:off x="7990458" y="5122671"/>
              <a:ext cx="1643397" cy="295941"/>
            </a:xfrm>
            <a:prstGeom prst="rect">
              <a:avLst/>
            </a:prstGeom>
            <a:noFill/>
            <a:effectLst/>
          </p:spPr>
          <p:txBody>
            <a:bodyPr wrap="square" lIns="62198" tIns="0" rIns="0" bIns="0" rtlCol="0" anchor="ctr" anchorCtr="0">
              <a:noAutofit/>
            </a:bodyPr>
            <a:lstStyle>
              <a:defPPr>
                <a:defRPr lang="ko-KR"/>
              </a:defPPr>
              <a:lvl1pPr defTabSz="914327" fontAlgn="auto">
                <a:spcBef>
                  <a:spcPts val="0"/>
                </a:spcBef>
                <a:spcAft>
                  <a:spcPts val="0"/>
                </a:spcAft>
                <a:defRPr sz="2200">
                  <a:gradFill>
                    <a:gsLst>
                      <a:gs pos="0">
                        <a:schemeClr val="tx2">
                          <a:lumMod val="50000"/>
                        </a:schemeClr>
                      </a:gs>
                      <a:gs pos="45000">
                        <a:schemeClr val="accent1">
                          <a:lumMod val="75000"/>
                        </a:schemeClr>
                      </a:gs>
                      <a:gs pos="55000">
                        <a:schemeClr val="accent1">
                          <a:lumMod val="75000"/>
                        </a:schemeClr>
                      </a:gs>
                      <a:gs pos="100000">
                        <a:schemeClr val="tx2">
                          <a:lumMod val="75000"/>
                        </a:schemeClr>
                      </a:gs>
                    </a:gsLst>
                    <a:lin ang="5400000" scaled="0"/>
                  </a:gradFill>
                  <a:latin typeface="나눔고딕 ExtraBold" pitchFamily="50" charset="-127"/>
                  <a:ea typeface="나눔고딕 ExtraBold" pitchFamily="50" charset="-127"/>
                </a:defRPr>
              </a:lvl1pPr>
              <a:lvl2pPr marL="457164" defTabSz="914327">
                <a:defRPr sz="1800"/>
              </a:lvl2pPr>
              <a:lvl3pPr marL="914327" defTabSz="914327">
                <a:defRPr sz="1800"/>
              </a:lvl3pPr>
              <a:lvl4pPr marL="1371491" defTabSz="914327">
                <a:defRPr sz="1800"/>
              </a:lvl4pPr>
              <a:lvl5pPr marL="1828655" defTabSz="914327">
                <a:defRPr sz="1800"/>
              </a:lvl5pPr>
              <a:lvl6pPr marL="2285818" defTabSz="914327">
                <a:defRPr sz="1800"/>
              </a:lvl6pPr>
              <a:lvl7pPr marL="2742982" defTabSz="914327">
                <a:defRPr sz="1800"/>
              </a:lvl7pPr>
              <a:lvl8pPr marL="3200146" defTabSz="914327">
                <a:defRPr sz="1800"/>
              </a:lvl8pPr>
              <a:lvl9pPr marL="3657309" defTabSz="914327">
                <a:defRPr sz="1800"/>
              </a:lvl9pPr>
            </a:lstStyle>
            <a:p>
              <a:pPr marL="61550" indent="-61550" defTabSz="475934" hangingPunct="0">
                <a:spcBef>
                  <a:spcPts val="204"/>
                </a:spcBef>
                <a:buSzPct val="80000"/>
                <a:buFont typeface="Arial" pitchFamily="34" charset="0"/>
                <a:buChar char="•"/>
                <a:tabLst>
                  <a:tab pos="3527857" algn="l"/>
                </a:tabLst>
                <a:defRPr/>
              </a:pP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해당 </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AP</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서비스 그대로 사용</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hangingPunct="0">
                <a:buSzPct val="80000"/>
                <a:buFont typeface="Rix고딕 B" panose="02020603020101020101" pitchFamily="18" charset="-127"/>
                <a:buChar char="―"/>
                <a:tabLst>
                  <a:tab pos="3527857" algn="l"/>
                </a:tabLst>
                <a:defRPr/>
              </a:pPr>
              <a:r>
                <a:rPr lang="en-US" altLang="ko-KR" sz="61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TP Call </a:t>
              </a:r>
              <a:r>
                <a:rPr lang="ko-KR" altLang="en-US" sz="61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전문처리 방식 </a:t>
              </a:r>
              <a:r>
                <a:rPr lang="en-US" altLang="ko-KR" sz="61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TR </a:t>
              </a:r>
              <a:r>
                <a:rPr lang="ko-KR" altLang="en-US" sz="61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처리</a:t>
              </a:r>
            </a:p>
          </p:txBody>
        </p:sp>
        <p:pic>
          <p:nvPicPr>
            <p:cNvPr id="187" name="그림 186">
              <a:extLst>
                <a:ext uri="{FF2B5EF4-FFF2-40B4-BE49-F238E27FC236}">
                  <a16:creationId xmlns:a16="http://schemas.microsoft.com/office/drawing/2014/main" id="{FF06DC29-A7B8-4A89-8C17-22F284C8C457}"/>
                </a:ext>
              </a:extLst>
            </p:cNvPr>
            <p:cNvPicPr>
              <a:picLocks noChangeAspect="1"/>
            </p:cNvPicPr>
            <p:nvPr/>
          </p:nvPicPr>
          <p:blipFill rotWithShape="1">
            <a:blip r:embed="rId13"/>
            <a:srcRect l="7863" t="13100" r="4985" b="8988"/>
            <a:stretch/>
          </p:blipFill>
          <p:spPr>
            <a:xfrm>
              <a:off x="5943547" y="5464868"/>
              <a:ext cx="352251" cy="350397"/>
            </a:xfrm>
            <a:prstGeom prst="rect">
              <a:avLst/>
            </a:prstGeom>
          </p:spPr>
        </p:pic>
        <p:cxnSp>
          <p:nvCxnSpPr>
            <p:cNvPr id="188" name="연결선: 꺾임 187">
              <a:extLst>
                <a:ext uri="{FF2B5EF4-FFF2-40B4-BE49-F238E27FC236}">
                  <a16:creationId xmlns:a16="http://schemas.microsoft.com/office/drawing/2014/main" id="{62D71292-2F6D-409F-AB50-0699A0D5A702}"/>
                </a:ext>
              </a:extLst>
            </p:cNvPr>
            <p:cNvCxnSpPr>
              <a:cxnSpLocks/>
              <a:stCxn id="189" idx="0"/>
              <a:endCxn id="398" idx="0"/>
            </p:cNvCxnSpPr>
            <p:nvPr/>
          </p:nvCxnSpPr>
          <p:spPr>
            <a:xfrm rot="5400000" flipH="1" flipV="1">
              <a:off x="7061667" y="1238138"/>
              <a:ext cx="747016" cy="3482401"/>
            </a:xfrm>
            <a:prstGeom prst="bentConnector3">
              <a:avLst>
                <a:gd name="adj1" fmla="val 127756"/>
              </a:avLst>
            </a:prstGeom>
            <a:grpFill/>
            <a:ln w="6350">
              <a:solidFill>
                <a:schemeClr val="tx2">
                  <a:lumMod val="60000"/>
                  <a:lumOff val="40000"/>
                </a:schemeClr>
              </a:solidFill>
              <a:headEnd type="triangle" w="sm"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189" name="직사각형 188">
              <a:extLst>
                <a:ext uri="{FF2B5EF4-FFF2-40B4-BE49-F238E27FC236}">
                  <a16:creationId xmlns:a16="http://schemas.microsoft.com/office/drawing/2014/main" id="{52AAD046-CBFF-4CA9-ACBC-4B375916C5E4}"/>
                </a:ext>
              </a:extLst>
            </p:cNvPr>
            <p:cNvSpPr>
              <a:spLocks/>
            </p:cNvSpPr>
            <p:nvPr/>
          </p:nvSpPr>
          <p:spPr>
            <a:xfrm>
              <a:off x="5660485" y="3352846"/>
              <a:ext cx="66980" cy="657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defTabSz="678522"/>
              <a:endParaRPr lang="ko-KR" altLang="en-US" sz="1322">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190" name="TextBox 189">
              <a:extLst>
                <a:ext uri="{FF2B5EF4-FFF2-40B4-BE49-F238E27FC236}">
                  <a16:creationId xmlns:a16="http://schemas.microsoft.com/office/drawing/2014/main" id="{FDE6E7BB-91A1-43AA-AD72-EDE1286DB78D}"/>
                </a:ext>
              </a:extLst>
            </p:cNvPr>
            <p:cNvSpPr txBox="1"/>
            <p:nvPr/>
          </p:nvSpPr>
          <p:spPr>
            <a:xfrm>
              <a:off x="6698140" y="2287308"/>
              <a:ext cx="560867" cy="90452"/>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ko-KR" altLang="en-US" sz="44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중복청약내역</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191" name="TextBox 190">
              <a:extLst>
                <a:ext uri="{FF2B5EF4-FFF2-40B4-BE49-F238E27FC236}">
                  <a16:creationId xmlns:a16="http://schemas.microsoft.com/office/drawing/2014/main" id="{F9F5C576-63C8-4233-B773-574476B47BBE}"/>
                </a:ext>
              </a:extLst>
            </p:cNvPr>
            <p:cNvSpPr txBox="1"/>
            <p:nvPr/>
          </p:nvSpPr>
          <p:spPr>
            <a:xfrm>
              <a:off x="6193100" y="3792945"/>
              <a:ext cx="366123" cy="211340"/>
            </a:xfrm>
            <a:prstGeom prst="rect">
              <a:avLst/>
            </a:prstGeom>
            <a:noFill/>
          </p:spPr>
          <p:txBody>
            <a:bodyPr wrap="square" lIns="0" tIns="0" rIns="0" bIns="0" rtlCol="0">
              <a:spAutoFit/>
            </a:bodyPr>
            <a:lstStyle/>
            <a:p>
              <a:pPr algn="ctr" defTabSz="559619" eaLnBrk="0" hangingPunct="0">
                <a:tabLst>
                  <a:tab pos="4148173" algn="l"/>
                </a:tabLst>
                <a:defRPr/>
              </a:pPr>
              <a:r>
                <a:rPr lang="en-US" altLang="ko-KR" sz="515" dirty="0">
                  <a:ln w="11430">
                    <a:solidFill>
                      <a:prstClr val="black">
                        <a:alpha val="0"/>
                      </a:prstClr>
                    </a:solidFill>
                  </a:ln>
                  <a:solidFill>
                    <a:srgbClr val="009DDC"/>
                  </a:solidFill>
                  <a:latin typeface="나눔고딕 Bold" panose="020D0804000000000000" pitchFamily="50" charset="-127"/>
                  <a:ea typeface="나눔고딕 Bold" panose="020D0804000000000000" pitchFamily="50" charset="-127"/>
                  <a:cs typeface="Arial" pitchFamily="34" charset="0"/>
                </a:rPr>
                <a:t>Http</a:t>
              </a:r>
            </a:p>
            <a:p>
              <a:pPr algn="ctr" defTabSz="559619" eaLnBrk="0" hangingPunct="0">
                <a:tabLst>
                  <a:tab pos="4148173" algn="l"/>
                </a:tabLst>
                <a:defRPr/>
              </a:pPr>
              <a:r>
                <a:rPr lang="en-US" altLang="ko-KR" sz="515" dirty="0">
                  <a:ln w="11430">
                    <a:solidFill>
                      <a:prstClr val="black">
                        <a:alpha val="0"/>
                      </a:prstClr>
                    </a:solidFill>
                  </a:ln>
                  <a:solidFill>
                    <a:srgbClr val="009DDC"/>
                  </a:solidFill>
                  <a:latin typeface="나눔고딕 Bold" panose="020D0804000000000000" pitchFamily="50" charset="-127"/>
                  <a:ea typeface="나눔고딕 Bold" panose="020D0804000000000000" pitchFamily="50" charset="-127"/>
                  <a:cs typeface="Arial" pitchFamily="34" charset="0"/>
                </a:rPr>
                <a:t>(JSON)</a:t>
              </a:r>
            </a:p>
          </p:txBody>
        </p:sp>
        <p:cxnSp>
          <p:nvCxnSpPr>
            <p:cNvPr id="192" name="연결선: 구부러짐 191">
              <a:extLst>
                <a:ext uri="{FF2B5EF4-FFF2-40B4-BE49-F238E27FC236}">
                  <a16:creationId xmlns:a16="http://schemas.microsoft.com/office/drawing/2014/main" id="{89952891-1EAD-4AAF-A136-3D4D44CBACF7}"/>
                </a:ext>
              </a:extLst>
            </p:cNvPr>
            <p:cNvCxnSpPr>
              <a:cxnSpLocks/>
              <a:stCxn id="128" idx="1"/>
              <a:endCxn id="193" idx="0"/>
            </p:cNvCxnSpPr>
            <p:nvPr/>
          </p:nvCxnSpPr>
          <p:spPr>
            <a:xfrm rot="10800000" flipV="1">
              <a:off x="6011071" y="4694082"/>
              <a:ext cx="967503" cy="295524"/>
            </a:xfrm>
            <a:prstGeom prst="curvedConnector2">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93" name="직사각형 192">
              <a:extLst>
                <a:ext uri="{FF2B5EF4-FFF2-40B4-BE49-F238E27FC236}">
                  <a16:creationId xmlns:a16="http://schemas.microsoft.com/office/drawing/2014/main" id="{6BFE37A5-D900-450A-AFF0-55ADE89BA84A}"/>
                </a:ext>
              </a:extLst>
            </p:cNvPr>
            <p:cNvSpPr/>
            <p:nvPr/>
          </p:nvSpPr>
          <p:spPr>
            <a:xfrm>
              <a:off x="5932660" y="4989607"/>
              <a:ext cx="156820" cy="104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맑은 고딕"/>
                <a:ea typeface="맑은 고딕" panose="020B0503020000020004" pitchFamily="50" charset="-127"/>
              </a:endParaRPr>
            </a:p>
          </p:txBody>
        </p:sp>
        <p:sp>
          <p:nvSpPr>
            <p:cNvPr id="194" name="TextBox 193">
              <a:extLst>
                <a:ext uri="{FF2B5EF4-FFF2-40B4-BE49-F238E27FC236}">
                  <a16:creationId xmlns:a16="http://schemas.microsoft.com/office/drawing/2014/main" id="{8AE0A6F9-9AC9-4E23-99D5-6579B7AEA2C5}"/>
                </a:ext>
              </a:extLst>
            </p:cNvPr>
            <p:cNvSpPr txBox="1"/>
            <p:nvPr/>
          </p:nvSpPr>
          <p:spPr>
            <a:xfrm>
              <a:off x="5302484" y="4831018"/>
              <a:ext cx="328381" cy="90452"/>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Load</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195" name="TextBox 194">
              <a:extLst>
                <a:ext uri="{FF2B5EF4-FFF2-40B4-BE49-F238E27FC236}">
                  <a16:creationId xmlns:a16="http://schemas.microsoft.com/office/drawing/2014/main" id="{5CB0E4D7-70EF-473F-B124-6082060D9F34}"/>
                </a:ext>
              </a:extLst>
            </p:cNvPr>
            <p:cNvSpPr txBox="1"/>
            <p:nvPr/>
          </p:nvSpPr>
          <p:spPr>
            <a:xfrm>
              <a:off x="6477112" y="4511734"/>
              <a:ext cx="328381"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Batch Load</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196" name="TextBox 195">
              <a:extLst>
                <a:ext uri="{FF2B5EF4-FFF2-40B4-BE49-F238E27FC236}">
                  <a16:creationId xmlns:a16="http://schemas.microsoft.com/office/drawing/2014/main" id="{5EA07A8A-E274-4C97-8C99-5609E7000BE4}"/>
                </a:ext>
              </a:extLst>
            </p:cNvPr>
            <p:cNvSpPr txBox="1"/>
            <p:nvPr/>
          </p:nvSpPr>
          <p:spPr>
            <a:xfrm>
              <a:off x="4163978" y="4869227"/>
              <a:ext cx="435477"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Data</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처리</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처리</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조회</a:t>
              </a: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cxnSp>
          <p:nvCxnSpPr>
            <p:cNvPr id="197" name="연결선: 꺾임 401">
              <a:extLst>
                <a:ext uri="{FF2B5EF4-FFF2-40B4-BE49-F238E27FC236}">
                  <a16:creationId xmlns:a16="http://schemas.microsoft.com/office/drawing/2014/main" id="{04E2DBB5-D14C-4A80-A10F-B4978CEE63DE}"/>
                </a:ext>
              </a:extLst>
            </p:cNvPr>
            <p:cNvCxnSpPr>
              <a:cxnSpLocks/>
              <a:stCxn id="372" idx="3"/>
              <a:endCxn id="128" idx="2"/>
            </p:cNvCxnSpPr>
            <p:nvPr/>
          </p:nvCxnSpPr>
          <p:spPr>
            <a:xfrm flipV="1">
              <a:off x="4872795" y="5044698"/>
              <a:ext cx="2568977" cy="450874"/>
            </a:xfrm>
            <a:prstGeom prst="curvedConnector2">
              <a:avLst/>
            </a:prstGeom>
            <a:noFill/>
            <a:ln w="3175" cap="flat" cmpd="sng" algn="ctr">
              <a:solidFill>
                <a:srgbClr val="FF00FF"/>
              </a:solidFill>
              <a:prstDash val="solid"/>
              <a:tailEnd type="triangle" w="sm" len="sm"/>
            </a:ln>
            <a:effectLst/>
          </p:spPr>
        </p:cxnSp>
        <p:sp>
          <p:nvSpPr>
            <p:cNvPr id="198" name="TextBox 197">
              <a:extLst>
                <a:ext uri="{FF2B5EF4-FFF2-40B4-BE49-F238E27FC236}">
                  <a16:creationId xmlns:a16="http://schemas.microsoft.com/office/drawing/2014/main" id="{CA05F51F-BF50-4030-9040-687F371682C4}"/>
                </a:ext>
              </a:extLst>
            </p:cNvPr>
            <p:cNvSpPr txBox="1"/>
            <p:nvPr/>
          </p:nvSpPr>
          <p:spPr>
            <a:xfrm>
              <a:off x="6503521" y="5159355"/>
              <a:ext cx="354688"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Data</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Sync 1</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cxnSp>
          <p:nvCxnSpPr>
            <p:cNvPr id="199" name="연결선: 꺾임 401">
              <a:extLst>
                <a:ext uri="{FF2B5EF4-FFF2-40B4-BE49-F238E27FC236}">
                  <a16:creationId xmlns:a16="http://schemas.microsoft.com/office/drawing/2014/main" id="{CA4FC6F2-D474-4B3C-B74E-3AD0C7547E9D}"/>
                </a:ext>
              </a:extLst>
            </p:cNvPr>
            <p:cNvCxnSpPr>
              <a:cxnSpLocks/>
              <a:stCxn id="187" idx="3"/>
              <a:endCxn id="128" idx="2"/>
            </p:cNvCxnSpPr>
            <p:nvPr/>
          </p:nvCxnSpPr>
          <p:spPr>
            <a:xfrm flipV="1">
              <a:off x="6295797" y="5044699"/>
              <a:ext cx="1145975" cy="595368"/>
            </a:xfrm>
            <a:prstGeom prst="curvedConnector2">
              <a:avLst/>
            </a:prstGeom>
            <a:noFill/>
            <a:ln w="3175" cap="flat" cmpd="sng" algn="ctr">
              <a:solidFill>
                <a:srgbClr val="FF00FF"/>
              </a:solidFill>
              <a:prstDash val="solid"/>
              <a:tailEnd type="triangle" w="sm" len="sm"/>
            </a:ln>
            <a:effectLst/>
          </p:spPr>
        </p:cxnSp>
        <p:sp>
          <p:nvSpPr>
            <p:cNvPr id="322" name="TextBox 321">
              <a:extLst>
                <a:ext uri="{FF2B5EF4-FFF2-40B4-BE49-F238E27FC236}">
                  <a16:creationId xmlns:a16="http://schemas.microsoft.com/office/drawing/2014/main" id="{42A55E62-3AEB-4852-8F08-8A35836BDD01}"/>
                </a:ext>
              </a:extLst>
            </p:cNvPr>
            <p:cNvSpPr txBox="1"/>
            <p:nvPr/>
          </p:nvSpPr>
          <p:spPr>
            <a:xfrm>
              <a:off x="6535050" y="5487412"/>
              <a:ext cx="287351" cy="180904"/>
            </a:xfrm>
            <a:prstGeom prst="rect">
              <a:avLst/>
            </a:prstGeom>
            <a:noFill/>
          </p:spPr>
          <p:txBody>
            <a:bodyPr wrap="square" lIns="0" tIns="0" rIns="0" bIns="0" rtlCol="0">
              <a:spAutoFit/>
            </a:bodyPr>
            <a:lstStyle/>
            <a:p>
              <a:pPr lvl="1" indent="-46639" algn="ctr" defTabSz="678480">
                <a:buClr>
                  <a:prstClr val="black">
                    <a:lumMod val="65000"/>
                    <a:lumOff val="35000"/>
                  </a:prstClr>
                </a:buClr>
                <a:buSzPct val="90000"/>
                <a:tabLst>
                  <a:tab pos="597968" algn="l"/>
                </a:tabLst>
                <a:defRPr/>
              </a:pP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Data</a:t>
              </a:r>
              <a:b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br>
              <a:r>
                <a:rPr lang="en-US" altLang="ko-KR"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Sync 2</a:t>
              </a:r>
              <a:endParaRPr lang="ko-KR" altLang="en-US" sz="44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23" name="제목 170">
              <a:extLst>
                <a:ext uri="{FF2B5EF4-FFF2-40B4-BE49-F238E27FC236}">
                  <a16:creationId xmlns:a16="http://schemas.microsoft.com/office/drawing/2014/main" id="{68FC68C1-E491-45D1-BC34-217469B818FE}"/>
                </a:ext>
              </a:extLst>
            </p:cNvPr>
            <p:cNvSpPr txBox="1">
              <a:spLocks/>
            </p:cNvSpPr>
            <p:nvPr/>
          </p:nvSpPr>
          <p:spPr bwMode="auto">
            <a:xfrm>
              <a:off x="1529508" y="4889640"/>
              <a:ext cx="1888693" cy="1282407"/>
            </a:xfrm>
            <a:prstGeom prst="rect">
              <a:avLst/>
            </a:prstGeom>
            <a:solidFill>
              <a:schemeClr val="accent2">
                <a:lumMod val="20000"/>
                <a:lumOff val="80000"/>
              </a:schemeClr>
            </a:solidFill>
            <a:effectLst/>
          </p:spPr>
          <p:txBody>
            <a:bodyPr wrap="square" lIns="62198" tIns="0" rIns="0" bIns="0" rtlCol="0" anchor="ctr" anchorCtr="0">
              <a:noAutofit/>
            </a:bodyPr>
            <a:lstStyle>
              <a:defPPr>
                <a:defRPr lang="ko-KR"/>
              </a:defPPr>
              <a:lvl1pPr defTabSz="914327" fontAlgn="auto">
                <a:spcBef>
                  <a:spcPts val="0"/>
                </a:spcBef>
                <a:spcAft>
                  <a:spcPts val="0"/>
                </a:spcAft>
                <a:defRPr sz="2200">
                  <a:gradFill>
                    <a:gsLst>
                      <a:gs pos="0">
                        <a:schemeClr val="tx2">
                          <a:lumMod val="50000"/>
                        </a:schemeClr>
                      </a:gs>
                      <a:gs pos="45000">
                        <a:schemeClr val="accent1">
                          <a:lumMod val="75000"/>
                        </a:schemeClr>
                      </a:gs>
                      <a:gs pos="55000">
                        <a:schemeClr val="accent1">
                          <a:lumMod val="75000"/>
                        </a:schemeClr>
                      </a:gs>
                      <a:gs pos="100000">
                        <a:schemeClr val="tx2">
                          <a:lumMod val="75000"/>
                        </a:schemeClr>
                      </a:gs>
                    </a:gsLst>
                    <a:lin ang="5400000" scaled="0"/>
                  </a:gradFill>
                  <a:latin typeface="나눔고딕 ExtraBold" pitchFamily="50" charset="-127"/>
                  <a:ea typeface="나눔고딕 ExtraBold" pitchFamily="50" charset="-127"/>
                </a:defRPr>
              </a:lvl1pPr>
              <a:lvl2pPr marL="457164" defTabSz="914327">
                <a:defRPr sz="1800"/>
              </a:lvl2pPr>
              <a:lvl3pPr marL="914327" defTabSz="914327">
                <a:defRPr sz="1800"/>
              </a:lvl3pPr>
              <a:lvl4pPr marL="1371491" defTabSz="914327">
                <a:defRPr sz="1800"/>
              </a:lvl4pPr>
              <a:lvl5pPr marL="1828655" defTabSz="914327">
                <a:defRPr sz="1800"/>
              </a:lvl5pPr>
              <a:lvl6pPr marL="2285818" defTabSz="914327">
                <a:defRPr sz="1800"/>
              </a:lvl6pPr>
              <a:lvl7pPr marL="2742982" defTabSz="914327">
                <a:defRPr sz="1800"/>
              </a:lvl7pPr>
              <a:lvl8pPr marL="3200146" defTabSz="914327">
                <a:defRPr sz="1800"/>
              </a:lvl8pPr>
              <a:lvl9pPr marL="3657309" defTabSz="914327">
                <a:defRPr sz="1800"/>
              </a:lvl9pPr>
            </a:lstStyle>
            <a:p>
              <a:pPr marL="61550" indent="-61550" defTabSz="475934" eaLnBrk="0" hangingPunct="0">
                <a:spcBef>
                  <a:spcPts val="204"/>
                </a:spcBef>
                <a:buSzPct val="80000"/>
                <a:buFont typeface="Arial" pitchFamily="34" charset="0"/>
                <a:buChar char="•"/>
                <a:tabLst>
                  <a:tab pos="3527857" algn="l"/>
                </a:tabLst>
                <a:defRPr/>
              </a:pPr>
              <a:r>
                <a:rPr lang="en-US" altLang="ko-KR"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OSS </a:t>
              </a:r>
              <a:r>
                <a:rPr lang="ko-KR" altLang="en-US"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a:t>
              </a:r>
              <a:r>
                <a:rPr lang="en-US" altLang="ko-KR"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ko-KR" altLang="en-US"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주요 적용 기술</a:t>
              </a:r>
              <a:endParaRPr lang="en-US" altLang="ko-KR" sz="816"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x86</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Linux</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환경</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en-US" altLang="ko-KR" sz="680"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SpringBoot</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프레임워크</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Java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언어</a:t>
              </a:r>
              <a:endPar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In-Memory DB(NoSQL)</a:t>
              </a: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RDBMS(PostgreSQL)</a:t>
              </a:r>
            </a:p>
            <a:p>
              <a:pPr marL="123101" indent="-61550" defTabSz="475934" eaLnBrk="0" hangingPunct="0">
                <a:buSzPct val="80000"/>
                <a:buFont typeface="Rix고딕 B" panose="02020603020101020101" pitchFamily="18" charset="-127"/>
                <a:buChar char="―"/>
                <a:tabLst>
                  <a:tab pos="3527857" algn="l"/>
                </a:tabLst>
                <a:defRPr/>
              </a:pP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MSA</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기반 업무 분리</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(AP/DB)</a:t>
              </a:r>
            </a:p>
            <a:p>
              <a:pPr marL="123101" indent="-61550" defTabSz="475934" eaLnBrk="0" hangingPunct="0">
                <a:buSzPct val="80000"/>
                <a:buFont typeface="Rix고딕 B" panose="02020603020101020101" pitchFamily="18" charset="-127"/>
                <a:buChar char="―"/>
                <a:tabLst>
                  <a:tab pos="3527857" algn="l"/>
                </a:tabLst>
                <a:defRPr/>
              </a:pP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 탄력적 서버 확장</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(CI/CD </a:t>
              </a:r>
              <a:r>
                <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기반</a:t>
              </a:r>
              <a:r>
                <a:rPr lang="en-US" altLang="ko-KR"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rPr>
                <a:t>)</a:t>
              </a:r>
              <a:endParaRPr lang="ko-KR" altLang="en-US" sz="680"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endParaRPr>
            </a:p>
          </p:txBody>
        </p:sp>
      </p:grpSp>
    </p:spTree>
    <p:extLst>
      <p:ext uri="{BB962C8B-B14F-4D97-AF65-F5344CB8AC3E}">
        <p14:creationId xmlns:p14="http://schemas.microsoft.com/office/powerpoint/2010/main" val="5254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MSA </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세부</a:t>
              </a:r>
              <a:r>
                <a:rPr lang="en-US" altLang="ko-KR"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구성</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데이터 정합성을 위한 통합 </a:t>
            </a:r>
            <a:r>
              <a:rPr lang="en-US" altLang="ko-KR"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DB </a:t>
            </a: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구성</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97" name="Google Shape;479;p8">
            <a:extLst>
              <a:ext uri="{FF2B5EF4-FFF2-40B4-BE49-F238E27FC236}">
                <a16:creationId xmlns:a16="http://schemas.microsoft.com/office/drawing/2014/main" id="{CCB22C92-43E0-60A5-1E9C-B59F57FFA401}"/>
              </a:ext>
            </a:extLst>
          </p:cNvPr>
          <p:cNvSpPr txBox="1"/>
          <p:nvPr/>
        </p:nvSpPr>
        <p:spPr>
          <a:xfrm>
            <a:off x="5292080" y="1505488"/>
            <a:ext cx="3576815" cy="684591"/>
          </a:xfrm>
          <a:prstGeom prst="rect">
            <a:avLst/>
          </a:prstGeom>
          <a:noFill/>
          <a:ln>
            <a:noFill/>
          </a:ln>
        </p:spPr>
        <p:txBody>
          <a:bodyPr spcFirstLastPara="1" wrap="square" lIns="91425" tIns="45700" rIns="91425" bIns="45700" anchor="t" anchorCtr="0">
            <a:noAutofit/>
          </a:bodyPr>
          <a:lstStyle/>
          <a:p>
            <a:pPr marL="266700" marR="0" lvl="0" indent="-257175" algn="l" rtl="0">
              <a:lnSpc>
                <a:spcPct val="150000"/>
              </a:lnSpc>
              <a:spcBef>
                <a:spcPts val="0"/>
              </a:spcBef>
              <a:spcAft>
                <a:spcPts val="0"/>
              </a:spcAft>
              <a:buClr>
                <a:srgbClr val="7F7F7F"/>
              </a:buClr>
              <a:buSzPts val="1320"/>
              <a:buFont typeface="Wingdings" panose="05000000000000000000" pitchFamily="2" charset="2"/>
              <a:buChar char="v"/>
            </a:pPr>
            <a:r>
              <a:rPr lang="ko-KR" altLang="en-US" sz="1100" b="0" i="0" u="none" strike="noStrike" cap="none" dirty="0" smtClean="0">
                <a:solidFill>
                  <a:srgbClr val="000000"/>
                </a:solidFill>
                <a:latin typeface="Malgun Gothic"/>
                <a:ea typeface="Malgun Gothic"/>
                <a:cs typeface="Malgun Gothic"/>
                <a:sym typeface="Malgun Gothic"/>
              </a:rPr>
              <a:t>개별  </a:t>
            </a:r>
            <a:r>
              <a:rPr lang="en-US" altLang="ko-KR" sz="1100" b="0" i="0" u="none" strike="noStrike" cap="none" dirty="0" smtClean="0">
                <a:solidFill>
                  <a:srgbClr val="000000"/>
                </a:solidFill>
                <a:latin typeface="Malgun Gothic"/>
                <a:ea typeface="Malgun Gothic"/>
                <a:cs typeface="Malgun Gothic"/>
                <a:sym typeface="Malgun Gothic"/>
              </a:rPr>
              <a:t>MSA</a:t>
            </a:r>
            <a:r>
              <a:rPr lang="ko-KR" altLang="en-US" sz="1100" b="0" i="0" u="none" strike="noStrike" cap="none" dirty="0" smtClean="0">
                <a:solidFill>
                  <a:srgbClr val="000000"/>
                </a:solidFill>
                <a:latin typeface="Malgun Gothic"/>
                <a:ea typeface="Malgun Gothic"/>
                <a:cs typeface="Malgun Gothic"/>
                <a:sym typeface="Malgun Gothic"/>
              </a:rPr>
              <a:t>간 데이터의 정합성을 위한 별도의 공용  </a:t>
            </a:r>
            <a:r>
              <a:rPr lang="en-US" altLang="ko-KR" sz="1100" b="0" i="0" u="none" strike="noStrike" cap="none" dirty="0" smtClean="0">
                <a:solidFill>
                  <a:srgbClr val="000000"/>
                </a:solidFill>
                <a:latin typeface="Malgun Gothic"/>
                <a:ea typeface="Malgun Gothic"/>
                <a:cs typeface="Malgun Gothic"/>
                <a:sym typeface="Malgun Gothic"/>
              </a:rPr>
              <a:t>Repository </a:t>
            </a:r>
            <a:r>
              <a:rPr lang="ko-KR" altLang="en-US" sz="1100" b="0" i="0" u="none" strike="noStrike" cap="none" dirty="0" smtClean="0">
                <a:solidFill>
                  <a:srgbClr val="000000"/>
                </a:solidFill>
                <a:latin typeface="Malgun Gothic"/>
                <a:ea typeface="Malgun Gothic"/>
                <a:cs typeface="Malgun Gothic"/>
                <a:sym typeface="Malgun Gothic"/>
              </a:rPr>
              <a:t>구성</a:t>
            </a:r>
            <a:endParaRPr lang="en-US" altLang="ko-KR" sz="1100" b="0" i="0" u="none" strike="noStrike" cap="none" dirty="0">
              <a:solidFill>
                <a:srgbClr val="000000"/>
              </a:solidFill>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b="0" i="0" u="none" strike="noStrike" cap="none" dirty="0" smtClean="0">
                <a:solidFill>
                  <a:srgbClr val="000000"/>
                </a:solidFill>
                <a:latin typeface="Malgun Gothic"/>
                <a:ea typeface="Malgun Gothic"/>
                <a:cs typeface="Malgun Gothic"/>
                <a:sym typeface="Malgun Gothic"/>
              </a:rPr>
              <a:t>데이터 정합성을 위한 저널 </a:t>
            </a:r>
            <a:r>
              <a:rPr lang="en-US" altLang="ko-KR" sz="1100" b="0" i="0" u="none" strike="noStrike" cap="none" dirty="0" smtClean="0">
                <a:solidFill>
                  <a:srgbClr val="000000"/>
                </a:solidFill>
                <a:latin typeface="Malgun Gothic"/>
                <a:ea typeface="Malgun Gothic"/>
                <a:cs typeface="Malgun Gothic"/>
                <a:sym typeface="Malgun Gothic"/>
              </a:rPr>
              <a:t/>
            </a:r>
            <a:br>
              <a:rPr lang="en-US" altLang="ko-KR" sz="1100" b="0" i="0" u="none" strike="noStrike" cap="none" dirty="0" smtClean="0">
                <a:solidFill>
                  <a:srgbClr val="000000"/>
                </a:solidFill>
                <a:latin typeface="Malgun Gothic"/>
                <a:ea typeface="Malgun Gothic"/>
                <a:cs typeface="Malgun Gothic"/>
                <a:sym typeface="Malgun Gothic"/>
              </a:rPr>
            </a:br>
            <a:r>
              <a:rPr lang="en-US" altLang="ko-KR" sz="1100" dirty="0" smtClean="0">
                <a:latin typeface="Malgun Gothic"/>
                <a:ea typeface="Malgun Gothic"/>
                <a:cs typeface="Malgun Gothic"/>
                <a:sym typeface="Malgun Gothic"/>
              </a:rPr>
              <a:t>MSA</a:t>
            </a:r>
            <a:r>
              <a:rPr lang="ko-KR" altLang="en-US" sz="1100" dirty="0" smtClean="0">
                <a:latin typeface="Malgun Gothic"/>
                <a:ea typeface="Malgun Gothic"/>
                <a:cs typeface="Malgun Gothic"/>
                <a:sym typeface="Malgun Gothic"/>
              </a:rPr>
              <a:t>간 상호 호출 내역을 통합 관리</a:t>
            </a:r>
            <a:r>
              <a:rPr lang="en-US" altLang="ko-KR" sz="1100" dirty="0" smtClean="0">
                <a:latin typeface="Malgun Gothic"/>
                <a:ea typeface="Malgun Gothic"/>
                <a:cs typeface="Malgun Gothic"/>
                <a:sym typeface="Malgun Gothic"/>
              </a:rPr>
              <a:t/>
            </a:r>
            <a:br>
              <a:rPr lang="en-US" altLang="ko-KR" sz="1100" dirty="0" smtClean="0">
                <a:latin typeface="Malgun Gothic"/>
                <a:ea typeface="Malgun Gothic"/>
                <a:cs typeface="Malgun Gothic"/>
                <a:sym typeface="Malgun Gothic"/>
              </a:rPr>
            </a:br>
            <a:r>
              <a:rPr lang="ko-KR" altLang="en-US" sz="1100" dirty="0" err="1" smtClean="0">
                <a:latin typeface="Malgun Gothic"/>
                <a:ea typeface="Malgun Gothic"/>
                <a:cs typeface="Malgun Gothic"/>
                <a:sym typeface="Malgun Gothic"/>
              </a:rPr>
              <a:t>보상거래</a:t>
            </a:r>
            <a:r>
              <a:rPr lang="en-US" altLang="ko-KR" sz="1100" dirty="0" smtClean="0">
                <a:latin typeface="Malgun Gothic"/>
                <a:ea typeface="Malgun Gothic"/>
                <a:cs typeface="Malgun Gothic"/>
                <a:sym typeface="Malgun Gothic"/>
              </a:rPr>
              <a:t>(SAGA)</a:t>
            </a:r>
            <a:r>
              <a:rPr lang="ko-KR" altLang="en-US" sz="1100" dirty="0" smtClean="0">
                <a:latin typeface="Malgun Gothic"/>
                <a:ea typeface="Malgun Gothic"/>
                <a:cs typeface="Malgun Gothic"/>
                <a:sym typeface="Malgun Gothic"/>
              </a:rPr>
              <a:t>를 위한 기본 데이터</a:t>
            </a:r>
            <a:endParaRPr lang="en-US" altLang="ko-KR" sz="1100" b="0" i="0" u="none" strike="noStrike" cap="none" dirty="0">
              <a:solidFill>
                <a:srgbClr val="000000"/>
              </a:solidFill>
              <a:latin typeface="Malgun Gothic"/>
              <a:ea typeface="Malgun Gothic"/>
              <a:cs typeface="Malgun Gothic"/>
              <a:sym typeface="Malgun Gothic"/>
            </a:endParaRPr>
          </a:p>
          <a:p>
            <a:pPr marL="352425" lvl="3" indent="-174625">
              <a:lnSpc>
                <a:spcPct val="150000"/>
              </a:lnSpc>
              <a:buClr>
                <a:srgbClr val="7F7F7F"/>
              </a:buClr>
              <a:buSzPts val="1320"/>
              <a:buFont typeface="Arial" panose="020B0604020202020204" pitchFamily="34" charset="0"/>
              <a:buChar char="•"/>
            </a:pPr>
            <a:r>
              <a:rPr lang="ko-KR" altLang="en-US" sz="1100" b="0" i="0" u="none" strike="noStrike" cap="none" dirty="0" smtClean="0">
                <a:solidFill>
                  <a:srgbClr val="000000"/>
                </a:solidFill>
                <a:latin typeface="Malgun Gothic"/>
                <a:ea typeface="Malgun Gothic"/>
                <a:cs typeface="Malgun Gothic"/>
                <a:sym typeface="Malgun Gothic"/>
              </a:rPr>
              <a:t>정합성 </a:t>
            </a:r>
            <a:r>
              <a:rPr lang="ko-KR" altLang="en-US" sz="1100" dirty="0" smtClean="0">
                <a:latin typeface="Malgun Gothic"/>
                <a:ea typeface="Malgun Gothic"/>
                <a:cs typeface="Malgun Gothic"/>
                <a:sym typeface="Malgun Gothic"/>
              </a:rPr>
              <a:t>보장</a:t>
            </a:r>
            <a:r>
              <a:rPr lang="en-US" altLang="ko-KR" sz="1100" b="0" i="0" u="none" strike="noStrike" cap="none" dirty="0" smtClean="0">
                <a:solidFill>
                  <a:srgbClr val="000000"/>
                </a:solidFill>
                <a:latin typeface="Malgun Gothic"/>
                <a:ea typeface="Malgun Gothic"/>
                <a:cs typeface="Malgun Gothic"/>
                <a:sym typeface="Malgun Gothic"/>
              </a:rPr>
              <a:t/>
            </a:r>
            <a:br>
              <a:rPr lang="en-US" altLang="ko-KR" sz="1100" b="0" i="0" u="none" strike="noStrike" cap="none" dirty="0" smtClean="0">
                <a:solidFill>
                  <a:srgbClr val="000000"/>
                </a:solidFill>
                <a:latin typeface="Malgun Gothic"/>
                <a:ea typeface="Malgun Gothic"/>
                <a:cs typeface="Malgun Gothic"/>
                <a:sym typeface="Malgun Gothic"/>
              </a:rPr>
            </a:br>
            <a:r>
              <a:rPr lang="en-US" altLang="ko-KR" sz="1100" dirty="0" smtClean="0">
                <a:latin typeface="KoPub돋움체 Medium" pitchFamily="50" charset="-127"/>
                <a:ea typeface="KoPub돋움체 Medium" pitchFamily="50" charset="-127"/>
              </a:rPr>
              <a:t>Monolithic Arch </a:t>
            </a:r>
            <a:r>
              <a:rPr lang="ko-KR" altLang="en-US" sz="1100" dirty="0" smtClean="0">
                <a:latin typeface="KoPub돋움체 Medium" pitchFamily="50" charset="-127"/>
                <a:ea typeface="KoPub돋움체 Medium" pitchFamily="50" charset="-127"/>
              </a:rPr>
              <a:t>수준의 정합성 보장</a:t>
            </a:r>
            <a:r>
              <a:rPr lang="en-US" altLang="ko-KR" sz="1100" dirty="0" smtClean="0">
                <a:latin typeface="KoPub돋움체 Medium" pitchFamily="50" charset="-127"/>
                <a:ea typeface="KoPub돋움체 Medium" pitchFamily="50" charset="-127"/>
              </a:rPr>
              <a:t/>
            </a:r>
            <a:br>
              <a:rPr lang="en-US" altLang="ko-KR" sz="1100" dirty="0" smtClean="0">
                <a:latin typeface="KoPub돋움체 Medium" pitchFamily="50" charset="-127"/>
                <a:ea typeface="KoPub돋움체 Medium" pitchFamily="50" charset="-127"/>
              </a:rPr>
            </a:br>
            <a:r>
              <a:rPr lang="en-US" altLang="ko-KR" sz="1100" dirty="0" smtClean="0">
                <a:latin typeface="KoPub돋움체 Medium" pitchFamily="50" charset="-127"/>
                <a:ea typeface="KoPub돋움체 Medium" pitchFamily="50" charset="-127"/>
              </a:rPr>
              <a:t>All or Nothing</a:t>
            </a:r>
            <a:r>
              <a:rPr lang="ko-KR" altLang="en-US" sz="1100" dirty="0" smtClean="0">
                <a:latin typeface="KoPub돋움체 Medium" pitchFamily="50" charset="-127"/>
                <a:ea typeface="KoPub돋움체 Medium" pitchFamily="50" charset="-127"/>
              </a:rPr>
              <a:t>을</a:t>
            </a:r>
            <a:r>
              <a:rPr lang="en-US" altLang="ko-KR" sz="1100" dirty="0" smtClean="0">
                <a:latin typeface="KoPub돋움체 Medium" pitchFamily="50" charset="-127"/>
                <a:ea typeface="KoPub돋움체 Medium" pitchFamily="50" charset="-127"/>
              </a:rPr>
              <a:t> </a:t>
            </a:r>
            <a:r>
              <a:rPr lang="ko-KR" altLang="en-US" sz="1100" dirty="0" smtClean="0">
                <a:latin typeface="KoPub돋움체 Medium" pitchFamily="50" charset="-127"/>
                <a:ea typeface="KoPub돋움체 Medium" pitchFamily="50" charset="-127"/>
              </a:rPr>
              <a:t>보장하자</a:t>
            </a:r>
            <a:endParaRPr lang="en-US" altLang="ko-KR" sz="1100" b="0" i="0" u="none" strike="noStrike" cap="none" dirty="0">
              <a:solidFill>
                <a:srgbClr val="000000"/>
              </a:solidFill>
              <a:latin typeface="Malgun Gothic"/>
              <a:ea typeface="Malgun Gothic"/>
              <a:cs typeface="Malgun Gothic"/>
              <a:sym typeface="Malgun Gothic"/>
            </a:endParaRPr>
          </a:p>
        </p:txBody>
      </p:sp>
      <p:sp>
        <p:nvSpPr>
          <p:cNvPr id="34" name="순서도: 처리 33">
            <a:extLst>
              <a:ext uri="{FF2B5EF4-FFF2-40B4-BE49-F238E27FC236}">
                <a16:creationId xmlns:a16="http://schemas.microsoft.com/office/drawing/2014/main" id="{690B7D12-AFED-52A3-2159-9605E162886D}"/>
              </a:ext>
            </a:extLst>
          </p:cNvPr>
          <p:cNvSpPr/>
          <p:nvPr/>
        </p:nvSpPr>
        <p:spPr>
          <a:xfrm>
            <a:off x="467544"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35" name="원통형 30">
            <a:extLst>
              <a:ext uri="{FF2B5EF4-FFF2-40B4-BE49-F238E27FC236}">
                <a16:creationId xmlns:a16="http://schemas.microsoft.com/office/drawing/2014/main" id="{13CD0E64-F675-08F4-53B5-3DD53B959C9D}"/>
              </a:ext>
            </a:extLst>
          </p:cNvPr>
          <p:cNvSpPr/>
          <p:nvPr/>
        </p:nvSpPr>
        <p:spPr>
          <a:xfrm>
            <a:off x="627073"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36" name="TextBox 35">
            <a:extLst>
              <a:ext uri="{FF2B5EF4-FFF2-40B4-BE49-F238E27FC236}">
                <a16:creationId xmlns:a16="http://schemas.microsoft.com/office/drawing/2014/main" id="{13A9E09B-B8EA-77F1-50CF-FF056AE028CD}"/>
              </a:ext>
            </a:extLst>
          </p:cNvPr>
          <p:cNvSpPr txBox="1"/>
          <p:nvPr/>
        </p:nvSpPr>
        <p:spPr>
          <a:xfrm>
            <a:off x="602655"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37" name="화살표: 갈매기형 수장 32">
            <a:extLst>
              <a:ext uri="{FF2B5EF4-FFF2-40B4-BE49-F238E27FC236}">
                <a16:creationId xmlns:a16="http://schemas.microsoft.com/office/drawing/2014/main" id="{CA3F9EEC-E131-0A04-EAD1-603CF7756AE3}"/>
              </a:ext>
            </a:extLst>
          </p:cNvPr>
          <p:cNvSpPr/>
          <p:nvPr/>
        </p:nvSpPr>
        <p:spPr>
          <a:xfrm rot="16200000">
            <a:off x="657810"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38" name="직선 연결선 37">
            <a:extLst>
              <a:ext uri="{FF2B5EF4-FFF2-40B4-BE49-F238E27FC236}">
                <a16:creationId xmlns:a16="http://schemas.microsoft.com/office/drawing/2014/main" id="{BD240ACB-17C2-A243-A8D9-B19EF919D722}"/>
              </a:ext>
            </a:extLst>
          </p:cNvPr>
          <p:cNvCxnSpPr>
            <a:cxnSpLocks/>
            <a:stCxn id="34" idx="2"/>
            <a:endCxn id="35" idx="1"/>
          </p:cNvCxnSpPr>
          <p:nvPr/>
        </p:nvCxnSpPr>
        <p:spPr>
          <a:xfrm flipH="1">
            <a:off x="835341"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순서도: 처리 39">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41" name="원통형 43">
            <a:extLst>
              <a:ext uri="{FF2B5EF4-FFF2-40B4-BE49-F238E27FC236}">
                <a16:creationId xmlns:a16="http://schemas.microsoft.com/office/drawing/2014/main" id="{A6E84252-60D5-C0E5-53BA-D13244C4FD65}"/>
              </a:ext>
            </a:extLst>
          </p:cNvPr>
          <p:cNvSpPr/>
          <p:nvPr/>
        </p:nvSpPr>
        <p:spPr>
          <a:xfrm>
            <a:off x="2643297"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42" name="TextBox 41">
            <a:extLst>
              <a:ext uri="{FF2B5EF4-FFF2-40B4-BE49-F238E27FC236}">
                <a16:creationId xmlns:a16="http://schemas.microsoft.com/office/drawing/2014/main" id="{06F0CB7F-4157-731E-BF89-62BEC7D28F33}"/>
              </a:ext>
            </a:extLst>
          </p:cNvPr>
          <p:cNvSpPr txBox="1"/>
          <p:nvPr/>
        </p:nvSpPr>
        <p:spPr>
          <a:xfrm>
            <a:off x="2618879"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3"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cxnSp>
        <p:nvCxnSpPr>
          <p:cNvPr id="44" name="직선 연결선 43">
            <a:extLst>
              <a:ext uri="{FF2B5EF4-FFF2-40B4-BE49-F238E27FC236}">
                <a16:creationId xmlns:a16="http://schemas.microsoft.com/office/drawing/2014/main" id="{5908C767-3F2E-34DB-91D4-92BD21FE1372}"/>
              </a:ext>
            </a:extLst>
          </p:cNvPr>
          <p:cNvCxnSpPr>
            <a:cxnSpLocks/>
            <a:stCxn id="40" idx="2"/>
            <a:endCxn id="41" idx="1"/>
          </p:cNvCxnSpPr>
          <p:nvPr/>
        </p:nvCxnSpPr>
        <p:spPr>
          <a:xfrm flipH="1">
            <a:off x="2851565"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순서도: 처리 44">
            <a:extLst>
              <a:ext uri="{FF2B5EF4-FFF2-40B4-BE49-F238E27FC236}">
                <a16:creationId xmlns:a16="http://schemas.microsoft.com/office/drawing/2014/main" id="{55E949EE-6B34-8ABE-5C5B-DD7487C2C485}"/>
              </a:ext>
            </a:extLst>
          </p:cNvPr>
          <p:cNvSpPr/>
          <p:nvPr/>
        </p:nvSpPr>
        <p:spPr>
          <a:xfrm>
            <a:off x="3701663"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46" name="원통형 48">
            <a:extLst>
              <a:ext uri="{FF2B5EF4-FFF2-40B4-BE49-F238E27FC236}">
                <a16:creationId xmlns:a16="http://schemas.microsoft.com/office/drawing/2014/main" id="{3E7D2F15-A651-83CC-D394-D94DB01D3422}"/>
              </a:ext>
            </a:extLst>
          </p:cNvPr>
          <p:cNvSpPr/>
          <p:nvPr/>
        </p:nvSpPr>
        <p:spPr>
          <a:xfrm>
            <a:off x="3861192"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47" name="TextBox 46">
            <a:extLst>
              <a:ext uri="{FF2B5EF4-FFF2-40B4-BE49-F238E27FC236}">
                <a16:creationId xmlns:a16="http://schemas.microsoft.com/office/drawing/2014/main" id="{0AB1ED32-BA97-51CC-E0F3-50CB5B10FDE4}"/>
              </a:ext>
            </a:extLst>
          </p:cNvPr>
          <p:cNvSpPr txBox="1"/>
          <p:nvPr/>
        </p:nvSpPr>
        <p:spPr>
          <a:xfrm>
            <a:off x="3836774"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8" name="화살표: 갈매기형 수장 50">
            <a:extLst>
              <a:ext uri="{FF2B5EF4-FFF2-40B4-BE49-F238E27FC236}">
                <a16:creationId xmlns:a16="http://schemas.microsoft.com/office/drawing/2014/main" id="{C035C915-4885-AABB-0833-85EB0D7A7AF0}"/>
              </a:ext>
            </a:extLst>
          </p:cNvPr>
          <p:cNvSpPr/>
          <p:nvPr/>
        </p:nvSpPr>
        <p:spPr>
          <a:xfrm rot="16200000">
            <a:off x="3891929"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49" name="직선 연결선 48">
            <a:extLst>
              <a:ext uri="{FF2B5EF4-FFF2-40B4-BE49-F238E27FC236}">
                <a16:creationId xmlns:a16="http://schemas.microsoft.com/office/drawing/2014/main" id="{44814B3E-E217-215C-6D0F-6851795A856C}"/>
              </a:ext>
            </a:extLst>
          </p:cNvPr>
          <p:cNvCxnSpPr>
            <a:cxnSpLocks/>
            <a:stCxn id="45" idx="2"/>
            <a:endCxn id="46" idx="1"/>
          </p:cNvCxnSpPr>
          <p:nvPr/>
        </p:nvCxnSpPr>
        <p:spPr>
          <a:xfrm flipH="1">
            <a:off x="4069460"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0" name="순서도: 처리 49">
            <a:extLst>
              <a:ext uri="{FF2B5EF4-FFF2-40B4-BE49-F238E27FC236}">
                <a16:creationId xmlns:a16="http://schemas.microsoft.com/office/drawing/2014/main" id="{B433BF35-11E2-4AF0-1EC0-8CF0DA413F74}"/>
              </a:ext>
            </a:extLst>
          </p:cNvPr>
          <p:cNvSpPr/>
          <p:nvPr/>
        </p:nvSpPr>
        <p:spPr>
          <a:xfrm>
            <a:off x="3649284" y="1602018"/>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51" name="TextBox 50">
            <a:extLst>
              <a:ext uri="{FF2B5EF4-FFF2-40B4-BE49-F238E27FC236}">
                <a16:creationId xmlns:a16="http://schemas.microsoft.com/office/drawing/2014/main" id="{C8797DC5-E70A-9588-FCA9-DE06F8B94908}"/>
              </a:ext>
            </a:extLst>
          </p:cNvPr>
          <p:cNvSpPr txBox="1"/>
          <p:nvPr/>
        </p:nvSpPr>
        <p:spPr>
          <a:xfrm>
            <a:off x="3784395" y="2034066"/>
            <a:ext cx="521297" cy="246221"/>
          </a:xfrm>
          <a:prstGeom prst="rect">
            <a:avLst/>
          </a:prstGeom>
          <a:noFill/>
        </p:spPr>
        <p:txBody>
          <a:bodyPr wrap="none" rtlCol="0">
            <a:spAutoFit/>
          </a:bodyPr>
          <a:lstStyle/>
          <a:p>
            <a:r>
              <a:rPr lang="ko-KR" altLang="en-US" sz="1000" dirty="0">
                <a:latin typeface="KoPub돋움체 Medium" pitchFamily="50" charset="-127"/>
                <a:ea typeface="KoPub돋움체 Medium" pitchFamily="50" charset="-127"/>
              </a:rPr>
              <a:t>로그인</a:t>
            </a:r>
          </a:p>
        </p:txBody>
      </p:sp>
      <p:sp>
        <p:nvSpPr>
          <p:cNvPr id="52" name="화살표: 갈매기형 수장 76">
            <a:extLst>
              <a:ext uri="{FF2B5EF4-FFF2-40B4-BE49-F238E27FC236}">
                <a16:creationId xmlns:a16="http://schemas.microsoft.com/office/drawing/2014/main" id="{E7D47E8F-4658-D558-73A0-9A3861947448}"/>
              </a:ext>
            </a:extLst>
          </p:cNvPr>
          <p:cNvSpPr/>
          <p:nvPr/>
        </p:nvSpPr>
        <p:spPr>
          <a:xfrm rot="16200000">
            <a:off x="3839550" y="1604394"/>
            <a:ext cx="360040" cy="432048"/>
          </a:xfrm>
          <a:prstGeom prst="chevron">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sp>
        <p:nvSpPr>
          <p:cNvPr id="53" name="원통형 43">
            <a:extLst>
              <a:ext uri="{FF2B5EF4-FFF2-40B4-BE49-F238E27FC236}">
                <a16:creationId xmlns:a16="http://schemas.microsoft.com/office/drawing/2014/main" id="{A6E84252-60D5-C0E5-53BA-D13244C4FD65}"/>
              </a:ext>
            </a:extLst>
          </p:cNvPr>
          <p:cNvSpPr/>
          <p:nvPr/>
        </p:nvSpPr>
        <p:spPr>
          <a:xfrm>
            <a:off x="1331640" y="3075806"/>
            <a:ext cx="252428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54" name="직선 연결선 53">
            <a:extLst>
              <a:ext uri="{FF2B5EF4-FFF2-40B4-BE49-F238E27FC236}">
                <a16:creationId xmlns:a16="http://schemas.microsoft.com/office/drawing/2014/main" id="{BD240ACB-17C2-A243-A8D9-B19EF919D722}"/>
              </a:ext>
            </a:extLst>
          </p:cNvPr>
          <p:cNvCxnSpPr>
            <a:cxnSpLocks/>
            <a:stCxn id="34" idx="2"/>
          </p:cNvCxnSpPr>
          <p:nvPr/>
        </p:nvCxnSpPr>
        <p:spPr>
          <a:xfrm>
            <a:off x="837830" y="2427734"/>
            <a:ext cx="618092" cy="6480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44814B3E-E217-215C-6D0F-6851795A856C}"/>
              </a:ext>
            </a:extLst>
          </p:cNvPr>
          <p:cNvCxnSpPr>
            <a:cxnSpLocks/>
            <a:stCxn id="45" idx="2"/>
          </p:cNvCxnSpPr>
          <p:nvPr/>
        </p:nvCxnSpPr>
        <p:spPr>
          <a:xfrm flipH="1">
            <a:off x="3588384" y="2427734"/>
            <a:ext cx="483565" cy="6480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5908C767-3F2E-34DB-91D4-92BD21FE1372}"/>
              </a:ext>
            </a:extLst>
          </p:cNvPr>
          <p:cNvCxnSpPr>
            <a:cxnSpLocks/>
            <a:stCxn id="40" idx="2"/>
          </p:cNvCxnSpPr>
          <p:nvPr/>
        </p:nvCxnSpPr>
        <p:spPr>
          <a:xfrm>
            <a:off x="2854054" y="2427734"/>
            <a:ext cx="734330" cy="6480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2" name="순서도: 처리 61">
            <a:extLst>
              <a:ext uri="{FF2B5EF4-FFF2-40B4-BE49-F238E27FC236}">
                <a16:creationId xmlns:a16="http://schemas.microsoft.com/office/drawing/2014/main" id="{BED2006D-3854-1D33-D95A-B20EDD9E3446}"/>
              </a:ext>
            </a:extLst>
          </p:cNvPr>
          <p:cNvSpPr/>
          <p:nvPr/>
        </p:nvSpPr>
        <p:spPr>
          <a:xfrm>
            <a:off x="1495390"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63" name="원통형 58">
            <a:extLst>
              <a:ext uri="{FF2B5EF4-FFF2-40B4-BE49-F238E27FC236}">
                <a16:creationId xmlns:a16="http://schemas.microsoft.com/office/drawing/2014/main" id="{7A59E8FA-EE27-F139-9C6B-35BF347A1C9E}"/>
              </a:ext>
            </a:extLst>
          </p:cNvPr>
          <p:cNvSpPr/>
          <p:nvPr/>
        </p:nvSpPr>
        <p:spPr>
          <a:xfrm>
            <a:off x="1654919" y="2631196"/>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64" name="TextBox 63">
            <a:extLst>
              <a:ext uri="{FF2B5EF4-FFF2-40B4-BE49-F238E27FC236}">
                <a16:creationId xmlns:a16="http://schemas.microsoft.com/office/drawing/2014/main" id="{2DA5CF6B-FA14-AA6E-7BD2-2EAE38D84FE9}"/>
              </a:ext>
            </a:extLst>
          </p:cNvPr>
          <p:cNvSpPr txBox="1"/>
          <p:nvPr/>
        </p:nvSpPr>
        <p:spPr>
          <a:xfrm>
            <a:off x="1630501"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5"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cxnSp>
        <p:nvCxnSpPr>
          <p:cNvPr id="66" name="직선 연결선 65">
            <a:extLst>
              <a:ext uri="{FF2B5EF4-FFF2-40B4-BE49-F238E27FC236}">
                <a16:creationId xmlns:a16="http://schemas.microsoft.com/office/drawing/2014/main" id="{2C310AC3-73D5-3919-2F82-52BC75B35868}"/>
              </a:ext>
            </a:extLst>
          </p:cNvPr>
          <p:cNvCxnSpPr>
            <a:cxnSpLocks/>
            <a:stCxn id="62" idx="2"/>
            <a:endCxn id="63" idx="1"/>
          </p:cNvCxnSpPr>
          <p:nvPr/>
        </p:nvCxnSpPr>
        <p:spPr>
          <a:xfrm flipH="1">
            <a:off x="1863187" y="2427734"/>
            <a:ext cx="2489" cy="2034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D240ACB-17C2-A243-A8D9-B19EF919D722}"/>
              </a:ext>
            </a:extLst>
          </p:cNvPr>
          <p:cNvCxnSpPr>
            <a:cxnSpLocks/>
            <a:stCxn id="62" idx="2"/>
          </p:cNvCxnSpPr>
          <p:nvPr/>
        </p:nvCxnSpPr>
        <p:spPr>
          <a:xfrm flipH="1">
            <a:off x="1446603" y="2427734"/>
            <a:ext cx="419073" cy="6480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520189" y="3094127"/>
            <a:ext cx="2068195" cy="246221"/>
          </a:xfrm>
          <a:prstGeom prst="rect">
            <a:avLst/>
          </a:prstGeom>
          <a:noFill/>
        </p:spPr>
        <p:txBody>
          <a:bodyPr wrap="none" rtlCol="0">
            <a:spAutoFit/>
          </a:bodyPr>
          <a:lstStyle/>
          <a:p>
            <a:r>
              <a:rPr lang="ko-KR" altLang="en-US" sz="1000" dirty="0" smtClean="0">
                <a:latin typeface="KoPub돋움체 Medium" pitchFamily="50" charset="-127"/>
                <a:ea typeface="KoPub돋움체 Medium" pitchFamily="50" charset="-127"/>
              </a:rPr>
              <a:t>저널</a:t>
            </a:r>
            <a:r>
              <a:rPr lang="en-US" altLang="ko-KR" sz="1000" dirty="0">
                <a:latin typeface="KoPub돋움체 Medium" pitchFamily="50" charset="-127"/>
                <a:ea typeface="KoPub돋움체 Medium" pitchFamily="50" charset="-127"/>
              </a:rPr>
              <a:t> </a:t>
            </a:r>
            <a:r>
              <a:rPr lang="ko-KR" altLang="en-US" sz="1000" dirty="0" smtClean="0">
                <a:latin typeface="KoPub돋움체 Medium" pitchFamily="50" charset="-127"/>
                <a:ea typeface="KoPub돋움체 Medium" pitchFamily="50" charset="-127"/>
              </a:rPr>
              <a:t>및 운영 긴급 조치 </a:t>
            </a:r>
            <a:r>
              <a:rPr lang="ko-KR" altLang="en-US" sz="1000" dirty="0" err="1" smtClean="0">
                <a:latin typeface="KoPub돋움체 Medium" pitchFamily="50" charset="-127"/>
                <a:ea typeface="KoPub돋움체 Medium" pitchFamily="50" charset="-127"/>
              </a:rPr>
              <a:t>필요내역</a:t>
            </a:r>
            <a:endParaRPr lang="ko-KR" altLang="en-US" sz="1000" dirty="0" smtClean="0">
              <a:latin typeface="KoPub돋움체 Medium" pitchFamily="50" charset="-127"/>
              <a:ea typeface="KoPub돋움체 Medium" pitchFamily="50" charset="-127"/>
            </a:endParaRPr>
          </a:p>
        </p:txBody>
      </p:sp>
    </p:spTree>
    <p:extLst>
      <p:ext uri="{BB962C8B-B14F-4D97-AF65-F5344CB8AC3E}">
        <p14:creationId xmlns:p14="http://schemas.microsoft.com/office/powerpoint/2010/main" val="1323956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직각 삼각형 328"/>
          <p:cNvSpPr/>
          <p:nvPr/>
        </p:nvSpPr>
        <p:spPr>
          <a:xfrm rot="5400000">
            <a:off x="324479" y="193062"/>
            <a:ext cx="89015" cy="90916"/>
          </a:xfrm>
          <a:prstGeom prst="rtTriangle">
            <a:avLst/>
          </a:prstGeom>
          <a:solidFill>
            <a:srgbClr val="01508F"/>
          </a:solidFill>
        </p:spPr>
        <p:txBody>
          <a:bodyPr wrap="square" lIns="0" tIns="0" rIns="0" bIns="0" rtlCol="0" anchor="ctr">
            <a:noAutofit/>
          </a:bodyPr>
          <a:lstStyle/>
          <a:p>
            <a:pPr lvl="1" indent="-118075" algn="ctr" defTabSz="782160">
              <a:buFont typeface="KoPub돋움체 Medium" pitchFamily="34" charset="0"/>
              <a:buChar char="•"/>
            </a:pPr>
            <a:endParaRPr lang="ko-KR" altLang="en-US" sz="900" dirty="0">
              <a:ln w="6350">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sym typeface="KoPub돋움체 Medium"/>
            </a:endParaRPr>
          </a:p>
        </p:txBody>
      </p:sp>
      <p:sp>
        <p:nvSpPr>
          <p:cNvPr id="331" name="텍스트 개체 틀 12"/>
          <p:cNvSpPr txBox="1">
            <a:spLocks/>
          </p:cNvSpPr>
          <p:nvPr/>
        </p:nvSpPr>
        <p:spPr>
          <a:xfrm>
            <a:off x="323528" y="789553"/>
            <a:ext cx="7570316" cy="318389"/>
          </a:xfrm>
          <a:prstGeom prst="rect">
            <a:avLst/>
          </a:prstGeom>
          <a:noFill/>
          <a:ln w="9525">
            <a:noFill/>
            <a:miter lim="800000"/>
            <a:headEnd/>
            <a:tailEnd/>
          </a:ln>
        </p:spPr>
        <p:txBody>
          <a:bodyPr wrap="square" lIns="0" tIns="0" rIns="0" bIns="0" anchor="t"/>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678522"/>
            <a:r>
              <a:rPr lang="ko-KR" altLang="en-US" sz="1050" dirty="0"/>
              <a:t>공모주 청약 업무는</a:t>
            </a:r>
            <a:r>
              <a:rPr lang="en-US" altLang="ko-KR" sz="1050" dirty="0"/>
              <a:t> </a:t>
            </a:r>
            <a:r>
              <a:rPr lang="ko-KR" altLang="en-US" sz="1050" dirty="0"/>
              <a:t> 청약기간의 가중되는 계정계 부하를 경감하고</a:t>
            </a:r>
            <a:r>
              <a:rPr lang="en-US" altLang="ko-KR" sz="1050" dirty="0"/>
              <a:t>,</a:t>
            </a:r>
            <a:r>
              <a:rPr lang="ko-KR" altLang="en-US" sz="1050" dirty="0"/>
              <a:t> 관련 업무의 </a:t>
            </a:r>
            <a:r>
              <a:rPr lang="en-US" altLang="ko-KR" sz="1050" dirty="0"/>
              <a:t>Traffic </a:t>
            </a:r>
            <a:r>
              <a:rPr lang="ko-KR" altLang="en-US" sz="1050" dirty="0"/>
              <a:t>증감에 따라 </a:t>
            </a:r>
            <a:r>
              <a:rPr lang="en-US" altLang="ko-KR" sz="1050" dirty="0"/>
              <a:t>Scale-In/Out</a:t>
            </a:r>
            <a:r>
              <a:rPr lang="ko-KR" altLang="en-US" sz="1050" dirty="0"/>
              <a:t>을 통해 원활한 업무 수행이 가능하도록 </a:t>
            </a:r>
            <a:r>
              <a:rPr lang="en-US" altLang="ko-KR" sz="1050" dirty="0"/>
              <a:t>MSA Biz</a:t>
            </a:r>
            <a:r>
              <a:rPr lang="ko-KR" altLang="en-US" sz="1050" dirty="0"/>
              <a:t>환경으로 적용 구성</a:t>
            </a:r>
          </a:p>
        </p:txBody>
      </p:sp>
      <p:sp>
        <p:nvSpPr>
          <p:cNvPr id="271" name="텍스트 개체 틀 12">
            <a:extLst>
              <a:ext uri="{FF2B5EF4-FFF2-40B4-BE49-F238E27FC236}">
                <a16:creationId xmlns:a16="http://schemas.microsoft.com/office/drawing/2014/main" id="{E1B7B096-8736-4F25-95E2-B48993006C4C}"/>
              </a:ext>
            </a:extLst>
          </p:cNvPr>
          <p:cNvSpPr txBox="1">
            <a:spLocks/>
          </p:cNvSpPr>
          <p:nvPr/>
        </p:nvSpPr>
        <p:spPr>
          <a:xfrm>
            <a:off x="391111" y="318583"/>
            <a:ext cx="5502613" cy="146933"/>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3. MSA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적용 방안 </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&gt;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공모주 청약 상세 흐름도</a:t>
            </a:r>
            <a:endPar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grpSp>
        <p:nvGrpSpPr>
          <p:cNvPr id="200" name="그룹 199">
            <a:extLst>
              <a:ext uri="{FF2B5EF4-FFF2-40B4-BE49-F238E27FC236}">
                <a16:creationId xmlns:a16="http://schemas.microsoft.com/office/drawing/2014/main" id="{4ABAAC35-4E4D-4FCF-9567-284B4D28CE38}"/>
              </a:ext>
            </a:extLst>
          </p:cNvPr>
          <p:cNvGrpSpPr/>
          <p:nvPr/>
        </p:nvGrpSpPr>
        <p:grpSpPr>
          <a:xfrm>
            <a:off x="323529" y="1175735"/>
            <a:ext cx="7739464" cy="3641414"/>
            <a:chOff x="284486" y="1567647"/>
            <a:chExt cx="9323169" cy="4855218"/>
          </a:xfrm>
        </p:grpSpPr>
        <p:sp>
          <p:nvSpPr>
            <p:cNvPr id="201" name="Rectangle 56">
              <a:extLst>
                <a:ext uri="{FF2B5EF4-FFF2-40B4-BE49-F238E27FC236}">
                  <a16:creationId xmlns:a16="http://schemas.microsoft.com/office/drawing/2014/main" id="{625217CD-C6C8-4421-86DE-2C797C9D5050}"/>
                </a:ext>
              </a:extLst>
            </p:cNvPr>
            <p:cNvSpPr>
              <a:spLocks noChangeArrowheads="1"/>
            </p:cNvSpPr>
            <p:nvPr/>
          </p:nvSpPr>
          <p:spPr bwMode="auto">
            <a:xfrm>
              <a:off x="1524446" y="5469610"/>
              <a:ext cx="3613625" cy="699990"/>
            </a:xfrm>
            <a:prstGeom prst="rect">
              <a:avLst/>
            </a:prstGeom>
            <a:solidFill>
              <a:schemeClr val="bg1">
                <a:lumMod val="85000"/>
              </a:schemeClr>
            </a:solidFill>
            <a:ln w="9525">
              <a:solidFill>
                <a:schemeClr val="bg1">
                  <a:lumMod val="65000"/>
                </a:schemeClr>
              </a:solidFill>
            </a:ln>
          </p:spPr>
          <p:txBody>
            <a:bodyPr wrap="square" lIns="0" tIns="0" rIns="0" bIns="0" rtlCol="0" anchor="t" anchorCtr="0">
              <a:noAutofit/>
            </a:bodyPr>
            <a:lstStyle/>
            <a:p>
              <a:pPr lvl="1" indent="-74622" algn="ctr" defTabSz="678480">
                <a:lnSpc>
                  <a:spcPct val="110000"/>
                </a:lnSpc>
                <a:buClr>
                  <a:prstClr val="black">
                    <a:lumMod val="65000"/>
                    <a:lumOff val="35000"/>
                  </a:prstClr>
                </a:buClr>
                <a:buSzPct val="90000"/>
                <a:tabLst>
                  <a:tab pos="4148503" algn="l"/>
                </a:tabLst>
              </a:pPr>
              <a:r>
                <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DBMS(PostgreSQL)</a:t>
              </a:r>
            </a:p>
          </p:txBody>
        </p:sp>
        <p:sp>
          <p:nvSpPr>
            <p:cNvPr id="202" name="Rectangle 56">
              <a:extLst>
                <a:ext uri="{FF2B5EF4-FFF2-40B4-BE49-F238E27FC236}">
                  <a16:creationId xmlns:a16="http://schemas.microsoft.com/office/drawing/2014/main" id="{FAF9ED26-6F14-42C2-8414-BED8E710AC34}"/>
                </a:ext>
              </a:extLst>
            </p:cNvPr>
            <p:cNvSpPr>
              <a:spLocks noChangeArrowheads="1"/>
            </p:cNvSpPr>
            <p:nvPr/>
          </p:nvSpPr>
          <p:spPr bwMode="auto">
            <a:xfrm>
              <a:off x="5323603" y="2098311"/>
              <a:ext cx="1515565" cy="3259663"/>
            </a:xfrm>
            <a:prstGeom prst="rect">
              <a:avLst/>
            </a:prstGeom>
            <a:solidFill>
              <a:schemeClr val="bg1">
                <a:lumMod val="85000"/>
              </a:schemeClr>
            </a:solidFill>
            <a:ln w="9525">
              <a:solidFill>
                <a:schemeClr val="bg1">
                  <a:lumMod val="65000"/>
                </a:schemeClr>
              </a:solidFill>
            </a:ln>
          </p:spPr>
          <p:txBody>
            <a:bodyPr wrap="square" lIns="0" tIns="26440" rIns="0" bIns="0" rtlCol="0" anchor="t" anchorCtr="0">
              <a:noAutofit/>
            </a:bodyPr>
            <a:lstStyle/>
            <a:p>
              <a:pPr lvl="1" indent="-74622" algn="ctr" defTabSz="678480">
                <a:lnSpc>
                  <a:spcPct val="110000"/>
                </a:lnSpc>
                <a:buClr>
                  <a:prstClr val="black">
                    <a:lumMod val="65000"/>
                    <a:lumOff val="35000"/>
                  </a:prstClr>
                </a:buClr>
                <a:buSzPct val="90000"/>
                <a:tabLst>
                  <a:tab pos="4148503" algn="l"/>
                </a:tabLst>
              </a:pPr>
              <a:r>
                <a:rPr lang="ko-KR" altLang="en-US" sz="809" dirty="0" err="1">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endPar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203" name="TextBox 202">
              <a:extLst>
                <a:ext uri="{FF2B5EF4-FFF2-40B4-BE49-F238E27FC236}">
                  <a16:creationId xmlns:a16="http://schemas.microsoft.com/office/drawing/2014/main" id="{6D2E4D9C-4BEC-4B62-9ADC-B84480A763E9}"/>
                </a:ext>
              </a:extLst>
            </p:cNvPr>
            <p:cNvSpPr txBox="1"/>
            <p:nvPr/>
          </p:nvSpPr>
          <p:spPr>
            <a:xfrm>
              <a:off x="6989867" y="1663746"/>
              <a:ext cx="2538196" cy="4759119"/>
            </a:xfrm>
            <a:prstGeom prst="round2DiagRect">
              <a:avLst>
                <a:gd name="adj1" fmla="val 6003"/>
                <a:gd name="adj2" fmla="val 0"/>
              </a:avLst>
            </a:prstGeom>
            <a:solidFill>
              <a:schemeClr val="bg1"/>
            </a:solidFill>
            <a:ln w="38100">
              <a:solidFill>
                <a:srgbClr val="F15C22"/>
              </a:solidFill>
            </a:ln>
            <a:effectLst/>
            <a:sp3d/>
          </p:spPr>
          <p:txBody>
            <a:bodyPr wrap="square" lIns="61666" tIns="30833" rIns="61666" bIns="30833" rtlCol="0">
              <a:noAutofit/>
            </a:bodyPr>
            <a:lstStyle>
              <a:defPPr>
                <a:defRPr lang="ko-KR"/>
              </a:defPPr>
              <a:lvl1pPr algn="ctr" latinLnBrk="0">
                <a:defRPr>
                  <a:ln>
                    <a:solidFill>
                      <a:schemeClr val="tx1">
                        <a:alpha val="0"/>
                      </a:schemeClr>
                    </a:solidFill>
                  </a:ln>
                  <a:solidFill>
                    <a:schemeClr val="tx2">
                      <a:lumMod val="75000"/>
                    </a:schemeClr>
                  </a:solidFill>
                  <a:latin typeface="KoPub돋움체 Bold" panose="02020603020101020101" pitchFamily="18" charset="-127"/>
                  <a:ea typeface="KoPub돋움체 Bold" panose="02020603020101020101" pitchFamily="18" charset="-127"/>
                </a:defRPr>
              </a:lvl1pPr>
            </a:lstStyle>
            <a:p>
              <a:pPr defTabSz="676143"/>
              <a:endParaRPr lang="ko-KR" altLang="en-US" sz="1225" dirty="0">
                <a:ln>
                  <a:solidFill>
                    <a:prstClr val="black">
                      <a:alpha val="0"/>
                    </a:prstClr>
                  </a:solidFill>
                </a:ln>
                <a:solidFill>
                  <a:srgbClr val="1F497D">
                    <a:lumMod val="75000"/>
                  </a:srgbClr>
                </a:solidFill>
                <a:latin typeface="나눔고딕 Bold" panose="020D0804000000000000" pitchFamily="50" charset="-127"/>
                <a:ea typeface="나눔고딕 Bold" panose="020D0804000000000000" pitchFamily="50" charset="-127"/>
              </a:endParaRPr>
            </a:p>
          </p:txBody>
        </p:sp>
        <p:sp>
          <p:nvSpPr>
            <p:cNvPr id="204" name="TextBox 203">
              <a:extLst>
                <a:ext uri="{FF2B5EF4-FFF2-40B4-BE49-F238E27FC236}">
                  <a16:creationId xmlns:a16="http://schemas.microsoft.com/office/drawing/2014/main" id="{B893AA7A-9907-4B11-8192-F79D7B1FA1F6}"/>
                </a:ext>
              </a:extLst>
            </p:cNvPr>
            <p:cNvSpPr txBox="1"/>
            <p:nvPr/>
          </p:nvSpPr>
          <p:spPr>
            <a:xfrm>
              <a:off x="7016306" y="2124504"/>
              <a:ext cx="2502943" cy="281956"/>
            </a:xfrm>
            <a:prstGeom prst="rect">
              <a:avLst/>
            </a:prstGeom>
            <a:solidFill>
              <a:srgbClr val="F0D5A9"/>
            </a:solidFill>
            <a:effectLst/>
          </p:spPr>
          <p:txBody>
            <a:bodyPr wrap="square" lIns="66095" tIns="66095" rIns="66095" bIns="66095" rtlCol="0" anchor="ctr">
              <a:noAutofit/>
            </a:bodyPr>
            <a:lstStyle>
              <a:defPPr>
                <a:defRPr lang="ko-KR"/>
              </a:defPPr>
              <a:lvl1pPr>
                <a:defRPr sz="1600">
                  <a:solidFill>
                    <a:schemeClr val="tx1">
                      <a:lumMod val="75000"/>
                      <a:lumOff val="25000"/>
                    </a:schemeClr>
                  </a:solidFill>
                  <a:latin typeface="Rix고딕 B" pitchFamily="18" charset="-127"/>
                  <a:ea typeface="Rix고딕 B" pitchFamily="18" charset="-127"/>
                </a:defRPr>
              </a:lvl1pPr>
              <a:lvl2pPr marL="0" lvl="1" algn="ctr">
                <a:spcAft>
                  <a:spcPts val="551"/>
                </a:spcAft>
                <a:buClr>
                  <a:schemeClr val="tx1">
                    <a:lumMod val="65000"/>
                    <a:lumOff val="35000"/>
                  </a:schemeClr>
                </a:buClr>
                <a:buSzPct val="90000"/>
                <a:defRPr sz="1200" b="0" spc="0">
                  <a:solidFill>
                    <a:schemeClr val="tx1">
                      <a:lumMod val="75000"/>
                      <a:lumOff val="25000"/>
                    </a:schemeClr>
                  </a:solidFill>
                  <a:latin typeface="Rix고딕 B" pitchFamily="18" charset="-127"/>
                  <a:ea typeface="Rix고딕 B" pitchFamily="18" charset="-127"/>
                </a:defRPr>
              </a:lvl2pPr>
            </a:lstStyle>
            <a:p>
              <a:pPr lvl="1" indent="1176" defTabSz="676143">
                <a:spcAft>
                  <a:spcPts val="375"/>
                </a:spcAft>
                <a:buClr>
                  <a:prstClr val="black">
                    <a:lumMod val="65000"/>
                    <a:lumOff val="35000"/>
                  </a:prstClr>
                </a:buClr>
              </a:pPr>
              <a:r>
                <a:rPr lang="ko-KR" altLang="en-US" sz="88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구현방안</a:t>
              </a:r>
            </a:p>
          </p:txBody>
        </p:sp>
        <p:sp>
          <p:nvSpPr>
            <p:cNvPr id="205" name="TextBox 204">
              <a:extLst>
                <a:ext uri="{FF2B5EF4-FFF2-40B4-BE49-F238E27FC236}">
                  <a16:creationId xmlns:a16="http://schemas.microsoft.com/office/drawing/2014/main" id="{2B2A5E7C-6F4A-43BD-A85A-F6340BFE28C5}"/>
                </a:ext>
              </a:extLst>
            </p:cNvPr>
            <p:cNvSpPr txBox="1"/>
            <p:nvPr/>
          </p:nvSpPr>
          <p:spPr>
            <a:xfrm>
              <a:off x="7016306" y="5169075"/>
              <a:ext cx="2502943" cy="281956"/>
            </a:xfrm>
            <a:prstGeom prst="rect">
              <a:avLst/>
            </a:prstGeom>
            <a:solidFill>
              <a:srgbClr val="F0D5A9"/>
            </a:solidFill>
            <a:effectLst/>
          </p:spPr>
          <p:txBody>
            <a:bodyPr wrap="square" lIns="66095" tIns="66095" rIns="66095" bIns="66095" rtlCol="0" anchor="ctr">
              <a:noAutofit/>
            </a:bodyPr>
            <a:lstStyle>
              <a:defPPr>
                <a:defRPr lang="ko-KR"/>
              </a:defPPr>
              <a:lvl1pPr>
                <a:defRPr sz="1600">
                  <a:solidFill>
                    <a:schemeClr val="tx1">
                      <a:lumMod val="75000"/>
                      <a:lumOff val="25000"/>
                    </a:schemeClr>
                  </a:solidFill>
                  <a:latin typeface="Rix고딕 B" pitchFamily="18" charset="-127"/>
                  <a:ea typeface="Rix고딕 B" pitchFamily="18" charset="-127"/>
                </a:defRPr>
              </a:lvl1pPr>
              <a:lvl2pPr marL="0" lvl="1" algn="ctr">
                <a:spcAft>
                  <a:spcPts val="551"/>
                </a:spcAft>
                <a:buClr>
                  <a:schemeClr val="tx1">
                    <a:lumMod val="65000"/>
                    <a:lumOff val="35000"/>
                  </a:schemeClr>
                </a:buClr>
                <a:buSzPct val="90000"/>
                <a:defRPr sz="1200" b="0" spc="0">
                  <a:solidFill>
                    <a:schemeClr val="tx1">
                      <a:lumMod val="75000"/>
                      <a:lumOff val="25000"/>
                    </a:schemeClr>
                  </a:solidFill>
                  <a:latin typeface="Rix고딕 B" pitchFamily="18" charset="-127"/>
                  <a:ea typeface="Rix고딕 B" pitchFamily="18" charset="-127"/>
                </a:defRPr>
              </a:lvl2pPr>
            </a:lstStyle>
            <a:p>
              <a:pPr lvl="1" indent="1176" defTabSz="676143">
                <a:spcAft>
                  <a:spcPts val="375"/>
                </a:spcAft>
                <a:buClr>
                  <a:prstClr val="black">
                    <a:lumMod val="65000"/>
                    <a:lumOff val="35000"/>
                  </a:prstClr>
                </a:buClr>
              </a:pPr>
              <a:r>
                <a:rPr lang="ko-KR" altLang="en-US" sz="88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기대효과</a:t>
              </a:r>
            </a:p>
          </p:txBody>
        </p:sp>
        <p:sp>
          <p:nvSpPr>
            <p:cNvPr id="206" name="TextBox 205">
              <a:extLst>
                <a:ext uri="{FF2B5EF4-FFF2-40B4-BE49-F238E27FC236}">
                  <a16:creationId xmlns:a16="http://schemas.microsoft.com/office/drawing/2014/main" id="{94ADD5B1-DE0D-4BDA-9C0B-C67DEBBB4480}"/>
                </a:ext>
              </a:extLst>
            </p:cNvPr>
            <p:cNvSpPr txBox="1"/>
            <p:nvPr/>
          </p:nvSpPr>
          <p:spPr>
            <a:xfrm>
              <a:off x="7077997" y="1751457"/>
              <a:ext cx="2361933" cy="317201"/>
            </a:xfrm>
            <a:prstGeom prst="round2DiagRect">
              <a:avLst>
                <a:gd name="adj1" fmla="val 25935"/>
                <a:gd name="adj2" fmla="val 0"/>
              </a:avLst>
            </a:prstGeom>
            <a:solidFill>
              <a:srgbClr val="F15C22"/>
            </a:solidFill>
            <a:effectLst/>
            <a:sp3d/>
          </p:spPr>
          <p:txBody>
            <a:bodyPr wrap="square" lIns="66095" tIns="66095" rIns="66095" bIns="66095" rtlCol="0" anchor="ctr">
              <a:noAutofit/>
            </a:bodyPr>
            <a:lstStyle>
              <a:defPPr>
                <a:defRPr lang="ko-KR"/>
              </a:defPPr>
              <a:lvl1pPr>
                <a:defRPr sz="1600">
                  <a:solidFill>
                    <a:schemeClr val="tx1">
                      <a:lumMod val="75000"/>
                      <a:lumOff val="25000"/>
                    </a:schemeClr>
                  </a:solidFill>
                  <a:latin typeface="Rix고딕 B" pitchFamily="18" charset="-127"/>
                  <a:ea typeface="Rix고딕 B" pitchFamily="18" charset="-127"/>
                </a:defRPr>
              </a:lvl1pPr>
              <a:lvl2pPr marL="0" lvl="1" algn="ctr">
                <a:spcAft>
                  <a:spcPts val="551"/>
                </a:spcAft>
                <a:buClr>
                  <a:schemeClr val="tx1">
                    <a:lumMod val="65000"/>
                    <a:lumOff val="35000"/>
                  </a:schemeClr>
                </a:buClr>
                <a:buSzPct val="90000"/>
                <a:defRPr sz="1500" b="0" spc="0">
                  <a:ln>
                    <a:solidFill>
                      <a:schemeClr val="tx1">
                        <a:alpha val="0"/>
                      </a:schemeClr>
                    </a:solidFill>
                  </a:ln>
                  <a:solidFill>
                    <a:schemeClr val="bg1"/>
                  </a:solidFill>
                  <a:latin typeface="KoPub돋움체 Bold" panose="02020603020101020101" pitchFamily="18" charset="-127"/>
                  <a:ea typeface="KoPub돋움체 Bold" panose="02020603020101020101" pitchFamily="18" charset="-127"/>
                </a:defRPr>
              </a:lvl2pPr>
            </a:lstStyle>
            <a:p>
              <a:pPr lvl="1" indent="1176" defTabSz="676143">
                <a:spcAft>
                  <a:spcPts val="375"/>
                </a:spcAft>
                <a:buClr>
                  <a:prstClr val="black">
                    <a:lumMod val="65000"/>
                    <a:lumOff val="35000"/>
                  </a:prstClr>
                </a:buClr>
              </a:pPr>
              <a:r>
                <a:rPr lang="ko-KR" altLang="en-US" sz="1102"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rPr>
                <a:t>구현방안 및 기대효과</a:t>
              </a:r>
            </a:p>
          </p:txBody>
        </p:sp>
        <p:sp>
          <p:nvSpPr>
            <p:cNvPr id="207" name="제목 170">
              <a:extLst>
                <a:ext uri="{FF2B5EF4-FFF2-40B4-BE49-F238E27FC236}">
                  <a16:creationId xmlns:a16="http://schemas.microsoft.com/office/drawing/2014/main" id="{EC3A62B5-3437-4CA0-8F8E-A57622A0109F}"/>
                </a:ext>
              </a:extLst>
            </p:cNvPr>
            <p:cNvSpPr txBox="1">
              <a:spLocks/>
            </p:cNvSpPr>
            <p:nvPr/>
          </p:nvSpPr>
          <p:spPr bwMode="auto">
            <a:xfrm>
              <a:off x="7016307" y="2418812"/>
              <a:ext cx="2485317" cy="406779"/>
            </a:xfrm>
            <a:prstGeom prst="rect">
              <a:avLst/>
            </a:prstGeom>
            <a:noFill/>
            <a:effectLst/>
          </p:spPr>
          <p:txBody>
            <a:bodyPr wrap="square" lIns="66098" tIns="66098" rIns="66098" bIns="66098" rtlCol="0" anchor="t" anchorCtr="0">
              <a:noAutofit/>
            </a:bodyPr>
            <a:lstStyle>
              <a:defPPr>
                <a:defRPr lang="ko-KR"/>
              </a:defPPr>
              <a:lvl1pPr marL="177800" indent="-88900" defTabSz="699690" eaLnBrk="0" fontAlgn="auto" latinLnBrk="0" hangingPunct="0">
                <a:spcBef>
                  <a:spcPts val="0"/>
                </a:spcBef>
                <a:spcAft>
                  <a:spcPts val="0"/>
                </a:spcAft>
                <a:buFont typeface="Arial" panose="020B0604020202020204" pitchFamily="34" charset="0"/>
                <a:buChar char="•"/>
                <a:tabLst>
                  <a:tab pos="5186445" algn="l"/>
                </a:tabLst>
                <a:defRPr sz="1300">
                  <a:ln w="11430">
                    <a:noFill/>
                  </a:ln>
                  <a:solidFill>
                    <a:schemeClr val="tx1">
                      <a:lumMod val="65000"/>
                      <a:lumOff val="35000"/>
                    </a:schemeClr>
                  </a:solidFill>
                  <a:latin typeface="Rix고딕 B" pitchFamily="18" charset="-127"/>
                  <a:ea typeface="Rix고딕 B" pitchFamily="18" charset="-127"/>
                  <a:cs typeface="Arial" pitchFamily="34" charset="0"/>
                </a:defRPr>
              </a:lvl1pPr>
              <a:lvl2pPr marL="457164" defTabSz="914327"/>
              <a:lvl3pPr marL="914327" defTabSz="914327"/>
              <a:lvl4pPr marL="1371491" defTabSz="914327"/>
              <a:lvl5pPr marL="1828655" defTabSz="914327"/>
              <a:lvl6pPr marL="2285818" defTabSz="914327"/>
              <a:lvl7pPr marL="2742982" defTabSz="914327"/>
              <a:lvl8pPr marL="3200146" defTabSz="914327"/>
              <a:lvl9pPr marL="3657309" defTabSz="914327"/>
            </a:lstStyle>
            <a:p>
              <a:pPr marL="66456" indent="-66456" defTabSz="475964">
                <a:spcBef>
                  <a:spcPts val="74"/>
                </a:spcBef>
                <a:buSzPct val="80000"/>
                <a:tabLst>
                  <a:tab pos="3528080" algn="l"/>
                </a:tabLst>
              </a:pP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부하 감소를 위해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Hub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공모주 청약 시스템 구축</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a:p>
              <a:pPr marL="132912" indent="-66456" defTabSz="513866">
                <a:spcBef>
                  <a:spcPts val="74"/>
                </a:spcBef>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독립수행 가능한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대상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MSA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적용</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a:p>
              <a:pPr marL="132912" indent="-66456" defTabSz="513866">
                <a:spcBef>
                  <a:spcPts val="74"/>
                </a:spcBef>
                <a:spcAft>
                  <a:spcPts val="368"/>
                </a:spcAft>
                <a:buSzPct val="80000"/>
                <a:buFont typeface="Rix고딕 B" panose="02020603020101020101" pitchFamily="18" charset="-127"/>
                <a:buChar char="―"/>
                <a:tabLst>
                  <a:tab pos="3809027" algn="l"/>
                </a:tabLst>
                <a:defRPr/>
              </a:pP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Scale-In/Out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용이한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Archi. </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적용</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a:p>
              <a:pPr marL="66456" indent="-66456" defTabSz="475964">
                <a:spcBef>
                  <a:spcPts val="74"/>
                </a:spcBef>
                <a:buSzPct val="80000"/>
                <a:tabLst>
                  <a:tab pos="3528080" algn="l"/>
                </a:tabLst>
              </a:pP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연계</a:t>
              </a:r>
            </a:p>
            <a:p>
              <a:pPr marL="132912" indent="-66456" defTabSz="513866">
                <a:spcBef>
                  <a:spcPts val="74"/>
                </a:spcBef>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계정계에서 공모주 관련 계좌 및 종목정보를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Daily Batch</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로 수신하여 자체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에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Update</a:t>
              </a:r>
            </a:p>
            <a:p>
              <a:pPr marL="132912" indent="-66456" defTabSz="513866">
                <a:spcBef>
                  <a:spcPts val="74"/>
                </a:spcBef>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당일 개설 계좌 실시간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Update</a:t>
              </a:r>
              <a:endPar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a:p>
              <a:pPr marL="132912" indent="-66456" defTabSz="513866">
                <a:spcBef>
                  <a:spcPts val="74"/>
                </a:spcBef>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청약 시 </a:t>
              </a: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공모주 증거금 처리 모듈 호출</a:t>
              </a:r>
              <a:r>
                <a:rPr lang="en-US" altLang="ko-KR" sz="735" dirty="0">
                  <a:ln w="11430">
                    <a:solidFill>
                      <a:prstClr val="black">
                        <a:alpha val="0"/>
                      </a:prstClr>
                    </a:solidFill>
                  </a:ln>
                  <a:solidFill>
                    <a:srgbClr val="0070C0"/>
                  </a:solidFill>
                  <a:latin typeface="나눔고딕 Bold" panose="020D0804000000000000" pitchFamily="50" charset="-127"/>
                  <a:ea typeface="나눔고딕 Bold" panose="020D0804000000000000" pitchFamily="50" charset="-127"/>
                </a:rPr>
                <a:t>(</a:t>
              </a:r>
              <a:r>
                <a:rPr lang="ko-KR" altLang="en-US" sz="735" dirty="0">
                  <a:ln w="11430">
                    <a:solidFill>
                      <a:prstClr val="black">
                        <a:alpha val="0"/>
                      </a:prstClr>
                    </a:solidFill>
                  </a:ln>
                  <a:solidFill>
                    <a:srgbClr val="0070C0"/>
                  </a:solidFill>
                  <a:latin typeface="나눔고딕 Bold" panose="020D0804000000000000" pitchFamily="50" charset="-127"/>
                  <a:ea typeface="나눔고딕 Bold" panose="020D0804000000000000" pitchFamily="50" charset="-127"/>
                </a:rPr>
                <a:t>증거금 처리 수행 여부는 협의 사항</a:t>
              </a:r>
              <a:r>
                <a:rPr lang="en-US" altLang="ko-KR" sz="735" dirty="0">
                  <a:ln w="11430">
                    <a:solidFill>
                      <a:prstClr val="black">
                        <a:alpha val="0"/>
                      </a:prstClr>
                    </a:solidFill>
                  </a:ln>
                  <a:solidFill>
                    <a:srgbClr val="0070C0"/>
                  </a:solidFill>
                  <a:latin typeface="나눔고딕 Bold" panose="020D0804000000000000" pitchFamily="50" charset="-127"/>
                  <a:ea typeface="나눔고딕 Bold" panose="020D0804000000000000" pitchFamily="50" charset="-127"/>
                </a:rPr>
                <a:t>)</a:t>
              </a:r>
              <a:endParaRPr lang="ko-KR" altLang="en-US" sz="735" dirty="0">
                <a:ln w="11430">
                  <a:solidFill>
                    <a:prstClr val="black">
                      <a:alpha val="0"/>
                    </a:prstClr>
                  </a:solidFill>
                </a:ln>
                <a:solidFill>
                  <a:srgbClr val="0070C0"/>
                </a:solidFill>
                <a:latin typeface="나눔고딕 Bold" panose="020D0804000000000000" pitchFamily="50" charset="-127"/>
                <a:ea typeface="나눔고딕 Bold" panose="020D0804000000000000" pitchFamily="50" charset="-127"/>
              </a:endParaRPr>
            </a:p>
            <a:p>
              <a:pPr marL="132912" indent="-66456" defTabSz="513866">
                <a:spcBef>
                  <a:spcPts val="74"/>
                </a:spcBef>
                <a:spcAft>
                  <a:spcPts val="368"/>
                </a:spcAft>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입금</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출금</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입고는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API</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를 통해 계정계에서 처리</a:t>
              </a:r>
            </a:p>
            <a:p>
              <a:pPr marL="66456" indent="-66456" defTabSz="475964">
                <a:spcBef>
                  <a:spcPts val="74"/>
                </a:spcBef>
                <a:buSzPct val="80000"/>
                <a:tabLst>
                  <a:tab pos="3528080"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대외기관 연계</a:t>
              </a:r>
            </a:p>
            <a:p>
              <a:pPr marL="132912" indent="-66456" defTabSz="513866">
                <a:spcBef>
                  <a:spcPts val="74"/>
                </a:spcBef>
                <a:spcAft>
                  <a:spcPts val="368"/>
                </a:spcAft>
                <a:buSzPct val="80000"/>
                <a:buFont typeface="Rix고딕 B" panose="02020603020101020101" pitchFamily="18" charset="-127"/>
                <a:buChar char="―"/>
                <a:tabLst>
                  <a:tab pos="3809027" algn="l"/>
                </a:tabLst>
                <a:defRPr/>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중복청약 체크를 위해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FEP</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를 통해 증권금융 자료 수신</a:t>
              </a:r>
            </a:p>
          </p:txBody>
        </p:sp>
        <p:sp>
          <p:nvSpPr>
            <p:cNvPr id="208" name="제목 170">
              <a:extLst>
                <a:ext uri="{FF2B5EF4-FFF2-40B4-BE49-F238E27FC236}">
                  <a16:creationId xmlns:a16="http://schemas.microsoft.com/office/drawing/2014/main" id="{0AEB15B7-EBAA-46EB-9114-9FFD863F8DDC}"/>
                </a:ext>
              </a:extLst>
            </p:cNvPr>
            <p:cNvSpPr txBox="1">
              <a:spLocks/>
            </p:cNvSpPr>
            <p:nvPr/>
          </p:nvSpPr>
          <p:spPr bwMode="auto">
            <a:xfrm>
              <a:off x="7016307" y="5454930"/>
              <a:ext cx="2485317" cy="406779"/>
            </a:xfrm>
            <a:prstGeom prst="rect">
              <a:avLst/>
            </a:prstGeom>
            <a:noFill/>
            <a:effectLst/>
          </p:spPr>
          <p:txBody>
            <a:bodyPr wrap="square" lIns="66098" tIns="66098" rIns="66098" bIns="66098" rtlCol="0" anchor="t" anchorCtr="0">
              <a:noAutofit/>
            </a:bodyPr>
            <a:lstStyle>
              <a:defPPr>
                <a:defRPr lang="ko-KR"/>
              </a:defPPr>
              <a:lvl1pPr marL="90488" indent="-90488" defTabSz="699690" eaLnBrk="0" fontAlgn="auto" latinLnBrk="0" hangingPunct="0">
                <a:spcBef>
                  <a:spcPts val="0"/>
                </a:spcBef>
                <a:spcAft>
                  <a:spcPts val="800"/>
                </a:spcAft>
                <a:buFont typeface="Arial" panose="020B0604020202020204" pitchFamily="34" charset="0"/>
                <a:buChar char="•"/>
                <a:tabLst>
                  <a:tab pos="5186445" algn="l"/>
                </a:tabLst>
                <a:defRPr sz="1000">
                  <a:ln w="11430">
                    <a:noFill/>
                  </a:ln>
                  <a:solidFill>
                    <a:schemeClr val="tx1">
                      <a:lumMod val="65000"/>
                      <a:lumOff val="35000"/>
                    </a:schemeClr>
                  </a:solidFill>
                  <a:latin typeface="Rix고딕 B" pitchFamily="18" charset="-127"/>
                  <a:ea typeface="Rix고딕 B" pitchFamily="18" charset="-127"/>
                  <a:cs typeface="Arial" pitchFamily="34" charset="0"/>
                </a:defRPr>
              </a:lvl1pPr>
              <a:lvl2pPr marL="457164" defTabSz="914327"/>
              <a:lvl3pPr marL="914327" defTabSz="914327"/>
              <a:lvl4pPr marL="1371491" defTabSz="914327"/>
              <a:lvl5pPr marL="1828655" defTabSz="914327"/>
              <a:lvl6pPr marL="2285818" defTabSz="914327"/>
              <a:lvl7pPr marL="2742982" defTabSz="914327"/>
              <a:lvl8pPr marL="3200146" defTabSz="914327"/>
              <a:lvl9pPr marL="3657309" defTabSz="914327"/>
            </a:lstStyle>
            <a:p>
              <a:pPr marL="66456" indent="-66456" defTabSz="475964">
                <a:spcBef>
                  <a:spcPts val="74"/>
                </a:spcBef>
                <a:spcAft>
                  <a:spcPts val="368"/>
                </a:spcAft>
                <a:buSzPct val="80000"/>
                <a:tabLst>
                  <a:tab pos="3528080"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계정계에서 처리하던 공모주 업무를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Hub</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에서 처리하므로 </a:t>
              </a: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계정계</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부하 경감</a:t>
              </a:r>
            </a:p>
            <a:p>
              <a:pPr marL="66456" indent="-66456" defTabSz="475964">
                <a:spcBef>
                  <a:spcPts val="74"/>
                </a:spcBef>
                <a:spcAft>
                  <a:spcPts val="368"/>
                </a:spcAft>
                <a:buSzPct val="80000"/>
                <a:tabLst>
                  <a:tab pos="3528080"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공모주 기간과 유휴기간의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Traffic</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상황에 따라 </a:t>
              </a:r>
              <a:r>
                <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Scale-In/Out</a:t>
              </a: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을 통해 서버자원 활용 극대화</a:t>
              </a:r>
            </a:p>
          </p:txBody>
        </p:sp>
        <p:pic>
          <p:nvPicPr>
            <p:cNvPr id="209" name="Picture 2" descr="D:\문서관리\img\gra_bar.png">
              <a:extLst>
                <a:ext uri="{FF2B5EF4-FFF2-40B4-BE49-F238E27FC236}">
                  <a16:creationId xmlns:a16="http://schemas.microsoft.com/office/drawing/2014/main" id="{41324644-492E-4906-B65C-140B55D2F8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9"/>
            <a:stretch/>
          </p:blipFill>
          <p:spPr bwMode="auto">
            <a:xfrm>
              <a:off x="6849349" y="1997303"/>
              <a:ext cx="2758306" cy="149280"/>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10" name="그룹 209">
              <a:extLst>
                <a:ext uri="{FF2B5EF4-FFF2-40B4-BE49-F238E27FC236}">
                  <a16:creationId xmlns:a16="http://schemas.microsoft.com/office/drawing/2014/main" id="{BFD5FB69-B25F-450F-9EFA-FB9CAACB500E}"/>
                </a:ext>
              </a:extLst>
            </p:cNvPr>
            <p:cNvGrpSpPr/>
            <p:nvPr/>
          </p:nvGrpSpPr>
          <p:grpSpPr>
            <a:xfrm>
              <a:off x="385641" y="1567647"/>
              <a:ext cx="6345491" cy="317201"/>
              <a:chOff x="288030" y="1627121"/>
              <a:chExt cx="6480000" cy="323925"/>
            </a:xfrm>
          </p:grpSpPr>
          <p:sp>
            <p:nvSpPr>
              <p:cNvPr id="320" name="TextBox 319">
                <a:extLst>
                  <a:ext uri="{FF2B5EF4-FFF2-40B4-BE49-F238E27FC236}">
                    <a16:creationId xmlns:a16="http://schemas.microsoft.com/office/drawing/2014/main" id="{2C38DCE9-58FC-4861-9FDB-38DD30A8C620}"/>
                  </a:ext>
                </a:extLst>
              </p:cNvPr>
              <p:cNvSpPr txBox="1"/>
              <p:nvPr/>
            </p:nvSpPr>
            <p:spPr>
              <a:xfrm>
                <a:off x="288030" y="1627121"/>
                <a:ext cx="6480000" cy="323925"/>
              </a:xfrm>
              <a:prstGeom prst="rect">
                <a:avLst/>
              </a:prstGeom>
              <a:solidFill>
                <a:schemeClr val="bg1"/>
              </a:solidFill>
              <a:effectLst/>
            </p:spPr>
            <p:txBody>
              <a:bodyPr wrap="square" lIns="66098" tIns="66098" rIns="66098" bIns="66098" rtlCol="0" anchor="ctr">
                <a:noAutofit/>
              </a:bodyPr>
              <a:lstStyle>
                <a:defPPr>
                  <a:defRPr lang="ko-KR"/>
                </a:defPPr>
                <a:lvl1pPr>
                  <a:defRPr sz="1600">
                    <a:solidFill>
                      <a:schemeClr val="tx1">
                        <a:lumMod val="75000"/>
                        <a:lumOff val="25000"/>
                      </a:schemeClr>
                    </a:solidFill>
                    <a:latin typeface="Rix고딕 B" pitchFamily="18" charset="-127"/>
                    <a:ea typeface="Rix고딕 B" pitchFamily="18" charset="-127"/>
                  </a:defRPr>
                </a:lvl1pPr>
                <a:lvl2pPr marL="0" lvl="1" algn="ctr">
                  <a:spcAft>
                    <a:spcPts val="551"/>
                  </a:spcAft>
                  <a:buClr>
                    <a:schemeClr val="tx1">
                      <a:lumMod val="65000"/>
                      <a:lumOff val="35000"/>
                    </a:schemeClr>
                  </a:buClr>
                  <a:buSzPct val="90000"/>
                  <a:defRPr sz="1400" b="1" spc="0">
                    <a:solidFill>
                      <a:schemeClr val="tx1">
                        <a:lumMod val="75000"/>
                        <a:lumOff val="25000"/>
                      </a:schemeClr>
                    </a:solidFill>
                    <a:latin typeface="Rix고딕 B" pitchFamily="18" charset="-127"/>
                    <a:ea typeface="Rix고딕 B" pitchFamily="18" charset="-127"/>
                  </a:defRPr>
                </a:lvl2pPr>
              </a:lstStyle>
              <a:p>
                <a:pPr lvl="1" indent="1176" defTabSz="676143">
                  <a:spcAft>
                    <a:spcPts val="375"/>
                  </a:spcAft>
                  <a:buClr>
                    <a:prstClr val="black">
                      <a:lumMod val="65000"/>
                      <a:lumOff val="35000"/>
                    </a:prstClr>
                  </a:buClr>
                </a:pPr>
                <a:r>
                  <a:rPr lang="ko-KR" altLang="en-US"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구성업무 상세</a:t>
                </a:r>
                <a:r>
                  <a:rPr lang="en-US" altLang="ko-KR"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a:t>
                </a:r>
                <a:r>
                  <a:rPr lang="ko-KR" altLang="en-US"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공모주 청약</a:t>
                </a:r>
                <a:r>
                  <a:rPr lang="en-US" altLang="ko-KR"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a:t>
                </a:r>
                <a:endParaRPr lang="ko-KR" altLang="en-US" sz="1028" b="0"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cxnSp>
            <p:nvCxnSpPr>
              <p:cNvPr id="321" name="직선 연결선 320">
                <a:extLst>
                  <a:ext uri="{FF2B5EF4-FFF2-40B4-BE49-F238E27FC236}">
                    <a16:creationId xmlns:a16="http://schemas.microsoft.com/office/drawing/2014/main" id="{E8549017-7F1D-45F7-9F09-A365609D903A}"/>
                  </a:ext>
                </a:extLst>
              </p:cNvPr>
              <p:cNvCxnSpPr/>
              <p:nvPr/>
            </p:nvCxnSpPr>
            <p:spPr>
              <a:xfrm>
                <a:off x="288030" y="1951046"/>
                <a:ext cx="6478553" cy="0"/>
              </a:xfrm>
              <a:prstGeom prst="line">
                <a:avLst/>
              </a:prstGeom>
              <a:ln w="3810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211" name="AutoShape 119">
              <a:extLst>
                <a:ext uri="{FF2B5EF4-FFF2-40B4-BE49-F238E27FC236}">
                  <a16:creationId xmlns:a16="http://schemas.microsoft.com/office/drawing/2014/main" id="{168DDF11-FCE4-4939-A7F8-A1F2D1844065}"/>
                </a:ext>
              </a:extLst>
            </p:cNvPr>
            <p:cNvSpPr>
              <a:spLocks noChangeArrowheads="1"/>
            </p:cNvSpPr>
            <p:nvPr/>
          </p:nvSpPr>
          <p:spPr bwMode="auto">
            <a:xfrm>
              <a:off x="439963" y="1962850"/>
              <a:ext cx="572859" cy="1664696"/>
            </a:xfrm>
            <a:prstGeom prst="rect">
              <a:avLst/>
            </a:prstGeom>
            <a:solidFill>
              <a:schemeClr val="bg1"/>
            </a:solidFill>
            <a:ln w="9525">
              <a:solidFill>
                <a:schemeClr val="bg1">
                  <a:lumMod val="65000"/>
                </a:schemeClr>
              </a:solidFill>
            </a:ln>
          </p:spPr>
          <p:txBody>
            <a:bodyPr wrap="square" lIns="0" tIns="0" rIns="0" bIns="0" rtlCol="0" anchor="ctr">
              <a:noAutofit/>
            </a:bodyPr>
            <a:lstStyle/>
            <a:p>
              <a:pPr lvl="1" indent="1176" algn="ctr" defTabSz="678480">
                <a:buClr>
                  <a:prstClr val="black">
                    <a:lumMod val="65000"/>
                    <a:lumOff val="35000"/>
                  </a:prstClr>
                </a:buClr>
                <a:buSzPct val="90000"/>
              </a:pPr>
              <a:endParaRPr lang="ko-KR" altLang="ko-KR" sz="73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sp>
          <p:nvSpPr>
            <p:cNvPr id="212" name="Rectangle 107">
              <a:extLst>
                <a:ext uri="{FF2B5EF4-FFF2-40B4-BE49-F238E27FC236}">
                  <a16:creationId xmlns:a16="http://schemas.microsoft.com/office/drawing/2014/main" id="{414F371D-B19A-4F25-B07A-98848EB8E921}"/>
                </a:ext>
              </a:extLst>
            </p:cNvPr>
            <p:cNvSpPr>
              <a:spLocks noChangeArrowheads="1"/>
            </p:cNvSpPr>
            <p:nvPr/>
          </p:nvSpPr>
          <p:spPr bwMode="auto">
            <a:xfrm>
              <a:off x="596015" y="2011098"/>
              <a:ext cx="260755" cy="170132"/>
            </a:xfrm>
            <a:prstGeom prst="rect">
              <a:avLst/>
            </a:prstGeom>
            <a:noFill/>
          </p:spPr>
          <p:txBody>
            <a:bodyPr wrap="none" lIns="0" tIns="0" rIns="0" bIns="0" rtlCol="0">
              <a:spAutoFit/>
            </a:bodyPr>
            <a:lstStyle/>
            <a:p>
              <a:pPr lvl="1" indent="-74622" algn="ctr" defTabSz="678480">
                <a:lnSpc>
                  <a:spcPct val="110000"/>
                </a:lnSpc>
                <a:buClr>
                  <a:prstClr val="black">
                    <a:lumMod val="65000"/>
                    <a:lumOff val="35000"/>
                  </a:prstClr>
                </a:buClr>
                <a:buSzPct val="90000"/>
                <a:tabLst>
                  <a:tab pos="4148503" algn="l"/>
                </a:tabLst>
              </a:pPr>
              <a:r>
                <a:rPr lang="ko-KR" altLang="en-US"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고객</a:t>
              </a:r>
              <a:endPar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grpSp>
          <p:nvGrpSpPr>
            <p:cNvPr id="213" name="그룹 212">
              <a:extLst>
                <a:ext uri="{FF2B5EF4-FFF2-40B4-BE49-F238E27FC236}">
                  <a16:creationId xmlns:a16="http://schemas.microsoft.com/office/drawing/2014/main" id="{7A0A9863-1ECF-420A-8842-FAFC4F387C85}"/>
                </a:ext>
              </a:extLst>
            </p:cNvPr>
            <p:cNvGrpSpPr/>
            <p:nvPr/>
          </p:nvGrpSpPr>
          <p:grpSpPr>
            <a:xfrm>
              <a:off x="540840" y="2274428"/>
              <a:ext cx="430322" cy="1025016"/>
              <a:chOff x="889513" y="4341874"/>
              <a:chExt cx="439444" cy="1046744"/>
            </a:xfrm>
          </p:grpSpPr>
          <p:sp>
            <p:nvSpPr>
              <p:cNvPr id="314" name="Rectangle 78">
                <a:extLst>
                  <a:ext uri="{FF2B5EF4-FFF2-40B4-BE49-F238E27FC236}">
                    <a16:creationId xmlns:a16="http://schemas.microsoft.com/office/drawing/2014/main" id="{1B8B045A-36C4-475A-A5E1-22B284C9D8A4}"/>
                  </a:ext>
                </a:extLst>
              </p:cNvPr>
              <p:cNvSpPr>
                <a:spLocks noChangeArrowheads="1"/>
              </p:cNvSpPr>
              <p:nvPr/>
            </p:nvSpPr>
            <p:spPr bwMode="auto">
              <a:xfrm>
                <a:off x="919361" y="4595576"/>
                <a:ext cx="360135" cy="157849"/>
              </a:xfrm>
              <a:prstGeom prst="rect">
                <a:avLst/>
              </a:prstGeom>
              <a:noFill/>
            </p:spPr>
            <p:txBody>
              <a:bodyPr wrap="none" lIns="0" tIns="0" rIns="0" bIns="0" rtlCol="0">
                <a:spAutoFit/>
              </a:bodyPr>
              <a:lstStyle/>
              <a:p>
                <a:pPr indent="-74622" algn="ctr" defTabSz="676143">
                  <a:lnSpc>
                    <a:spcPct val="110000"/>
                  </a:lnSpc>
                  <a:buClr>
                    <a:srgbClr val="0000FF"/>
                  </a:buClr>
                  <a:buSzPct val="140000"/>
                  <a:tabLst>
                    <a:tab pos="4148503"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rPr>
                  <a:t>인터넷</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endParaRPr>
              </a:p>
            </p:txBody>
          </p:sp>
          <p:sp>
            <p:nvSpPr>
              <p:cNvPr id="315" name="Rectangle 78">
                <a:extLst>
                  <a:ext uri="{FF2B5EF4-FFF2-40B4-BE49-F238E27FC236}">
                    <a16:creationId xmlns:a16="http://schemas.microsoft.com/office/drawing/2014/main" id="{C6D6EA09-1966-41C2-BF09-7FEE4516F9A8}"/>
                  </a:ext>
                </a:extLst>
              </p:cNvPr>
              <p:cNvSpPr>
                <a:spLocks noChangeArrowheads="1"/>
              </p:cNvSpPr>
              <p:nvPr/>
            </p:nvSpPr>
            <p:spPr bwMode="auto">
              <a:xfrm>
                <a:off x="919361" y="5230769"/>
                <a:ext cx="360135" cy="157849"/>
              </a:xfrm>
              <a:prstGeom prst="rect">
                <a:avLst/>
              </a:prstGeom>
              <a:noFill/>
            </p:spPr>
            <p:txBody>
              <a:bodyPr wrap="none" lIns="0" tIns="0" rIns="0" bIns="0" rtlCol="0">
                <a:spAutoFit/>
              </a:bodyPr>
              <a:lstStyle/>
              <a:p>
                <a:pPr indent="-74622" algn="ctr" defTabSz="676143">
                  <a:lnSpc>
                    <a:spcPct val="110000"/>
                  </a:lnSpc>
                  <a:buClr>
                    <a:srgbClr val="0000FF"/>
                  </a:buClr>
                  <a:buSzPct val="140000"/>
                  <a:tabLst>
                    <a:tab pos="4148503" algn="l"/>
                  </a:tabLst>
                </a:pPr>
                <a:r>
                  <a:rPr lang="ko-KR" altLang="en-US" sz="735" dirty="0" err="1">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rPr>
                  <a:t>모바일</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endParaRPr>
              </a:p>
            </p:txBody>
          </p:sp>
          <p:grpSp>
            <p:nvGrpSpPr>
              <p:cNvPr id="316" name="그룹 315">
                <a:extLst>
                  <a:ext uri="{FF2B5EF4-FFF2-40B4-BE49-F238E27FC236}">
                    <a16:creationId xmlns:a16="http://schemas.microsoft.com/office/drawing/2014/main" id="{2DCF6A88-AF8A-497C-A672-65028080A77B}"/>
                  </a:ext>
                </a:extLst>
              </p:cNvPr>
              <p:cNvGrpSpPr/>
              <p:nvPr/>
            </p:nvGrpSpPr>
            <p:grpSpPr>
              <a:xfrm>
                <a:off x="889513" y="4341874"/>
                <a:ext cx="439444" cy="263889"/>
                <a:chOff x="875683" y="2438428"/>
                <a:chExt cx="439444" cy="263889"/>
              </a:xfrm>
            </p:grpSpPr>
            <p:pic>
              <p:nvPicPr>
                <p:cNvPr id="318" name="Picture 12" descr="D:\Documents and Settings\jp\바탕 화면\아이콘 준호대리님작업\png\94.png">
                  <a:extLst>
                    <a:ext uri="{FF2B5EF4-FFF2-40B4-BE49-F238E27FC236}">
                      <a16:creationId xmlns:a16="http://schemas.microsoft.com/office/drawing/2014/main" id="{6305789D-19C2-44A1-A8CD-4EE112E380D9}"/>
                    </a:ext>
                  </a:extLst>
                </p:cNvPr>
                <p:cNvPicPr>
                  <a:picLocks noChangeAspect="1" noChangeArrowheads="1"/>
                </p:cNvPicPr>
                <p:nvPr/>
              </p:nvPicPr>
              <p:blipFill>
                <a:blip r:embed="rId3" cstate="print"/>
                <a:srcRect/>
                <a:stretch>
                  <a:fillRect/>
                </a:stretch>
              </p:blipFill>
              <p:spPr bwMode="auto">
                <a:xfrm>
                  <a:off x="875683" y="2438428"/>
                  <a:ext cx="320547" cy="263889"/>
                </a:xfrm>
                <a:prstGeom prst="rect">
                  <a:avLst/>
                </a:prstGeom>
                <a:noFill/>
              </p:spPr>
            </p:pic>
            <p:pic>
              <p:nvPicPr>
                <p:cNvPr id="319" name="Picture 10" descr="D:\Documents and Settings\jp\바탕 화면\아이콘 준호대리님작업\png\99.png">
                  <a:extLst>
                    <a:ext uri="{FF2B5EF4-FFF2-40B4-BE49-F238E27FC236}">
                      <a16:creationId xmlns:a16="http://schemas.microsoft.com/office/drawing/2014/main" id="{F678479D-B699-42A7-B7F9-1A0F0F76AFCB}"/>
                    </a:ext>
                  </a:extLst>
                </p:cNvPr>
                <p:cNvPicPr>
                  <a:picLocks noChangeAspect="1" noChangeArrowheads="1"/>
                </p:cNvPicPr>
                <p:nvPr/>
              </p:nvPicPr>
              <p:blipFill>
                <a:blip r:embed="rId4" cstate="print"/>
                <a:srcRect/>
                <a:stretch>
                  <a:fillRect/>
                </a:stretch>
              </p:blipFill>
              <p:spPr bwMode="auto">
                <a:xfrm>
                  <a:off x="1096755" y="2444497"/>
                  <a:ext cx="218372" cy="241845"/>
                </a:xfrm>
                <a:prstGeom prst="rect">
                  <a:avLst/>
                </a:prstGeom>
                <a:noFill/>
              </p:spPr>
            </p:pic>
          </p:grpSp>
          <p:pic>
            <p:nvPicPr>
              <p:cNvPr id="317" name="Picture 2" descr="\\10.250.98.101\d\백업\### Design Library ###\400. 제안설명회작업 Library\470. 제안설명회 PD작업\[20_12_09] 한국투자증권 IT고도화 추진 방안 수립\05_PD소스\아이폰.png">
                <a:extLst>
                  <a:ext uri="{FF2B5EF4-FFF2-40B4-BE49-F238E27FC236}">
                    <a16:creationId xmlns:a16="http://schemas.microsoft.com/office/drawing/2014/main" id="{0053629F-5F44-451D-8A18-D06858195B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112" y="4817904"/>
                <a:ext cx="227585" cy="404038"/>
              </a:xfrm>
              <a:prstGeom prst="rect">
                <a:avLst/>
              </a:prstGeom>
              <a:noFill/>
              <a:extLst>
                <a:ext uri="{909E8E84-426E-40DD-AFC4-6F175D3DCCD1}">
                  <a14:hiddenFill xmlns:a14="http://schemas.microsoft.com/office/drawing/2010/main">
                    <a:solidFill>
                      <a:srgbClr val="FFFFFF"/>
                    </a:solidFill>
                  </a14:hiddenFill>
                </a:ext>
              </a:extLst>
            </p:spPr>
          </p:pic>
        </p:grpSp>
        <p:sp>
          <p:nvSpPr>
            <p:cNvPr id="214" name="TextBox 213">
              <a:extLst>
                <a:ext uri="{FF2B5EF4-FFF2-40B4-BE49-F238E27FC236}">
                  <a16:creationId xmlns:a16="http://schemas.microsoft.com/office/drawing/2014/main" id="{F3A1122F-B5E9-45C9-BB55-B650A6D56D2D}"/>
                </a:ext>
              </a:extLst>
            </p:cNvPr>
            <p:cNvSpPr txBox="1"/>
            <p:nvPr/>
          </p:nvSpPr>
          <p:spPr>
            <a:xfrm>
              <a:off x="650929" y="3377485"/>
              <a:ext cx="150811" cy="150695"/>
            </a:xfrm>
            <a:prstGeom prst="rect">
              <a:avLst/>
            </a:prstGeom>
            <a:noFill/>
          </p:spPr>
          <p:txBody>
            <a:bodyPr vert="eaVert" wrap="square" lIns="0" tIns="0" rIns="0" bIns="0" rtlCol="0">
              <a:spAutoFit/>
            </a:bodyPr>
            <a:lstStyle>
              <a:defPPr>
                <a:defRPr lang="ko-KR"/>
              </a:defPPr>
              <a:lvl1pPr indent="-101600" algn="ctr" fontAlgn="auto" latinLnBrk="0">
                <a:lnSpc>
                  <a:spcPct val="110000"/>
                </a:lnSpc>
                <a:spcBef>
                  <a:spcPts val="0"/>
                </a:spcBef>
                <a:spcAft>
                  <a:spcPts val="0"/>
                </a:spcAft>
                <a:buClr>
                  <a:srgbClr val="0000FF"/>
                </a:buClr>
                <a:buSzPct val="140000"/>
                <a:tabLst>
                  <a:tab pos="5648325" algn="l"/>
                </a:tabLst>
                <a:defRPr kumimoji="0" sz="900">
                  <a:solidFill>
                    <a:schemeClr val="tx1">
                      <a:lumMod val="85000"/>
                      <a:lumOff val="15000"/>
                    </a:schemeClr>
                  </a:solidFill>
                  <a:latin typeface="-윤고딕320" panose="02030504000101010101" pitchFamily="18" charset="-127"/>
                  <a:ea typeface="-윤고딕320" panose="02030504000101010101" pitchFamily="18" charset="-127"/>
                </a:defRPr>
              </a:lvl1pPr>
            </a:lstStyle>
            <a:p>
              <a:pPr lvl="1" indent="-104921" algn="ctr" defTabSz="976939" eaLnBrk="0" hangingPunct="0">
                <a:buClr>
                  <a:sysClr val="windowText" lastClr="000000"/>
                </a:buClr>
                <a:buSzPct val="140000"/>
                <a:tabLst>
                  <a:tab pos="4147910" algn="l"/>
                </a:tabLst>
                <a:defRPr/>
              </a:pPr>
              <a:r>
                <a:rPr lang="en-US" altLang="ko-KR" sz="73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p>
          </p:txBody>
        </p:sp>
        <p:sp>
          <p:nvSpPr>
            <p:cNvPr id="215" name="Rectangle 56">
              <a:extLst>
                <a:ext uri="{FF2B5EF4-FFF2-40B4-BE49-F238E27FC236}">
                  <a16:creationId xmlns:a16="http://schemas.microsoft.com/office/drawing/2014/main" id="{455B3AF2-0EF5-4F2F-841D-F775865B1CEA}"/>
                </a:ext>
              </a:extLst>
            </p:cNvPr>
            <p:cNvSpPr>
              <a:spLocks noChangeArrowheads="1"/>
            </p:cNvSpPr>
            <p:nvPr/>
          </p:nvSpPr>
          <p:spPr bwMode="auto">
            <a:xfrm>
              <a:off x="1527249" y="2084932"/>
              <a:ext cx="3613625" cy="3273044"/>
            </a:xfrm>
            <a:prstGeom prst="rect">
              <a:avLst/>
            </a:prstGeom>
            <a:solidFill>
              <a:schemeClr val="bg1">
                <a:lumMod val="85000"/>
              </a:schemeClr>
            </a:solidFill>
            <a:ln w="9525">
              <a:solidFill>
                <a:schemeClr val="bg1">
                  <a:lumMod val="65000"/>
                </a:schemeClr>
              </a:solidFill>
            </a:ln>
          </p:spPr>
          <p:txBody>
            <a:bodyPr wrap="square" lIns="0" tIns="26440" rIns="0" bIns="0" rtlCol="0" anchor="t" anchorCtr="0">
              <a:noAutofit/>
            </a:bodyPr>
            <a:lstStyle/>
            <a:p>
              <a:pPr lvl="1" indent="-74622" algn="ctr" defTabSz="678480">
                <a:lnSpc>
                  <a:spcPct val="110000"/>
                </a:lnSpc>
                <a:buClr>
                  <a:prstClr val="black">
                    <a:lumMod val="65000"/>
                    <a:lumOff val="35000"/>
                  </a:prstClr>
                </a:buClr>
                <a:buSzPct val="90000"/>
                <a:tabLst>
                  <a:tab pos="4148503" algn="l"/>
                </a:tabLst>
              </a:pPr>
              <a:r>
                <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Hub / </a:t>
              </a:r>
              <a:r>
                <a:rPr lang="ko-KR" altLang="en-US"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공모주 청약 시스템</a:t>
              </a:r>
              <a:endPar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216" name="순서도: 자기 디스크 215">
              <a:extLst>
                <a:ext uri="{FF2B5EF4-FFF2-40B4-BE49-F238E27FC236}">
                  <a16:creationId xmlns:a16="http://schemas.microsoft.com/office/drawing/2014/main" id="{CA0DD782-F16B-4FFE-84F6-35EFCF8701B5}"/>
                </a:ext>
              </a:extLst>
            </p:cNvPr>
            <p:cNvSpPr/>
            <p:nvPr/>
          </p:nvSpPr>
          <p:spPr>
            <a:xfrm>
              <a:off x="2302965"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한도</a:t>
              </a:r>
            </a:p>
          </p:txBody>
        </p:sp>
        <p:sp>
          <p:nvSpPr>
            <p:cNvPr id="217" name="순서도: 자기 디스크 216">
              <a:extLst>
                <a:ext uri="{FF2B5EF4-FFF2-40B4-BE49-F238E27FC236}">
                  <a16:creationId xmlns:a16="http://schemas.microsoft.com/office/drawing/2014/main" id="{54751044-E545-4279-B366-FAB3B8C5081E}"/>
                </a:ext>
              </a:extLst>
            </p:cNvPr>
            <p:cNvSpPr/>
            <p:nvPr/>
          </p:nvSpPr>
          <p:spPr>
            <a:xfrm>
              <a:off x="3016117"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계좌</a:t>
              </a:r>
              <a:endPar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a:p>
              <a:pPr algn="ctr" defTabSz="765908"/>
              <a:r>
                <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등급</a:t>
              </a:r>
              <a:r>
                <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체크</a:t>
              </a:r>
              <a:r>
                <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p>
          </p:txBody>
        </p:sp>
        <p:sp>
          <p:nvSpPr>
            <p:cNvPr id="218" name="직사각형 217">
              <a:extLst>
                <a:ext uri="{FF2B5EF4-FFF2-40B4-BE49-F238E27FC236}">
                  <a16:creationId xmlns:a16="http://schemas.microsoft.com/office/drawing/2014/main" id="{AC75DDA0-0D48-4230-A27E-0ACA317743DA}"/>
                </a:ext>
              </a:extLst>
            </p:cNvPr>
            <p:cNvSpPr/>
            <p:nvPr/>
          </p:nvSpPr>
          <p:spPr>
            <a:xfrm>
              <a:off x="6152122" y="4373551"/>
              <a:ext cx="564043"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환불</a:t>
              </a:r>
            </a:p>
          </p:txBody>
        </p:sp>
        <p:sp>
          <p:nvSpPr>
            <p:cNvPr id="219" name="직사각형 218">
              <a:extLst>
                <a:ext uri="{FF2B5EF4-FFF2-40B4-BE49-F238E27FC236}">
                  <a16:creationId xmlns:a16="http://schemas.microsoft.com/office/drawing/2014/main" id="{555BA2B7-F507-403E-9BC4-5935479CE714}"/>
                </a:ext>
              </a:extLst>
            </p:cNvPr>
            <p:cNvSpPr/>
            <p:nvPr/>
          </p:nvSpPr>
          <p:spPr>
            <a:xfrm>
              <a:off x="6152122" y="4126754"/>
              <a:ext cx="564043"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납입</a:t>
              </a:r>
            </a:p>
          </p:txBody>
        </p:sp>
        <p:sp>
          <p:nvSpPr>
            <p:cNvPr id="220" name="직사각형 219">
              <a:extLst>
                <a:ext uri="{FF2B5EF4-FFF2-40B4-BE49-F238E27FC236}">
                  <a16:creationId xmlns:a16="http://schemas.microsoft.com/office/drawing/2014/main" id="{A82579FC-E3EC-4307-9DC7-7E523A90732A}"/>
                </a:ext>
              </a:extLst>
            </p:cNvPr>
            <p:cNvSpPr/>
            <p:nvPr/>
          </p:nvSpPr>
          <p:spPr>
            <a:xfrm>
              <a:off x="6152122" y="4620347"/>
              <a:ext cx="564043"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입고</a:t>
              </a:r>
            </a:p>
          </p:txBody>
        </p:sp>
        <p:sp>
          <p:nvSpPr>
            <p:cNvPr id="221" name="순서도: 자기 디스크 220">
              <a:extLst>
                <a:ext uri="{FF2B5EF4-FFF2-40B4-BE49-F238E27FC236}">
                  <a16:creationId xmlns:a16="http://schemas.microsoft.com/office/drawing/2014/main" id="{C9091C7C-C139-4E1A-91B1-DE5379DC559A}"/>
                </a:ext>
              </a:extLst>
            </p:cNvPr>
            <p:cNvSpPr/>
            <p:nvPr/>
          </p:nvSpPr>
          <p:spPr>
            <a:xfrm>
              <a:off x="1589813"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공모주</a:t>
              </a:r>
              <a:endPar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종목정보</a:t>
              </a:r>
              <a:endPar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p:txBody>
        </p:sp>
        <p:sp>
          <p:nvSpPr>
            <p:cNvPr id="222" name="순서도: 자기 디스크 221">
              <a:extLst>
                <a:ext uri="{FF2B5EF4-FFF2-40B4-BE49-F238E27FC236}">
                  <a16:creationId xmlns:a16="http://schemas.microsoft.com/office/drawing/2014/main" id="{DCA3BBD8-8F0B-4B7F-AF5C-9BB4FAFFC1D8}"/>
                </a:ext>
              </a:extLst>
            </p:cNvPr>
            <p:cNvSpPr/>
            <p:nvPr/>
          </p:nvSpPr>
          <p:spPr>
            <a:xfrm>
              <a:off x="3729269"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청약</a:t>
              </a:r>
              <a:r>
                <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배정</a:t>
              </a:r>
              <a:endParaRPr lang="en-US" altLang="ko-KR"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내역</a:t>
              </a:r>
            </a:p>
          </p:txBody>
        </p:sp>
        <p:sp>
          <p:nvSpPr>
            <p:cNvPr id="223" name="순서도: 자기 디스크 222">
              <a:extLst>
                <a:ext uri="{FF2B5EF4-FFF2-40B4-BE49-F238E27FC236}">
                  <a16:creationId xmlns:a16="http://schemas.microsoft.com/office/drawing/2014/main" id="{F13A9CDB-6425-47A0-B985-CF55C9637AC1}"/>
                </a:ext>
              </a:extLst>
            </p:cNvPr>
            <p:cNvSpPr/>
            <p:nvPr/>
          </p:nvSpPr>
          <p:spPr>
            <a:xfrm>
              <a:off x="4442421" y="5694603"/>
              <a:ext cx="634549"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en-US" altLang="ko-KR" sz="953"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a:t>
              </a:r>
              <a:endParaRPr lang="ko-KR" altLang="en-US" sz="953"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p:txBody>
        </p:sp>
        <p:sp>
          <p:nvSpPr>
            <p:cNvPr id="224" name="AutoShape 119">
              <a:extLst>
                <a:ext uri="{FF2B5EF4-FFF2-40B4-BE49-F238E27FC236}">
                  <a16:creationId xmlns:a16="http://schemas.microsoft.com/office/drawing/2014/main" id="{A7B27421-26B9-41E4-918A-908C826A4877}"/>
                </a:ext>
              </a:extLst>
            </p:cNvPr>
            <p:cNvSpPr>
              <a:spLocks noChangeArrowheads="1"/>
            </p:cNvSpPr>
            <p:nvPr/>
          </p:nvSpPr>
          <p:spPr bwMode="auto">
            <a:xfrm>
              <a:off x="443792" y="3815455"/>
              <a:ext cx="572859" cy="1664696"/>
            </a:xfrm>
            <a:prstGeom prst="rect">
              <a:avLst/>
            </a:prstGeom>
            <a:solidFill>
              <a:schemeClr val="bg1"/>
            </a:solidFill>
            <a:ln w="9525">
              <a:solidFill>
                <a:schemeClr val="bg1">
                  <a:lumMod val="65000"/>
                </a:schemeClr>
              </a:solidFill>
            </a:ln>
          </p:spPr>
          <p:txBody>
            <a:bodyPr wrap="square" lIns="0" tIns="0" rIns="0" bIns="0" rtlCol="0" anchor="ctr">
              <a:noAutofit/>
            </a:bodyPr>
            <a:lstStyle/>
            <a:p>
              <a:pPr lvl="1" indent="1176" algn="ctr" defTabSz="678480">
                <a:buClr>
                  <a:prstClr val="black">
                    <a:lumMod val="65000"/>
                    <a:lumOff val="35000"/>
                  </a:prstClr>
                </a:buClr>
                <a:buSzPct val="90000"/>
              </a:pPr>
              <a:endParaRPr lang="ko-KR" altLang="ko-KR" sz="73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sp>
          <p:nvSpPr>
            <p:cNvPr id="225" name="Rectangle 107">
              <a:extLst>
                <a:ext uri="{FF2B5EF4-FFF2-40B4-BE49-F238E27FC236}">
                  <a16:creationId xmlns:a16="http://schemas.microsoft.com/office/drawing/2014/main" id="{1A0FAFEB-DD9E-468D-8DB6-DDE37D1AE875}"/>
                </a:ext>
              </a:extLst>
            </p:cNvPr>
            <p:cNvSpPr>
              <a:spLocks noChangeArrowheads="1"/>
            </p:cNvSpPr>
            <p:nvPr/>
          </p:nvSpPr>
          <p:spPr bwMode="auto">
            <a:xfrm>
              <a:off x="469469" y="3797740"/>
              <a:ext cx="521511" cy="170132"/>
            </a:xfrm>
            <a:prstGeom prst="rect">
              <a:avLst/>
            </a:prstGeom>
            <a:noFill/>
          </p:spPr>
          <p:txBody>
            <a:bodyPr wrap="none" lIns="0" tIns="0" rIns="0" bIns="0" rtlCol="0">
              <a:spAutoFit/>
            </a:bodyPr>
            <a:lstStyle/>
            <a:p>
              <a:pPr lvl="1" indent="-74622" algn="ctr" defTabSz="678480">
                <a:lnSpc>
                  <a:spcPct val="110000"/>
                </a:lnSpc>
                <a:buClr>
                  <a:prstClr val="black">
                    <a:lumMod val="65000"/>
                    <a:lumOff val="35000"/>
                  </a:prstClr>
                </a:buClr>
                <a:buSzPct val="90000"/>
                <a:tabLst>
                  <a:tab pos="4148503" algn="l"/>
                </a:tabLst>
              </a:pPr>
              <a:r>
                <a:rPr lang="ko-KR" altLang="en-US"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대외기관</a:t>
              </a:r>
              <a:endPar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226" name="Rectangle 78">
              <a:extLst>
                <a:ext uri="{FF2B5EF4-FFF2-40B4-BE49-F238E27FC236}">
                  <a16:creationId xmlns:a16="http://schemas.microsoft.com/office/drawing/2014/main" id="{3CD7215B-8F14-4A60-B803-1E7D8AC4468F}"/>
                </a:ext>
              </a:extLst>
            </p:cNvPr>
            <p:cNvSpPr>
              <a:spLocks noChangeArrowheads="1"/>
            </p:cNvSpPr>
            <p:nvPr/>
          </p:nvSpPr>
          <p:spPr bwMode="auto">
            <a:xfrm>
              <a:off x="515119" y="4778424"/>
              <a:ext cx="470215" cy="154572"/>
            </a:xfrm>
            <a:prstGeom prst="rect">
              <a:avLst/>
            </a:prstGeom>
            <a:noFill/>
          </p:spPr>
          <p:txBody>
            <a:bodyPr wrap="none" lIns="0" tIns="0" rIns="0" bIns="0" rtlCol="0">
              <a:spAutoFit/>
            </a:bodyPr>
            <a:lstStyle/>
            <a:p>
              <a:pPr indent="-74622" algn="ctr" defTabSz="676143">
                <a:lnSpc>
                  <a:spcPct val="110000"/>
                </a:lnSpc>
                <a:buClr>
                  <a:srgbClr val="0000FF"/>
                </a:buClr>
                <a:buSzPct val="140000"/>
                <a:tabLst>
                  <a:tab pos="4148503" algn="l"/>
                </a:tabLst>
              </a:pPr>
              <a:r>
                <a:rPr lang="ko-KR" altLang="en-US"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rPr>
                <a:t>증권금융</a:t>
              </a:r>
              <a:endParaRPr lang="en-US" altLang="ko-KR" sz="735"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cs typeface="Arial" pitchFamily="34" charset="0"/>
                <a:sym typeface="Monotype Sorts"/>
              </a:endParaRPr>
            </a:p>
          </p:txBody>
        </p:sp>
        <p:sp>
          <p:nvSpPr>
            <p:cNvPr id="227" name="Rectangle 56">
              <a:extLst>
                <a:ext uri="{FF2B5EF4-FFF2-40B4-BE49-F238E27FC236}">
                  <a16:creationId xmlns:a16="http://schemas.microsoft.com/office/drawing/2014/main" id="{F4640D8D-69AC-463A-84EF-EF5C5CE2CA69}"/>
                </a:ext>
              </a:extLst>
            </p:cNvPr>
            <p:cNvSpPr>
              <a:spLocks noChangeArrowheads="1"/>
            </p:cNvSpPr>
            <p:nvPr/>
          </p:nvSpPr>
          <p:spPr bwMode="auto">
            <a:xfrm>
              <a:off x="5328010" y="5469609"/>
              <a:ext cx="1515565" cy="699990"/>
            </a:xfrm>
            <a:prstGeom prst="rect">
              <a:avLst/>
            </a:prstGeom>
            <a:solidFill>
              <a:schemeClr val="bg1">
                <a:lumMod val="85000"/>
              </a:schemeClr>
            </a:solidFill>
            <a:ln w="9525">
              <a:solidFill>
                <a:schemeClr val="bg1">
                  <a:lumMod val="65000"/>
                </a:schemeClr>
              </a:solidFill>
            </a:ln>
          </p:spPr>
          <p:txBody>
            <a:bodyPr wrap="square" lIns="0" tIns="0" rIns="0" bIns="0" rtlCol="0" anchor="t" anchorCtr="0">
              <a:noAutofit/>
            </a:bodyPr>
            <a:lstStyle/>
            <a:p>
              <a:pPr lvl="1" indent="-74622" algn="ctr" defTabSz="678480">
                <a:lnSpc>
                  <a:spcPct val="110000"/>
                </a:lnSpc>
                <a:buClr>
                  <a:prstClr val="black">
                    <a:lumMod val="65000"/>
                    <a:lumOff val="35000"/>
                  </a:prstClr>
                </a:buClr>
                <a:buSzPct val="90000"/>
                <a:tabLst>
                  <a:tab pos="4148503" algn="l"/>
                </a:tabLst>
              </a:pPr>
              <a:r>
                <a:rPr lang="en-US" altLang="ko-KR" sz="809"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DBMS(Oracle)</a:t>
              </a:r>
            </a:p>
          </p:txBody>
        </p:sp>
        <p:sp>
          <p:nvSpPr>
            <p:cNvPr id="228" name="순서도: 자기 디스크 227">
              <a:extLst>
                <a:ext uri="{FF2B5EF4-FFF2-40B4-BE49-F238E27FC236}">
                  <a16:creationId xmlns:a16="http://schemas.microsoft.com/office/drawing/2014/main" id="{BF1EFF01-7FAA-487E-8A0C-77CE00466E34}"/>
                </a:ext>
              </a:extLst>
            </p:cNvPr>
            <p:cNvSpPr/>
            <p:nvPr/>
          </p:nvSpPr>
          <p:spPr>
            <a:xfrm>
              <a:off x="5376080" y="5681661"/>
              <a:ext cx="528791"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예수금</a:t>
              </a:r>
              <a:endPar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p:txBody>
        </p:sp>
        <p:sp>
          <p:nvSpPr>
            <p:cNvPr id="229" name="순서도: 자기 디스크 228">
              <a:extLst>
                <a:ext uri="{FF2B5EF4-FFF2-40B4-BE49-F238E27FC236}">
                  <a16:creationId xmlns:a16="http://schemas.microsoft.com/office/drawing/2014/main" id="{EEA10175-C9C4-403B-970B-5F0EAF65EF8B}"/>
                </a:ext>
              </a:extLst>
            </p:cNvPr>
            <p:cNvSpPr/>
            <p:nvPr/>
          </p:nvSpPr>
          <p:spPr>
            <a:xfrm>
              <a:off x="5818536" y="5681661"/>
              <a:ext cx="528791"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입출금</a:t>
              </a:r>
              <a:endPar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endParaRPr>
            </a:p>
          </p:txBody>
        </p:sp>
        <p:sp>
          <p:nvSpPr>
            <p:cNvPr id="230" name="순서도: 자기 디스크 229">
              <a:extLst>
                <a:ext uri="{FF2B5EF4-FFF2-40B4-BE49-F238E27FC236}">
                  <a16:creationId xmlns:a16="http://schemas.microsoft.com/office/drawing/2014/main" id="{56D66F47-C284-4B9F-B59F-09A2C7F58D7B}"/>
                </a:ext>
              </a:extLst>
            </p:cNvPr>
            <p:cNvSpPr/>
            <p:nvPr/>
          </p:nvSpPr>
          <p:spPr>
            <a:xfrm>
              <a:off x="6260992" y="5681661"/>
              <a:ext cx="528791" cy="433098"/>
            </a:xfrm>
            <a:prstGeom prst="flowChartMagneticDisk">
              <a:avLst/>
            </a:prstGeom>
            <a:gradFill>
              <a:gsLst>
                <a:gs pos="88000">
                  <a:srgbClr val="FBFBFB"/>
                </a:gs>
                <a:gs pos="87000">
                  <a:srgbClr val="ECECEC"/>
                </a:gs>
              </a:gsLst>
              <a:lin ang="10800000" scaled="1"/>
            </a:grad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5908"/>
              <a:r>
                <a:rPr lang="ko-KR" altLang="en-US" sz="662" dirty="0">
                  <a:ln>
                    <a:solidFill>
                      <a:prstClr val="black">
                        <a:alpha val="0"/>
                      </a:prstClr>
                    </a:solidFill>
                  </a:ln>
                  <a:solidFill>
                    <a:prstClr val="black"/>
                  </a:solidFill>
                  <a:latin typeface="나눔고딕 Bold" panose="020D0804000000000000" pitchFamily="50" charset="-127"/>
                  <a:ea typeface="나눔고딕 Bold" panose="020D0804000000000000" pitchFamily="50" charset="-127"/>
                </a:rPr>
                <a:t>입출고</a:t>
              </a:r>
            </a:p>
          </p:txBody>
        </p:sp>
        <p:sp>
          <p:nvSpPr>
            <p:cNvPr id="231" name="직사각형 230">
              <a:extLst>
                <a:ext uri="{FF2B5EF4-FFF2-40B4-BE49-F238E27FC236}">
                  <a16:creationId xmlns:a16="http://schemas.microsoft.com/office/drawing/2014/main" id="{0C574629-B082-4DC9-ABC3-79AD6532CDF8}"/>
                </a:ext>
              </a:extLst>
            </p:cNvPr>
            <p:cNvSpPr/>
            <p:nvPr/>
          </p:nvSpPr>
          <p:spPr>
            <a:xfrm>
              <a:off x="5552825" y="3587457"/>
              <a:ext cx="1163340" cy="19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공모주 증거금 처리</a:t>
              </a:r>
            </a:p>
          </p:txBody>
        </p:sp>
        <p:sp>
          <p:nvSpPr>
            <p:cNvPr id="232" name="직사각형 231">
              <a:extLst>
                <a:ext uri="{FF2B5EF4-FFF2-40B4-BE49-F238E27FC236}">
                  <a16:creationId xmlns:a16="http://schemas.microsoft.com/office/drawing/2014/main" id="{91C89BDD-B820-414E-9351-A88091376AC4}"/>
                </a:ext>
              </a:extLst>
            </p:cNvPr>
            <p:cNvSpPr/>
            <p:nvPr/>
          </p:nvSpPr>
          <p:spPr>
            <a:xfrm>
              <a:off x="759821" y="5646819"/>
              <a:ext cx="634549" cy="19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662" dirty="0">
                  <a:solidFill>
                    <a:prstClr val="white"/>
                  </a:solidFill>
                  <a:latin typeface="나눔고딕 Bold" panose="020D0804000000000000" pitchFamily="50" charset="-127"/>
                  <a:ea typeface="나눔고딕 Bold" panose="020D0804000000000000" pitchFamily="50" charset="-127"/>
                </a:rPr>
                <a:t>Online</a:t>
              </a:r>
              <a:endParaRPr lang="ko-KR" altLang="en-US" sz="662" dirty="0">
                <a:solidFill>
                  <a:prstClr val="white"/>
                </a:solidFill>
                <a:latin typeface="나눔고딕 Bold" panose="020D0804000000000000" pitchFamily="50" charset="-127"/>
                <a:ea typeface="나눔고딕 Bold" panose="020D0804000000000000" pitchFamily="50" charset="-127"/>
              </a:endParaRPr>
            </a:p>
          </p:txBody>
        </p:sp>
        <p:sp>
          <p:nvSpPr>
            <p:cNvPr id="233" name="직사각형 232">
              <a:extLst>
                <a:ext uri="{FF2B5EF4-FFF2-40B4-BE49-F238E27FC236}">
                  <a16:creationId xmlns:a16="http://schemas.microsoft.com/office/drawing/2014/main" id="{F327B531-59D7-4E15-8ACD-4A2A27AE65EE}"/>
                </a:ext>
              </a:extLst>
            </p:cNvPr>
            <p:cNvSpPr/>
            <p:nvPr/>
          </p:nvSpPr>
          <p:spPr>
            <a:xfrm>
              <a:off x="759821" y="5901476"/>
              <a:ext cx="634549"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662" dirty="0">
                  <a:solidFill>
                    <a:prstClr val="white"/>
                  </a:solidFill>
                  <a:latin typeface="나눔고딕 Bold" panose="020D0804000000000000" pitchFamily="50" charset="-127"/>
                  <a:ea typeface="나눔고딕 Bold" panose="020D0804000000000000" pitchFamily="50" charset="-127"/>
                </a:rPr>
                <a:t>Batch</a:t>
              </a:r>
              <a:endParaRPr lang="ko-KR" altLang="en-US" sz="662" dirty="0">
                <a:solidFill>
                  <a:prstClr val="white"/>
                </a:solidFill>
                <a:latin typeface="나눔고딕 Bold" panose="020D0804000000000000" pitchFamily="50" charset="-127"/>
                <a:ea typeface="나눔고딕 Bold" panose="020D0804000000000000" pitchFamily="50" charset="-127"/>
              </a:endParaRPr>
            </a:p>
          </p:txBody>
        </p:sp>
        <p:sp>
          <p:nvSpPr>
            <p:cNvPr id="234" name="직사각형 233">
              <a:extLst>
                <a:ext uri="{FF2B5EF4-FFF2-40B4-BE49-F238E27FC236}">
                  <a16:creationId xmlns:a16="http://schemas.microsoft.com/office/drawing/2014/main" id="{4D642DA8-CE11-4822-A7A1-E5220BA07EC9}"/>
                </a:ext>
              </a:extLst>
            </p:cNvPr>
            <p:cNvSpPr/>
            <p:nvPr/>
          </p:nvSpPr>
          <p:spPr>
            <a:xfrm>
              <a:off x="5552825" y="2377672"/>
              <a:ext cx="1163340" cy="1933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공모주 정보</a:t>
              </a:r>
            </a:p>
          </p:txBody>
        </p:sp>
        <p:sp>
          <p:nvSpPr>
            <p:cNvPr id="235" name="직사각형 234">
              <a:extLst>
                <a:ext uri="{FF2B5EF4-FFF2-40B4-BE49-F238E27FC236}">
                  <a16:creationId xmlns:a16="http://schemas.microsoft.com/office/drawing/2014/main" id="{F86D5516-C6A8-4CD2-940D-B4931646A691}"/>
                </a:ext>
              </a:extLst>
            </p:cNvPr>
            <p:cNvSpPr/>
            <p:nvPr/>
          </p:nvSpPr>
          <p:spPr>
            <a:xfrm>
              <a:off x="284486" y="5626271"/>
              <a:ext cx="493538" cy="193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en-US" altLang="ko-KR" sz="662" dirty="0">
                  <a:solidFill>
                    <a:prstClr val="black"/>
                  </a:solidFill>
                  <a:latin typeface="나눔고딕 Bold" panose="020D0804000000000000" pitchFamily="50" charset="-127"/>
                  <a:ea typeface="나눔고딕 Bold" panose="020D0804000000000000" pitchFamily="50" charset="-127"/>
                </a:rPr>
                <a:t>※ </a:t>
              </a:r>
              <a:r>
                <a:rPr lang="ko-KR" altLang="en-US" sz="662" dirty="0">
                  <a:solidFill>
                    <a:prstClr val="black"/>
                  </a:solidFill>
                  <a:latin typeface="나눔고딕 Bold" panose="020D0804000000000000" pitchFamily="50" charset="-127"/>
                  <a:ea typeface="나눔고딕 Bold" panose="020D0804000000000000" pitchFamily="50" charset="-127"/>
                </a:rPr>
                <a:t>범례</a:t>
              </a:r>
            </a:p>
          </p:txBody>
        </p:sp>
        <p:pic>
          <p:nvPicPr>
            <p:cNvPr id="236" name="Picture 7" descr="D:\Documents and Settings\jp\바탕 화면\아이콘 준호대리님작업\png\86.png">
              <a:extLst>
                <a:ext uri="{FF2B5EF4-FFF2-40B4-BE49-F238E27FC236}">
                  <a16:creationId xmlns:a16="http://schemas.microsoft.com/office/drawing/2014/main" id="{AC0FC079-62A8-4C5C-BC3E-75D223D1747B}"/>
                </a:ext>
              </a:extLst>
            </p:cNvPr>
            <p:cNvPicPr preferRelativeResize="0">
              <a:picLocks noChangeArrowheads="1"/>
            </p:cNvPicPr>
            <p:nvPr/>
          </p:nvPicPr>
          <p:blipFill>
            <a:blip r:embed="rId6" cstate="print"/>
            <a:srcRect/>
            <a:stretch>
              <a:fillRect/>
            </a:stretch>
          </p:blipFill>
          <p:spPr bwMode="auto">
            <a:xfrm>
              <a:off x="639660" y="4446301"/>
              <a:ext cx="201381" cy="211517"/>
            </a:xfrm>
            <a:prstGeom prst="rect">
              <a:avLst/>
            </a:prstGeom>
            <a:noFill/>
          </p:spPr>
        </p:pic>
        <p:grpSp>
          <p:nvGrpSpPr>
            <p:cNvPr id="237" name="그룹 236">
              <a:extLst>
                <a:ext uri="{FF2B5EF4-FFF2-40B4-BE49-F238E27FC236}">
                  <a16:creationId xmlns:a16="http://schemas.microsoft.com/office/drawing/2014/main" id="{B353F7F3-6788-4055-80D2-6E3A1D064930}"/>
                </a:ext>
              </a:extLst>
            </p:cNvPr>
            <p:cNvGrpSpPr/>
            <p:nvPr/>
          </p:nvGrpSpPr>
          <p:grpSpPr>
            <a:xfrm>
              <a:off x="1709389" y="2406424"/>
              <a:ext cx="1463044" cy="874165"/>
              <a:chOff x="1711426" y="2690930"/>
              <a:chExt cx="1494057" cy="892695"/>
            </a:xfrm>
          </p:grpSpPr>
          <p:sp>
            <p:nvSpPr>
              <p:cNvPr id="312" name="직사각형 311">
                <a:extLst>
                  <a:ext uri="{FF2B5EF4-FFF2-40B4-BE49-F238E27FC236}">
                    <a16:creationId xmlns:a16="http://schemas.microsoft.com/office/drawing/2014/main" id="{21D4FCBF-DE6F-47AE-9808-949142FE285E}"/>
                  </a:ext>
                </a:extLst>
              </p:cNvPr>
              <p:cNvSpPr/>
              <p:nvPr/>
            </p:nvSpPr>
            <p:spPr>
              <a:xfrm>
                <a:off x="1711427" y="2690930"/>
                <a:ext cx="1494056" cy="20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76143"/>
                <a:r>
                  <a:rPr lang="ko-KR" altLang="en-US" sz="662" dirty="0">
                    <a:solidFill>
                      <a:prstClr val="black"/>
                    </a:solidFill>
                    <a:latin typeface="나눔고딕 Bold" panose="020D0804000000000000" pitchFamily="50" charset="-127"/>
                    <a:ea typeface="나눔고딕 Bold" panose="020D0804000000000000" pitchFamily="50" charset="-127"/>
                  </a:rPr>
                  <a:t>■ 공모주 정보 조회</a:t>
                </a:r>
              </a:p>
            </p:txBody>
          </p:sp>
          <p:sp>
            <p:nvSpPr>
              <p:cNvPr id="313" name="직사각형 312">
                <a:extLst>
                  <a:ext uri="{FF2B5EF4-FFF2-40B4-BE49-F238E27FC236}">
                    <a16:creationId xmlns:a16="http://schemas.microsoft.com/office/drawing/2014/main" id="{EF50CAFE-2CA3-4D96-AF39-6674601A392F}"/>
                  </a:ext>
                </a:extLst>
              </p:cNvPr>
              <p:cNvSpPr/>
              <p:nvPr/>
            </p:nvSpPr>
            <p:spPr>
              <a:xfrm>
                <a:off x="1711426" y="2899625"/>
                <a:ext cx="1368000" cy="68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52880" rIns="52880" rtlCol="0" anchor="ctr"/>
              <a:lstStyle/>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공모주 대상종목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종목별 청약일정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종목별 경쟁률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청약 한도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p:txBody>
          </p:sp>
        </p:grpSp>
        <p:grpSp>
          <p:nvGrpSpPr>
            <p:cNvPr id="238" name="그룹 237">
              <a:extLst>
                <a:ext uri="{FF2B5EF4-FFF2-40B4-BE49-F238E27FC236}">
                  <a16:creationId xmlns:a16="http://schemas.microsoft.com/office/drawing/2014/main" id="{6323FC0B-24E5-47F8-986D-FB59C63F30BB}"/>
                </a:ext>
              </a:extLst>
            </p:cNvPr>
            <p:cNvGrpSpPr/>
            <p:nvPr/>
          </p:nvGrpSpPr>
          <p:grpSpPr>
            <a:xfrm>
              <a:off x="3542735" y="3862131"/>
              <a:ext cx="1463044" cy="725196"/>
              <a:chOff x="1711426" y="2690930"/>
              <a:chExt cx="1494057" cy="740568"/>
            </a:xfrm>
          </p:grpSpPr>
          <p:sp>
            <p:nvSpPr>
              <p:cNvPr id="310" name="직사각형 309">
                <a:extLst>
                  <a:ext uri="{FF2B5EF4-FFF2-40B4-BE49-F238E27FC236}">
                    <a16:creationId xmlns:a16="http://schemas.microsoft.com/office/drawing/2014/main" id="{262EA733-5BB5-4A5C-916E-4EC32A2822C0}"/>
                  </a:ext>
                </a:extLst>
              </p:cNvPr>
              <p:cNvSpPr/>
              <p:nvPr/>
            </p:nvSpPr>
            <p:spPr>
              <a:xfrm>
                <a:off x="1711427" y="2690930"/>
                <a:ext cx="1494056" cy="20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76143"/>
                <a:r>
                  <a:rPr lang="ko-KR" altLang="en-US" sz="662" dirty="0">
                    <a:solidFill>
                      <a:prstClr val="black"/>
                    </a:solidFill>
                    <a:latin typeface="나눔고딕 Bold" panose="020D0804000000000000" pitchFamily="50" charset="-127"/>
                    <a:ea typeface="나눔고딕 Bold" panose="020D0804000000000000" pitchFamily="50" charset="-127"/>
                  </a:rPr>
                  <a:t>■ 청약</a:t>
                </a:r>
                <a:r>
                  <a:rPr lang="en-US" altLang="ko-KR" sz="662" dirty="0">
                    <a:solidFill>
                      <a:prstClr val="black"/>
                    </a:solidFill>
                    <a:latin typeface="나눔고딕 Bold" panose="020D0804000000000000" pitchFamily="50" charset="-127"/>
                    <a:ea typeface="나눔고딕 Bold" panose="020D0804000000000000" pitchFamily="50" charset="-127"/>
                  </a:rPr>
                  <a:t>/</a:t>
                </a:r>
                <a:r>
                  <a:rPr lang="ko-KR" altLang="en-US" sz="662" dirty="0">
                    <a:solidFill>
                      <a:prstClr val="black"/>
                    </a:solidFill>
                    <a:latin typeface="나눔고딕 Bold" panose="020D0804000000000000" pitchFamily="50" charset="-127"/>
                    <a:ea typeface="나눔고딕 Bold" panose="020D0804000000000000" pitchFamily="50" charset="-127"/>
                  </a:rPr>
                  <a:t>취소</a:t>
                </a:r>
              </a:p>
            </p:txBody>
          </p:sp>
          <p:sp>
            <p:nvSpPr>
              <p:cNvPr id="311" name="직사각형 310">
                <a:extLst>
                  <a:ext uri="{FF2B5EF4-FFF2-40B4-BE49-F238E27FC236}">
                    <a16:creationId xmlns:a16="http://schemas.microsoft.com/office/drawing/2014/main" id="{86DAFEBE-CA79-4EE0-AD67-E813AB56E403}"/>
                  </a:ext>
                </a:extLst>
              </p:cNvPr>
              <p:cNvSpPr/>
              <p:nvPr/>
            </p:nvSpPr>
            <p:spPr>
              <a:xfrm>
                <a:off x="1711426" y="2899626"/>
                <a:ext cx="1368000" cy="531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52880" rIns="52880" rtlCol="0" anchor="ctr"/>
              <a:lstStyle/>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청약</a:t>
                </a:r>
                <a:r>
                  <a:rPr lang="en-US" altLang="ko-KR" sz="662" dirty="0">
                    <a:solidFill>
                      <a:prstClr val="white"/>
                    </a:solidFill>
                    <a:latin typeface="나눔고딕 Bold" panose="020D0804000000000000" pitchFamily="50" charset="-127"/>
                    <a:ea typeface="나눔고딕 Bold" panose="020D0804000000000000" pitchFamily="50" charset="-127"/>
                  </a:rPr>
                  <a:t>/</a:t>
                </a:r>
                <a:r>
                  <a:rPr lang="ko-KR" altLang="en-US" sz="662" dirty="0">
                    <a:solidFill>
                      <a:prstClr val="white"/>
                    </a:solidFill>
                    <a:latin typeface="나눔고딕 Bold" panose="020D0804000000000000" pitchFamily="50" charset="-127"/>
                    <a:ea typeface="나눔고딕 Bold" panose="020D0804000000000000" pitchFamily="50" charset="-127"/>
                  </a:rPr>
                  <a:t>취소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청약 내역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배정 내역 조회</a:t>
                </a:r>
                <a:endParaRPr lang="en-US" altLang="ko-KR" sz="662" dirty="0">
                  <a:solidFill>
                    <a:prstClr val="white"/>
                  </a:solidFill>
                  <a:latin typeface="나눔고딕 Bold" panose="020D0804000000000000" pitchFamily="50" charset="-127"/>
                  <a:ea typeface="나눔고딕 Bold" panose="020D0804000000000000" pitchFamily="50" charset="-127"/>
                </a:endParaRPr>
              </a:p>
            </p:txBody>
          </p:sp>
        </p:grpSp>
        <p:sp>
          <p:nvSpPr>
            <p:cNvPr id="239" name="직사각형 238">
              <a:extLst>
                <a:ext uri="{FF2B5EF4-FFF2-40B4-BE49-F238E27FC236}">
                  <a16:creationId xmlns:a16="http://schemas.microsoft.com/office/drawing/2014/main" id="{8D2A6A42-3A5D-4CC0-9F78-C46931773EA9}"/>
                </a:ext>
              </a:extLst>
            </p:cNvPr>
            <p:cNvSpPr/>
            <p:nvPr/>
          </p:nvSpPr>
          <p:spPr>
            <a:xfrm>
              <a:off x="5552825" y="2610718"/>
              <a:ext cx="1163340" cy="19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당일 계좌 개설</a:t>
              </a:r>
            </a:p>
          </p:txBody>
        </p:sp>
        <p:sp>
          <p:nvSpPr>
            <p:cNvPr id="240" name="순서도: 문서 239">
              <a:extLst>
                <a:ext uri="{FF2B5EF4-FFF2-40B4-BE49-F238E27FC236}">
                  <a16:creationId xmlns:a16="http://schemas.microsoft.com/office/drawing/2014/main" id="{7197FBC4-AEBD-4A1F-83D1-3B4E193F999A}"/>
                </a:ext>
              </a:extLst>
            </p:cNvPr>
            <p:cNvSpPr/>
            <p:nvPr/>
          </p:nvSpPr>
          <p:spPr>
            <a:xfrm>
              <a:off x="3895300" y="2377672"/>
              <a:ext cx="808815" cy="362906"/>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ko-KR" altLang="en-US" sz="662" dirty="0">
                  <a:solidFill>
                    <a:prstClr val="black"/>
                  </a:solidFill>
                  <a:latin typeface="나눔고딕 Bold" panose="020D0804000000000000" pitchFamily="50" charset="-127"/>
                  <a:ea typeface="나눔고딕 Bold" panose="020D0804000000000000" pitchFamily="50" charset="-127"/>
                </a:rPr>
                <a:t>계좌</a:t>
              </a:r>
              <a:r>
                <a:rPr lang="en-US" altLang="ko-KR" sz="662" dirty="0">
                  <a:solidFill>
                    <a:prstClr val="black"/>
                  </a:solidFill>
                  <a:latin typeface="나눔고딕 Bold" panose="020D0804000000000000" pitchFamily="50" charset="-127"/>
                  <a:ea typeface="나눔고딕 Bold" panose="020D0804000000000000" pitchFamily="50" charset="-127"/>
                </a:rPr>
                <a:t>/</a:t>
              </a:r>
              <a:r>
                <a:rPr lang="ko-KR" altLang="en-US" sz="662" dirty="0">
                  <a:solidFill>
                    <a:prstClr val="black"/>
                  </a:solidFill>
                  <a:latin typeface="나눔고딕 Bold" panose="020D0804000000000000" pitchFamily="50" charset="-127"/>
                  <a:ea typeface="나눔고딕 Bold" panose="020D0804000000000000" pitchFamily="50" charset="-127"/>
                </a:rPr>
                <a:t>종목</a:t>
              </a:r>
              <a:r>
                <a:rPr lang="en-US" altLang="ko-KR" sz="662" dirty="0">
                  <a:solidFill>
                    <a:prstClr val="black"/>
                  </a:solidFill>
                  <a:latin typeface="나눔고딕 Bold" panose="020D0804000000000000" pitchFamily="50" charset="-127"/>
                  <a:ea typeface="나눔고딕 Bold" panose="020D0804000000000000" pitchFamily="50" charset="-127"/>
                </a:rPr>
                <a:t>/</a:t>
              </a:r>
              <a:r>
                <a:rPr lang="ko-KR" altLang="en-US" sz="662" dirty="0">
                  <a:solidFill>
                    <a:prstClr val="black"/>
                  </a:solidFill>
                  <a:latin typeface="나눔고딕 Bold" panose="020D0804000000000000" pitchFamily="50" charset="-127"/>
                  <a:ea typeface="나눔고딕 Bold" panose="020D0804000000000000" pitchFamily="50" charset="-127"/>
                </a:rPr>
                <a:t>한도</a:t>
              </a:r>
            </a:p>
          </p:txBody>
        </p:sp>
        <p:cxnSp>
          <p:nvCxnSpPr>
            <p:cNvPr id="241" name="직선 화살표 연결선 4">
              <a:extLst>
                <a:ext uri="{FF2B5EF4-FFF2-40B4-BE49-F238E27FC236}">
                  <a16:creationId xmlns:a16="http://schemas.microsoft.com/office/drawing/2014/main" id="{041522D1-DCEF-4610-8419-BB914D6E5A4F}"/>
                </a:ext>
              </a:extLst>
            </p:cNvPr>
            <p:cNvCxnSpPr>
              <a:stCxn id="234" idx="1"/>
              <a:endCxn id="240" idx="3"/>
            </p:cNvCxnSpPr>
            <p:nvPr/>
          </p:nvCxnSpPr>
          <p:spPr>
            <a:xfrm rot="10800000" flipV="1">
              <a:off x="4704117" y="2474339"/>
              <a:ext cx="848709" cy="84786"/>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2" name="직사각형 241">
              <a:extLst>
                <a:ext uri="{FF2B5EF4-FFF2-40B4-BE49-F238E27FC236}">
                  <a16:creationId xmlns:a16="http://schemas.microsoft.com/office/drawing/2014/main" id="{6B61AFE9-ABD2-4427-8D5B-2A5FA4E1DE0F}"/>
                </a:ext>
              </a:extLst>
            </p:cNvPr>
            <p:cNvSpPr/>
            <p:nvPr/>
          </p:nvSpPr>
          <p:spPr>
            <a:xfrm>
              <a:off x="3366600" y="2980334"/>
              <a:ext cx="1339604" cy="29108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a:solidFill>
                    <a:prstClr val="white"/>
                  </a:solidFill>
                  <a:latin typeface="나눔고딕 Bold" panose="020D0804000000000000" pitchFamily="50" charset="-127"/>
                  <a:ea typeface="나눔고딕 Bold" panose="020D0804000000000000" pitchFamily="50" charset="-127"/>
                </a:rPr>
                <a:t>공모주 정보 </a:t>
              </a:r>
              <a:r>
                <a:rPr lang="en-US" altLang="ko-KR" sz="662" dirty="0">
                  <a:solidFill>
                    <a:prstClr val="white"/>
                  </a:solidFill>
                  <a:latin typeface="나눔고딕 Bold" panose="020D0804000000000000" pitchFamily="50" charset="-127"/>
                  <a:ea typeface="나눔고딕 Bold" panose="020D0804000000000000" pitchFamily="50" charset="-127"/>
                </a:rPr>
                <a:t>Update</a:t>
              </a:r>
            </a:p>
            <a:p>
              <a:pPr algn="ctr" defTabSz="676143"/>
              <a:r>
                <a:rPr lang="en-US" altLang="ko-KR" sz="662" dirty="0">
                  <a:solidFill>
                    <a:prstClr val="white"/>
                  </a:solidFill>
                  <a:latin typeface="나눔고딕 Bold" panose="020D0804000000000000" pitchFamily="50" charset="-127"/>
                  <a:ea typeface="나눔고딕 Bold" panose="020D0804000000000000" pitchFamily="50" charset="-127"/>
                </a:rPr>
                <a:t>(Daily Batch)</a:t>
              </a:r>
              <a:endParaRPr lang="ko-KR" altLang="en-US" sz="662" dirty="0">
                <a:solidFill>
                  <a:prstClr val="white"/>
                </a:solidFill>
                <a:latin typeface="나눔고딕 Bold" panose="020D0804000000000000" pitchFamily="50" charset="-127"/>
                <a:ea typeface="나눔고딕 Bold" panose="020D0804000000000000" pitchFamily="50" charset="-127"/>
              </a:endParaRPr>
            </a:p>
          </p:txBody>
        </p:sp>
        <p:cxnSp>
          <p:nvCxnSpPr>
            <p:cNvPr id="243" name="직선 화살표 연결선 4">
              <a:extLst>
                <a:ext uri="{FF2B5EF4-FFF2-40B4-BE49-F238E27FC236}">
                  <a16:creationId xmlns:a16="http://schemas.microsoft.com/office/drawing/2014/main" id="{7C80EED1-D9A4-4725-B9BC-AE6D363AB8A4}"/>
                </a:ext>
              </a:extLst>
            </p:cNvPr>
            <p:cNvCxnSpPr>
              <a:cxnSpLocks/>
              <a:stCxn id="240" idx="2"/>
              <a:endCxn id="242" idx="0"/>
            </p:cNvCxnSpPr>
            <p:nvPr/>
          </p:nvCxnSpPr>
          <p:spPr>
            <a:xfrm rot="5400000">
              <a:off x="4036181" y="2716806"/>
              <a:ext cx="263749" cy="2633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직선 화살표 연결선 4">
              <a:extLst>
                <a:ext uri="{FF2B5EF4-FFF2-40B4-BE49-F238E27FC236}">
                  <a16:creationId xmlns:a16="http://schemas.microsoft.com/office/drawing/2014/main" id="{FA1DDA1D-AD3E-4A94-B46E-4E53CC8AABA5}"/>
                </a:ext>
              </a:extLst>
            </p:cNvPr>
            <p:cNvCxnSpPr>
              <a:cxnSpLocks/>
              <a:stCxn id="242" idx="2"/>
              <a:endCxn id="265" idx="0"/>
            </p:cNvCxnSpPr>
            <p:nvPr/>
          </p:nvCxnSpPr>
          <p:spPr>
            <a:xfrm rot="5400000">
              <a:off x="3733510" y="3185845"/>
              <a:ext cx="217316" cy="3884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직선 화살표 연결선 4">
              <a:extLst>
                <a:ext uri="{FF2B5EF4-FFF2-40B4-BE49-F238E27FC236}">
                  <a16:creationId xmlns:a16="http://schemas.microsoft.com/office/drawing/2014/main" id="{B2AFA483-2BE3-4EDD-9DE9-69DC435B7EEE}"/>
                </a:ext>
              </a:extLst>
            </p:cNvPr>
            <p:cNvCxnSpPr>
              <a:cxnSpLocks/>
              <a:stCxn id="242" idx="2"/>
              <a:endCxn id="267" idx="0"/>
            </p:cNvCxnSpPr>
            <p:nvPr/>
          </p:nvCxnSpPr>
          <p:spPr>
            <a:xfrm rot="16200000" flipH="1">
              <a:off x="3928437" y="3379386"/>
              <a:ext cx="220712" cy="47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직선 화살표 연결선 4">
              <a:extLst>
                <a:ext uri="{FF2B5EF4-FFF2-40B4-BE49-F238E27FC236}">
                  <a16:creationId xmlns:a16="http://schemas.microsoft.com/office/drawing/2014/main" id="{31F2C44E-95DE-43B7-8202-535C4C032095}"/>
                </a:ext>
              </a:extLst>
            </p:cNvPr>
            <p:cNvCxnSpPr>
              <a:cxnSpLocks/>
              <a:stCxn id="242" idx="2"/>
              <a:endCxn id="269" idx="0"/>
            </p:cNvCxnSpPr>
            <p:nvPr/>
          </p:nvCxnSpPr>
          <p:spPr>
            <a:xfrm rot="16200000" flipH="1">
              <a:off x="4110857" y="3196967"/>
              <a:ext cx="220360" cy="3692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7" name="타원 246">
              <a:extLst>
                <a:ext uri="{FF2B5EF4-FFF2-40B4-BE49-F238E27FC236}">
                  <a16:creationId xmlns:a16="http://schemas.microsoft.com/office/drawing/2014/main" id="{BAB52012-EBE4-41DC-AFA5-99AA470A5485}"/>
                </a:ext>
              </a:extLst>
            </p:cNvPr>
            <p:cNvSpPr/>
            <p:nvPr/>
          </p:nvSpPr>
          <p:spPr>
            <a:xfrm>
              <a:off x="4778928" y="2980335"/>
              <a:ext cx="279842" cy="27984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en-US" altLang="ko-KR" sz="662" dirty="0" err="1">
                  <a:solidFill>
                    <a:prstClr val="black"/>
                  </a:solidFill>
                  <a:latin typeface="나눔고딕 Bold" panose="020D0804000000000000" pitchFamily="50" charset="-127"/>
                  <a:ea typeface="나눔고딕 Bold" panose="020D0804000000000000" pitchFamily="50" charset="-127"/>
                </a:rPr>
                <a:t>Api</a:t>
              </a:r>
              <a:endParaRPr lang="ko-KR" altLang="en-US" sz="662" dirty="0">
                <a:solidFill>
                  <a:prstClr val="black"/>
                </a:solidFill>
                <a:latin typeface="나눔고딕 Bold" panose="020D0804000000000000" pitchFamily="50" charset="-127"/>
                <a:ea typeface="나눔고딕 Bold" panose="020D0804000000000000" pitchFamily="50" charset="-127"/>
              </a:endParaRPr>
            </a:p>
          </p:txBody>
        </p:sp>
        <p:cxnSp>
          <p:nvCxnSpPr>
            <p:cNvPr id="248" name="직선 화살표 연결선 4">
              <a:extLst>
                <a:ext uri="{FF2B5EF4-FFF2-40B4-BE49-F238E27FC236}">
                  <a16:creationId xmlns:a16="http://schemas.microsoft.com/office/drawing/2014/main" id="{6CDBB71F-A317-4A12-944C-AB84229BB902}"/>
                </a:ext>
              </a:extLst>
            </p:cNvPr>
            <p:cNvCxnSpPr>
              <a:cxnSpLocks/>
              <a:stCxn id="239" idx="1"/>
              <a:endCxn id="247" idx="0"/>
            </p:cNvCxnSpPr>
            <p:nvPr/>
          </p:nvCxnSpPr>
          <p:spPr>
            <a:xfrm rot="10800000" flipV="1">
              <a:off x="4918851" y="2707384"/>
              <a:ext cx="633976" cy="272950"/>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직선 화살표 연결선 4">
              <a:extLst>
                <a:ext uri="{FF2B5EF4-FFF2-40B4-BE49-F238E27FC236}">
                  <a16:creationId xmlns:a16="http://schemas.microsoft.com/office/drawing/2014/main" id="{218A0EB3-8BAF-4DC8-AADD-D482BB8FDE67}"/>
                </a:ext>
              </a:extLst>
            </p:cNvPr>
            <p:cNvCxnSpPr>
              <a:cxnSpLocks/>
              <a:stCxn id="247" idx="4"/>
              <a:endCxn id="269" idx="6"/>
            </p:cNvCxnSpPr>
            <p:nvPr/>
          </p:nvCxnSpPr>
          <p:spPr>
            <a:xfrm rot="5400000">
              <a:off x="4546458" y="3216057"/>
              <a:ext cx="328273" cy="4165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0" name="그룹 249">
              <a:extLst>
                <a:ext uri="{FF2B5EF4-FFF2-40B4-BE49-F238E27FC236}">
                  <a16:creationId xmlns:a16="http://schemas.microsoft.com/office/drawing/2014/main" id="{BF194BEF-7F98-42FB-8D9A-623586724157}"/>
                </a:ext>
              </a:extLst>
            </p:cNvPr>
            <p:cNvGrpSpPr/>
            <p:nvPr/>
          </p:nvGrpSpPr>
          <p:grpSpPr>
            <a:xfrm>
              <a:off x="2784824" y="4508492"/>
              <a:ext cx="1463044" cy="665760"/>
              <a:chOff x="1711426" y="2690930"/>
              <a:chExt cx="1494057" cy="679872"/>
            </a:xfrm>
          </p:grpSpPr>
          <p:sp>
            <p:nvSpPr>
              <p:cNvPr id="308" name="직사각형 307">
                <a:extLst>
                  <a:ext uri="{FF2B5EF4-FFF2-40B4-BE49-F238E27FC236}">
                    <a16:creationId xmlns:a16="http://schemas.microsoft.com/office/drawing/2014/main" id="{62FBAB59-E802-4B4E-BD0D-4808BB2EB555}"/>
                  </a:ext>
                </a:extLst>
              </p:cNvPr>
              <p:cNvSpPr/>
              <p:nvPr/>
            </p:nvSpPr>
            <p:spPr>
              <a:xfrm>
                <a:off x="1711427" y="2690930"/>
                <a:ext cx="1494056" cy="20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76143"/>
                <a:r>
                  <a:rPr lang="ko-KR" altLang="en-US" sz="662" dirty="0">
                    <a:solidFill>
                      <a:prstClr val="black"/>
                    </a:solidFill>
                    <a:latin typeface="나눔고딕 Bold" panose="020D0804000000000000" pitchFamily="50" charset="-127"/>
                    <a:ea typeface="나눔고딕 Bold" panose="020D0804000000000000" pitchFamily="50" charset="-127"/>
                  </a:rPr>
                  <a:t>■ 배정</a:t>
                </a:r>
              </a:p>
            </p:txBody>
          </p:sp>
          <p:sp>
            <p:nvSpPr>
              <p:cNvPr id="309" name="직사각형 308">
                <a:extLst>
                  <a:ext uri="{FF2B5EF4-FFF2-40B4-BE49-F238E27FC236}">
                    <a16:creationId xmlns:a16="http://schemas.microsoft.com/office/drawing/2014/main" id="{AD098A1F-ED7A-4799-A8ED-B5F001941141}"/>
                  </a:ext>
                </a:extLst>
              </p:cNvPr>
              <p:cNvSpPr/>
              <p:nvPr/>
            </p:nvSpPr>
            <p:spPr>
              <a:xfrm>
                <a:off x="1711426" y="2899626"/>
                <a:ext cx="1368000" cy="47117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52880" rIns="52880" rtlCol="0" anchor="ctr"/>
              <a:lstStyle/>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중복청약 체크</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배정</a:t>
                </a:r>
                <a:endParaRPr lang="en-US" altLang="ko-KR" sz="662" dirty="0">
                  <a:solidFill>
                    <a:prstClr val="white"/>
                  </a:solidFill>
                  <a:latin typeface="나눔고딕 Bold" panose="020D0804000000000000" pitchFamily="50" charset="-127"/>
                  <a:ea typeface="나눔고딕 Bold" panose="020D0804000000000000" pitchFamily="50" charset="-127"/>
                </a:endParaRPr>
              </a:p>
              <a:p>
                <a:pPr marL="64129" indent="-64129" defTabSz="676143">
                  <a:buFont typeface="Arial" panose="020B0604020202020204" pitchFamily="34" charset="0"/>
                  <a:buChar char="•"/>
                </a:pPr>
                <a:r>
                  <a:rPr lang="ko-KR" altLang="en-US" sz="662" dirty="0">
                    <a:solidFill>
                      <a:prstClr val="white"/>
                    </a:solidFill>
                    <a:latin typeface="나눔고딕 Bold" panose="020D0804000000000000" pitchFamily="50" charset="-127"/>
                    <a:ea typeface="나눔고딕 Bold" panose="020D0804000000000000" pitchFamily="50" charset="-127"/>
                  </a:rPr>
                  <a:t>배정 내역 송신</a:t>
                </a:r>
                <a:endParaRPr lang="en-US" altLang="ko-KR" sz="662" dirty="0">
                  <a:solidFill>
                    <a:prstClr val="white"/>
                  </a:solidFill>
                  <a:latin typeface="나눔고딕 Bold" panose="020D0804000000000000" pitchFamily="50" charset="-127"/>
                  <a:ea typeface="나눔고딕 Bold" panose="020D0804000000000000" pitchFamily="50" charset="-127"/>
                </a:endParaRPr>
              </a:p>
            </p:txBody>
          </p:sp>
        </p:grpSp>
        <p:cxnSp>
          <p:nvCxnSpPr>
            <p:cNvPr id="251" name="직선 화살표 연결선 4">
              <a:extLst>
                <a:ext uri="{FF2B5EF4-FFF2-40B4-BE49-F238E27FC236}">
                  <a16:creationId xmlns:a16="http://schemas.microsoft.com/office/drawing/2014/main" id="{FE24085A-861E-4E2D-A5BA-A7E4FAAC144D}"/>
                </a:ext>
              </a:extLst>
            </p:cNvPr>
            <p:cNvCxnSpPr>
              <a:cxnSpLocks/>
              <a:stCxn id="254" idx="1"/>
              <a:endCxn id="224" idx="3"/>
            </p:cNvCxnSpPr>
            <p:nvPr/>
          </p:nvCxnSpPr>
          <p:spPr>
            <a:xfrm rot="10800000">
              <a:off x="1016653" y="4647805"/>
              <a:ext cx="692737" cy="147563"/>
            </a:xfrm>
            <a:prstGeom prst="bentConnector3">
              <a:avLst>
                <a:gd name="adj1" fmla="val 36562"/>
              </a:avLst>
            </a:prstGeom>
            <a:ln>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2" name="순서도: 문서 251">
              <a:extLst>
                <a:ext uri="{FF2B5EF4-FFF2-40B4-BE49-F238E27FC236}">
                  <a16:creationId xmlns:a16="http://schemas.microsoft.com/office/drawing/2014/main" id="{C05D530D-36EC-402D-AE7D-EADBC541B4E0}"/>
                </a:ext>
              </a:extLst>
            </p:cNvPr>
            <p:cNvSpPr/>
            <p:nvPr/>
          </p:nvSpPr>
          <p:spPr>
            <a:xfrm>
              <a:off x="5414128" y="4911588"/>
              <a:ext cx="808815" cy="362906"/>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ko-KR" altLang="en-US" sz="662" dirty="0">
                  <a:solidFill>
                    <a:prstClr val="black"/>
                  </a:solidFill>
                  <a:latin typeface="나눔고딕 Bold" panose="020D0804000000000000" pitchFamily="50" charset="-127"/>
                  <a:ea typeface="나눔고딕 Bold" panose="020D0804000000000000" pitchFamily="50" charset="-127"/>
                </a:rPr>
                <a:t>배정내역</a:t>
              </a:r>
            </a:p>
          </p:txBody>
        </p:sp>
        <p:cxnSp>
          <p:nvCxnSpPr>
            <p:cNvPr id="253" name="직선 화살표 연결선 4">
              <a:extLst>
                <a:ext uri="{FF2B5EF4-FFF2-40B4-BE49-F238E27FC236}">
                  <a16:creationId xmlns:a16="http://schemas.microsoft.com/office/drawing/2014/main" id="{C60AA65B-B58E-46E4-A7EE-F7BD8ABE9288}"/>
                </a:ext>
              </a:extLst>
            </p:cNvPr>
            <p:cNvCxnSpPr>
              <a:cxnSpLocks/>
              <a:stCxn id="309" idx="3"/>
              <a:endCxn id="252" idx="1"/>
            </p:cNvCxnSpPr>
            <p:nvPr/>
          </p:nvCxnSpPr>
          <p:spPr>
            <a:xfrm>
              <a:off x="4124428" y="4943554"/>
              <a:ext cx="1289701" cy="14948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4" name="순서도: 문서 253">
              <a:extLst>
                <a:ext uri="{FF2B5EF4-FFF2-40B4-BE49-F238E27FC236}">
                  <a16:creationId xmlns:a16="http://schemas.microsoft.com/office/drawing/2014/main" id="{39614B69-CD0B-4E9B-B501-9268DA09E497}"/>
                </a:ext>
              </a:extLst>
            </p:cNvPr>
            <p:cNvSpPr/>
            <p:nvPr/>
          </p:nvSpPr>
          <p:spPr>
            <a:xfrm>
              <a:off x="1709388" y="4613913"/>
              <a:ext cx="808815" cy="362906"/>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76143"/>
              <a:r>
                <a:rPr lang="ko-KR" altLang="en-US" sz="662" dirty="0">
                  <a:solidFill>
                    <a:prstClr val="black"/>
                  </a:solidFill>
                  <a:latin typeface="나눔고딕 Bold" panose="020D0804000000000000" pitchFamily="50" charset="-127"/>
                  <a:ea typeface="나눔고딕 Bold" panose="020D0804000000000000" pitchFamily="50" charset="-127"/>
                </a:rPr>
                <a:t>중복청약내역</a:t>
              </a:r>
            </a:p>
          </p:txBody>
        </p:sp>
        <p:cxnSp>
          <p:nvCxnSpPr>
            <p:cNvPr id="255" name="직선 화살표 연결선 4">
              <a:extLst>
                <a:ext uri="{FF2B5EF4-FFF2-40B4-BE49-F238E27FC236}">
                  <a16:creationId xmlns:a16="http://schemas.microsoft.com/office/drawing/2014/main" id="{57FC0C33-2963-4AFA-B977-A5993F896EC0}"/>
                </a:ext>
              </a:extLst>
            </p:cNvPr>
            <p:cNvCxnSpPr>
              <a:cxnSpLocks/>
              <a:stCxn id="309" idx="1"/>
              <a:endCxn id="254" idx="3"/>
            </p:cNvCxnSpPr>
            <p:nvPr/>
          </p:nvCxnSpPr>
          <p:spPr>
            <a:xfrm rot="10800000">
              <a:off x="2518205" y="4795366"/>
              <a:ext cx="266619" cy="148189"/>
            </a:xfrm>
            <a:prstGeom prst="bentConnector3">
              <a:avLst>
                <a:gd name="adj1" fmla="val 50000"/>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6" name="직선 화살표 연결선 4">
              <a:extLst>
                <a:ext uri="{FF2B5EF4-FFF2-40B4-BE49-F238E27FC236}">
                  <a16:creationId xmlns:a16="http://schemas.microsoft.com/office/drawing/2014/main" id="{2FCF3488-2781-48E6-86A7-248D846EB698}"/>
                </a:ext>
              </a:extLst>
            </p:cNvPr>
            <p:cNvCxnSpPr>
              <a:cxnSpLocks/>
              <a:stCxn id="231" idx="1"/>
              <a:endCxn id="311" idx="3"/>
            </p:cNvCxnSpPr>
            <p:nvPr/>
          </p:nvCxnSpPr>
          <p:spPr>
            <a:xfrm rot="10800000" flipV="1">
              <a:off x="4882339" y="3684123"/>
              <a:ext cx="670487" cy="642788"/>
            </a:xfrm>
            <a:prstGeom prst="bentConnector3">
              <a:avLst>
                <a:gd name="adj1" fmla="val 50000"/>
              </a:avLst>
            </a:prstGeom>
            <a:ln>
              <a:solidFill>
                <a:schemeClr val="accent6">
                  <a:lumMod val="5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7" name="직선 화살표 연결선 4">
              <a:extLst>
                <a:ext uri="{FF2B5EF4-FFF2-40B4-BE49-F238E27FC236}">
                  <a16:creationId xmlns:a16="http://schemas.microsoft.com/office/drawing/2014/main" id="{12D6C5FD-AFC2-4033-A08D-1EF8F58D3177}"/>
                </a:ext>
              </a:extLst>
            </p:cNvPr>
            <p:cNvCxnSpPr>
              <a:cxnSpLocks/>
              <a:stCxn id="252" idx="0"/>
              <a:endCxn id="219" idx="1"/>
            </p:cNvCxnSpPr>
            <p:nvPr/>
          </p:nvCxnSpPr>
          <p:spPr>
            <a:xfrm rot="5400000" flipH="1" flipV="1">
              <a:off x="5641245" y="4400712"/>
              <a:ext cx="688167" cy="3335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직선 화살표 연결선 4">
              <a:extLst>
                <a:ext uri="{FF2B5EF4-FFF2-40B4-BE49-F238E27FC236}">
                  <a16:creationId xmlns:a16="http://schemas.microsoft.com/office/drawing/2014/main" id="{410A7B9A-B5C5-4EFF-B184-E123317964E6}"/>
                </a:ext>
              </a:extLst>
            </p:cNvPr>
            <p:cNvCxnSpPr>
              <a:cxnSpLocks/>
              <a:stCxn id="252" idx="0"/>
              <a:endCxn id="218" idx="1"/>
            </p:cNvCxnSpPr>
            <p:nvPr/>
          </p:nvCxnSpPr>
          <p:spPr>
            <a:xfrm rot="5400000" flipH="1" flipV="1">
              <a:off x="5764644" y="4524110"/>
              <a:ext cx="441370" cy="3335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9" name="직선 화살표 연결선 4">
              <a:extLst>
                <a:ext uri="{FF2B5EF4-FFF2-40B4-BE49-F238E27FC236}">
                  <a16:creationId xmlns:a16="http://schemas.microsoft.com/office/drawing/2014/main" id="{561FC71D-3612-4278-AE75-5025CFF4DC87}"/>
                </a:ext>
              </a:extLst>
            </p:cNvPr>
            <p:cNvCxnSpPr>
              <a:cxnSpLocks/>
              <a:stCxn id="252" idx="0"/>
              <a:endCxn id="220" idx="1"/>
            </p:cNvCxnSpPr>
            <p:nvPr/>
          </p:nvCxnSpPr>
          <p:spPr>
            <a:xfrm rot="5400000" flipH="1" flipV="1">
              <a:off x="5888042" y="4647508"/>
              <a:ext cx="194573" cy="3335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직사각형 259">
              <a:extLst>
                <a:ext uri="{FF2B5EF4-FFF2-40B4-BE49-F238E27FC236}">
                  <a16:creationId xmlns:a16="http://schemas.microsoft.com/office/drawing/2014/main" id="{7DB0C407-2455-49D5-919E-4F4ADD8E2404}"/>
                </a:ext>
              </a:extLst>
            </p:cNvPr>
            <p:cNvSpPr/>
            <p:nvPr/>
          </p:nvSpPr>
          <p:spPr>
            <a:xfrm>
              <a:off x="1714915" y="3873160"/>
              <a:ext cx="1339604" cy="29108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ko-KR" altLang="en-US" sz="662" dirty="0" err="1">
                  <a:solidFill>
                    <a:prstClr val="white"/>
                  </a:solidFill>
                  <a:latin typeface="나눔고딕 Bold" panose="020D0804000000000000" pitchFamily="50" charset="-127"/>
                  <a:ea typeface="나눔고딕 Bold" panose="020D0804000000000000" pitchFamily="50" charset="-127"/>
                </a:rPr>
                <a:t>경쟁율</a:t>
              </a:r>
              <a:r>
                <a:rPr lang="ko-KR" altLang="en-US" sz="662" dirty="0">
                  <a:solidFill>
                    <a:prstClr val="white"/>
                  </a:solidFill>
                  <a:latin typeface="나눔고딕 Bold" panose="020D0804000000000000" pitchFamily="50" charset="-127"/>
                  <a:ea typeface="나눔고딕 Bold" panose="020D0804000000000000" pitchFamily="50" charset="-127"/>
                </a:rPr>
                <a:t> </a:t>
              </a:r>
              <a:r>
                <a:rPr lang="en-US" altLang="ko-KR" sz="662" dirty="0">
                  <a:solidFill>
                    <a:prstClr val="white"/>
                  </a:solidFill>
                  <a:latin typeface="나눔고딕 Bold" panose="020D0804000000000000" pitchFamily="50" charset="-127"/>
                  <a:ea typeface="나눔고딕 Bold" panose="020D0804000000000000" pitchFamily="50" charset="-127"/>
                </a:rPr>
                <a:t>Update</a:t>
              </a:r>
            </a:p>
            <a:p>
              <a:pPr algn="ctr" defTabSz="676143"/>
              <a:r>
                <a:rPr lang="en-US" altLang="ko-KR" sz="662" dirty="0">
                  <a:solidFill>
                    <a:prstClr val="white"/>
                  </a:solidFill>
                  <a:latin typeface="나눔고딕 Bold" panose="020D0804000000000000" pitchFamily="50" charset="-127"/>
                  <a:ea typeface="나눔고딕 Bold" panose="020D0804000000000000" pitchFamily="50" charset="-127"/>
                </a:rPr>
                <a:t>(10</a:t>
              </a:r>
              <a:r>
                <a:rPr lang="ko-KR" altLang="en-US" sz="662" dirty="0">
                  <a:solidFill>
                    <a:prstClr val="white"/>
                  </a:solidFill>
                  <a:latin typeface="나눔고딕 Bold" panose="020D0804000000000000" pitchFamily="50" charset="-127"/>
                  <a:ea typeface="나눔고딕 Bold" panose="020D0804000000000000" pitchFamily="50" charset="-127"/>
                </a:rPr>
                <a:t>분마다</a:t>
              </a:r>
              <a:r>
                <a:rPr lang="en-US" altLang="ko-KR" sz="662" dirty="0">
                  <a:solidFill>
                    <a:prstClr val="white"/>
                  </a:solidFill>
                  <a:latin typeface="나눔고딕 Bold" panose="020D0804000000000000" pitchFamily="50" charset="-127"/>
                  <a:ea typeface="나눔고딕 Bold" panose="020D0804000000000000" pitchFamily="50" charset="-127"/>
                </a:rPr>
                <a:t> Batch </a:t>
              </a:r>
              <a:r>
                <a:rPr lang="ko-KR" altLang="en-US" sz="662" dirty="0">
                  <a:solidFill>
                    <a:prstClr val="white"/>
                  </a:solidFill>
                  <a:latin typeface="나눔고딕 Bold" panose="020D0804000000000000" pitchFamily="50" charset="-127"/>
                  <a:ea typeface="나눔고딕 Bold" panose="020D0804000000000000" pitchFamily="50" charset="-127"/>
                </a:rPr>
                <a:t>수행</a:t>
              </a:r>
              <a:r>
                <a:rPr lang="en-US" altLang="ko-KR" sz="662" dirty="0">
                  <a:solidFill>
                    <a:prstClr val="white"/>
                  </a:solidFill>
                  <a:latin typeface="나눔고딕 Bold" panose="020D0804000000000000" pitchFamily="50" charset="-127"/>
                  <a:ea typeface="나눔고딕 Bold" panose="020D0804000000000000" pitchFamily="50" charset="-127"/>
                </a:rPr>
                <a:t>)</a:t>
              </a:r>
              <a:endParaRPr lang="ko-KR" altLang="en-US" sz="662" dirty="0">
                <a:solidFill>
                  <a:prstClr val="white"/>
                </a:solidFill>
                <a:latin typeface="나눔고딕 Bold" panose="020D0804000000000000" pitchFamily="50" charset="-127"/>
                <a:ea typeface="나눔고딕 Bold" panose="020D0804000000000000" pitchFamily="50" charset="-127"/>
              </a:endParaRPr>
            </a:p>
          </p:txBody>
        </p:sp>
        <p:sp>
          <p:nvSpPr>
            <p:cNvPr id="261" name="직사각형 260">
              <a:extLst>
                <a:ext uri="{FF2B5EF4-FFF2-40B4-BE49-F238E27FC236}">
                  <a16:creationId xmlns:a16="http://schemas.microsoft.com/office/drawing/2014/main" id="{C3ED3AFA-56C1-4773-AA07-2A0E5AAFF85E}"/>
                </a:ext>
              </a:extLst>
            </p:cNvPr>
            <p:cNvSpPr/>
            <p:nvPr/>
          </p:nvSpPr>
          <p:spPr>
            <a:xfrm>
              <a:off x="1576004" y="5679802"/>
              <a:ext cx="2061396" cy="4479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262" name="직사각형 261">
              <a:extLst>
                <a:ext uri="{FF2B5EF4-FFF2-40B4-BE49-F238E27FC236}">
                  <a16:creationId xmlns:a16="http://schemas.microsoft.com/office/drawing/2014/main" id="{535901F9-68E4-408E-AD27-F709C04B0A09}"/>
                </a:ext>
              </a:extLst>
            </p:cNvPr>
            <p:cNvSpPr/>
            <p:nvPr/>
          </p:nvSpPr>
          <p:spPr>
            <a:xfrm>
              <a:off x="3736906" y="5679802"/>
              <a:ext cx="613647" cy="4479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sp>
          <p:nvSpPr>
            <p:cNvPr id="263" name="화살표: 위쪽/아래쪽 262">
              <a:extLst>
                <a:ext uri="{FF2B5EF4-FFF2-40B4-BE49-F238E27FC236}">
                  <a16:creationId xmlns:a16="http://schemas.microsoft.com/office/drawing/2014/main" id="{B457E44E-BD8B-4B6D-B243-CE678BFEB5CB}"/>
                </a:ext>
              </a:extLst>
            </p:cNvPr>
            <p:cNvSpPr/>
            <p:nvPr/>
          </p:nvSpPr>
          <p:spPr>
            <a:xfrm>
              <a:off x="6064329" y="5329347"/>
              <a:ext cx="70736" cy="1531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cxnSp>
          <p:nvCxnSpPr>
            <p:cNvPr id="264" name="직선 화살표 연결선 4">
              <a:extLst>
                <a:ext uri="{FF2B5EF4-FFF2-40B4-BE49-F238E27FC236}">
                  <a16:creationId xmlns:a16="http://schemas.microsoft.com/office/drawing/2014/main" id="{AC7874DD-AE8F-4DDE-B24D-E19B7A10862F}"/>
                </a:ext>
              </a:extLst>
            </p:cNvPr>
            <p:cNvCxnSpPr>
              <a:cxnSpLocks/>
              <a:stCxn id="313" idx="1"/>
              <a:endCxn id="211" idx="3"/>
            </p:cNvCxnSpPr>
            <p:nvPr/>
          </p:nvCxnSpPr>
          <p:spPr>
            <a:xfrm rot="10800000">
              <a:off x="1012822" y="2795199"/>
              <a:ext cx="696567" cy="150489"/>
            </a:xfrm>
            <a:prstGeom prst="bentConnector3">
              <a:avLst>
                <a:gd name="adj1" fmla="val 37757"/>
              </a:avLst>
            </a:prstGeom>
            <a:ln>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5" name="타원 264">
              <a:extLst>
                <a:ext uri="{FF2B5EF4-FFF2-40B4-BE49-F238E27FC236}">
                  <a16:creationId xmlns:a16="http://schemas.microsoft.com/office/drawing/2014/main" id="{870028AD-CE3B-455A-A70A-693DAD7751CD}"/>
                </a:ext>
              </a:extLst>
            </p:cNvPr>
            <p:cNvSpPr/>
            <p:nvPr/>
          </p:nvSpPr>
          <p:spPr>
            <a:xfrm>
              <a:off x="3551264" y="3488739"/>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1</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66" name="타원 265">
              <a:extLst>
                <a:ext uri="{FF2B5EF4-FFF2-40B4-BE49-F238E27FC236}">
                  <a16:creationId xmlns:a16="http://schemas.microsoft.com/office/drawing/2014/main" id="{905944E3-760B-4473-9DC9-7ECD2AD5974D}"/>
                </a:ext>
              </a:extLst>
            </p:cNvPr>
            <p:cNvSpPr/>
            <p:nvPr/>
          </p:nvSpPr>
          <p:spPr>
            <a:xfrm>
              <a:off x="1806637" y="5605568"/>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1</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67" name="타원 266">
              <a:extLst>
                <a:ext uri="{FF2B5EF4-FFF2-40B4-BE49-F238E27FC236}">
                  <a16:creationId xmlns:a16="http://schemas.microsoft.com/office/drawing/2014/main" id="{CB8EDD90-E177-4174-9EE0-DD4C9DF5EC35}"/>
                </a:ext>
              </a:extLst>
            </p:cNvPr>
            <p:cNvSpPr/>
            <p:nvPr/>
          </p:nvSpPr>
          <p:spPr>
            <a:xfrm>
              <a:off x="3944517" y="3492134"/>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2</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68" name="타원 267">
              <a:extLst>
                <a:ext uri="{FF2B5EF4-FFF2-40B4-BE49-F238E27FC236}">
                  <a16:creationId xmlns:a16="http://schemas.microsoft.com/office/drawing/2014/main" id="{C7FF871B-2DC3-4F62-8C0F-844E8BFBF3DC}"/>
                </a:ext>
              </a:extLst>
            </p:cNvPr>
            <p:cNvSpPr/>
            <p:nvPr/>
          </p:nvSpPr>
          <p:spPr>
            <a:xfrm>
              <a:off x="2519264" y="5605568"/>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2</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69" name="타원 268">
              <a:extLst>
                <a:ext uri="{FF2B5EF4-FFF2-40B4-BE49-F238E27FC236}">
                  <a16:creationId xmlns:a16="http://schemas.microsoft.com/office/drawing/2014/main" id="{156EF99C-424B-4F5D-87DE-865A2F94B2BB}"/>
                </a:ext>
              </a:extLst>
            </p:cNvPr>
            <p:cNvSpPr/>
            <p:nvPr/>
          </p:nvSpPr>
          <p:spPr>
            <a:xfrm>
              <a:off x="4309004" y="3491783"/>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3</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0" name="타원 269">
              <a:extLst>
                <a:ext uri="{FF2B5EF4-FFF2-40B4-BE49-F238E27FC236}">
                  <a16:creationId xmlns:a16="http://schemas.microsoft.com/office/drawing/2014/main" id="{EA8D3878-8224-4BC7-9CC1-9001AF4DCFFC}"/>
                </a:ext>
              </a:extLst>
            </p:cNvPr>
            <p:cNvSpPr/>
            <p:nvPr/>
          </p:nvSpPr>
          <p:spPr>
            <a:xfrm>
              <a:off x="3231891" y="5605568"/>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3</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2" name="타원 271">
              <a:extLst>
                <a:ext uri="{FF2B5EF4-FFF2-40B4-BE49-F238E27FC236}">
                  <a16:creationId xmlns:a16="http://schemas.microsoft.com/office/drawing/2014/main" id="{3EA1048C-2970-49D7-91AF-125ED7A4DAC2}"/>
                </a:ext>
              </a:extLst>
            </p:cNvPr>
            <p:cNvSpPr/>
            <p:nvPr/>
          </p:nvSpPr>
          <p:spPr>
            <a:xfrm>
              <a:off x="3944517" y="5605568"/>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4</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3" name="타원 272">
              <a:extLst>
                <a:ext uri="{FF2B5EF4-FFF2-40B4-BE49-F238E27FC236}">
                  <a16:creationId xmlns:a16="http://schemas.microsoft.com/office/drawing/2014/main" id="{EAF93CFB-254B-4007-8395-9B0999971E22}"/>
                </a:ext>
              </a:extLst>
            </p:cNvPr>
            <p:cNvSpPr/>
            <p:nvPr/>
          </p:nvSpPr>
          <p:spPr>
            <a:xfrm>
              <a:off x="2643638" y="3527391"/>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3</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4" name="타원 273">
              <a:extLst>
                <a:ext uri="{FF2B5EF4-FFF2-40B4-BE49-F238E27FC236}">
                  <a16:creationId xmlns:a16="http://schemas.microsoft.com/office/drawing/2014/main" id="{94B45868-9EEF-40D2-B526-40749A4BE6AC}"/>
                </a:ext>
              </a:extLst>
            </p:cNvPr>
            <p:cNvSpPr/>
            <p:nvPr/>
          </p:nvSpPr>
          <p:spPr>
            <a:xfrm>
              <a:off x="2282524" y="4306430"/>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4</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75" name="타원 274">
              <a:extLst>
                <a:ext uri="{FF2B5EF4-FFF2-40B4-BE49-F238E27FC236}">
                  <a16:creationId xmlns:a16="http://schemas.microsoft.com/office/drawing/2014/main" id="{0D079C40-CA2F-42BA-8854-67A0E12438E8}"/>
                </a:ext>
              </a:extLst>
            </p:cNvPr>
            <p:cNvSpPr/>
            <p:nvPr/>
          </p:nvSpPr>
          <p:spPr>
            <a:xfrm>
              <a:off x="1924444" y="3527391"/>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1</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cxnSp>
          <p:nvCxnSpPr>
            <p:cNvPr id="276" name="직선 화살표 연결선 4">
              <a:extLst>
                <a:ext uri="{FF2B5EF4-FFF2-40B4-BE49-F238E27FC236}">
                  <a16:creationId xmlns:a16="http://schemas.microsoft.com/office/drawing/2014/main" id="{0412CC7E-863D-492B-A2F4-0087E6014842}"/>
                </a:ext>
              </a:extLst>
            </p:cNvPr>
            <p:cNvCxnSpPr>
              <a:cxnSpLocks/>
              <a:stCxn id="311" idx="1"/>
              <a:endCxn id="274" idx="6"/>
            </p:cNvCxnSpPr>
            <p:nvPr/>
          </p:nvCxnSpPr>
          <p:spPr>
            <a:xfrm rot="10800000" flipV="1">
              <a:off x="2475857" y="4326912"/>
              <a:ext cx="1066877" cy="7618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7" name="직선 화살표 연결선 4">
              <a:extLst>
                <a:ext uri="{FF2B5EF4-FFF2-40B4-BE49-F238E27FC236}">
                  <a16:creationId xmlns:a16="http://schemas.microsoft.com/office/drawing/2014/main" id="{CD4BC4BE-275C-46CC-A587-5C06C076AF83}"/>
                </a:ext>
              </a:extLst>
            </p:cNvPr>
            <p:cNvCxnSpPr>
              <a:cxnSpLocks/>
              <a:endCxn id="311" idx="0"/>
            </p:cNvCxnSpPr>
            <p:nvPr/>
          </p:nvCxnSpPr>
          <p:spPr>
            <a:xfrm rot="16200000" flipH="1">
              <a:off x="3677731" y="3531689"/>
              <a:ext cx="505006" cy="5646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8" name="타원 277">
              <a:extLst>
                <a:ext uri="{FF2B5EF4-FFF2-40B4-BE49-F238E27FC236}">
                  <a16:creationId xmlns:a16="http://schemas.microsoft.com/office/drawing/2014/main" id="{B056E554-F596-44F4-BC44-8D28A2E7D090}"/>
                </a:ext>
              </a:extLst>
            </p:cNvPr>
            <p:cNvSpPr/>
            <p:nvPr/>
          </p:nvSpPr>
          <p:spPr>
            <a:xfrm>
              <a:off x="2284042" y="3527391"/>
              <a:ext cx="193333" cy="19333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r>
                <a:rPr lang="en-US" altLang="ko-KR"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rPr>
                <a:t>2</a:t>
              </a:r>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cxnSp>
          <p:nvCxnSpPr>
            <p:cNvPr id="279" name="직선 화살표 연결선 4">
              <a:extLst>
                <a:ext uri="{FF2B5EF4-FFF2-40B4-BE49-F238E27FC236}">
                  <a16:creationId xmlns:a16="http://schemas.microsoft.com/office/drawing/2014/main" id="{20A755A5-A079-4E1C-8F81-3617E0882DE2}"/>
                </a:ext>
              </a:extLst>
            </p:cNvPr>
            <p:cNvCxnSpPr>
              <a:cxnSpLocks/>
              <a:endCxn id="311" idx="0"/>
            </p:cNvCxnSpPr>
            <p:nvPr/>
          </p:nvCxnSpPr>
          <p:spPr>
            <a:xfrm rot="16200000" flipH="1">
              <a:off x="3876054" y="3730014"/>
              <a:ext cx="501611" cy="1713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직선 화살표 연결선 4">
              <a:extLst>
                <a:ext uri="{FF2B5EF4-FFF2-40B4-BE49-F238E27FC236}">
                  <a16:creationId xmlns:a16="http://schemas.microsoft.com/office/drawing/2014/main" id="{871C802C-B1B6-4A12-A78C-9DF7D7471A45}"/>
                </a:ext>
              </a:extLst>
            </p:cNvPr>
            <p:cNvCxnSpPr>
              <a:cxnSpLocks/>
              <a:endCxn id="311" idx="0"/>
            </p:cNvCxnSpPr>
            <p:nvPr/>
          </p:nvCxnSpPr>
          <p:spPr>
            <a:xfrm rot="5400000">
              <a:off x="4058123" y="3718947"/>
              <a:ext cx="501963" cy="1931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직선 화살표 연결선 4">
              <a:extLst>
                <a:ext uri="{FF2B5EF4-FFF2-40B4-BE49-F238E27FC236}">
                  <a16:creationId xmlns:a16="http://schemas.microsoft.com/office/drawing/2014/main" id="{85082038-D2AF-4FB6-9822-D3F071D1B329}"/>
                </a:ext>
              </a:extLst>
            </p:cNvPr>
            <p:cNvCxnSpPr>
              <a:cxnSpLocks/>
              <a:endCxn id="274" idx="6"/>
            </p:cNvCxnSpPr>
            <p:nvPr/>
          </p:nvCxnSpPr>
          <p:spPr>
            <a:xfrm rot="16200000" flipV="1">
              <a:off x="2809984" y="4068970"/>
              <a:ext cx="310514" cy="9787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직선 화살표 연결선 83">
              <a:extLst>
                <a:ext uri="{FF2B5EF4-FFF2-40B4-BE49-F238E27FC236}">
                  <a16:creationId xmlns:a16="http://schemas.microsoft.com/office/drawing/2014/main" id="{E629CB50-09EB-499B-94DD-D7EECAC1F0A7}"/>
                </a:ext>
              </a:extLst>
            </p:cNvPr>
            <p:cNvCxnSpPr>
              <a:cxnSpLocks/>
              <a:stCxn id="260" idx="0"/>
              <a:endCxn id="275" idx="4"/>
            </p:cNvCxnSpPr>
            <p:nvPr/>
          </p:nvCxnSpPr>
          <p:spPr>
            <a:xfrm rot="16200000" flipV="1">
              <a:off x="2126696" y="3615138"/>
              <a:ext cx="152436" cy="3636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직선 화살표 연결선 282">
              <a:extLst>
                <a:ext uri="{FF2B5EF4-FFF2-40B4-BE49-F238E27FC236}">
                  <a16:creationId xmlns:a16="http://schemas.microsoft.com/office/drawing/2014/main" id="{13360E0A-CD80-4222-9713-1E6C03EB2917}"/>
                </a:ext>
              </a:extLst>
            </p:cNvPr>
            <p:cNvCxnSpPr>
              <a:cxnSpLocks/>
              <a:stCxn id="274" idx="0"/>
              <a:endCxn id="260" idx="2"/>
            </p:cNvCxnSpPr>
            <p:nvPr/>
          </p:nvCxnSpPr>
          <p:spPr>
            <a:xfrm flipV="1">
              <a:off x="2379191" y="4164247"/>
              <a:ext cx="5526" cy="14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4" name="화살표: 위쪽/아래쪽 283">
              <a:extLst>
                <a:ext uri="{FF2B5EF4-FFF2-40B4-BE49-F238E27FC236}">
                  <a16:creationId xmlns:a16="http://schemas.microsoft.com/office/drawing/2014/main" id="{8DB0943B-8772-4D1E-8662-846852BA9DDA}"/>
                </a:ext>
              </a:extLst>
            </p:cNvPr>
            <p:cNvSpPr/>
            <p:nvPr/>
          </p:nvSpPr>
          <p:spPr>
            <a:xfrm>
              <a:off x="3389856" y="5342052"/>
              <a:ext cx="70736" cy="1531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cxnSp>
          <p:nvCxnSpPr>
            <p:cNvPr id="285" name="직선 화살표 연결선 83">
              <a:extLst>
                <a:ext uri="{FF2B5EF4-FFF2-40B4-BE49-F238E27FC236}">
                  <a16:creationId xmlns:a16="http://schemas.microsoft.com/office/drawing/2014/main" id="{F337826D-0787-4A4A-BBEB-9891758903C8}"/>
                </a:ext>
              </a:extLst>
            </p:cNvPr>
            <p:cNvCxnSpPr>
              <a:cxnSpLocks/>
              <a:stCxn id="275" idx="0"/>
              <a:endCxn id="313" idx="2"/>
            </p:cNvCxnSpPr>
            <p:nvPr/>
          </p:nvCxnSpPr>
          <p:spPr>
            <a:xfrm rot="5400000" flipH="1" flipV="1">
              <a:off x="2076749" y="3224950"/>
              <a:ext cx="246802" cy="3580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직선 화살표 연결선 83">
              <a:extLst>
                <a:ext uri="{FF2B5EF4-FFF2-40B4-BE49-F238E27FC236}">
                  <a16:creationId xmlns:a16="http://schemas.microsoft.com/office/drawing/2014/main" id="{A7A344C6-4572-4255-B06A-30F81F3489B7}"/>
                </a:ext>
              </a:extLst>
            </p:cNvPr>
            <p:cNvCxnSpPr>
              <a:cxnSpLocks/>
              <a:stCxn id="278" idx="0"/>
              <a:endCxn id="313" idx="2"/>
            </p:cNvCxnSpPr>
            <p:nvPr/>
          </p:nvCxnSpPr>
          <p:spPr>
            <a:xfrm rot="16200000" flipV="1">
              <a:off x="2256549" y="3403231"/>
              <a:ext cx="246802" cy="1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직선 화살표 연결선 83">
              <a:extLst>
                <a:ext uri="{FF2B5EF4-FFF2-40B4-BE49-F238E27FC236}">
                  <a16:creationId xmlns:a16="http://schemas.microsoft.com/office/drawing/2014/main" id="{99C2286C-9FCC-4EB9-87D8-3EE28996F31C}"/>
                </a:ext>
              </a:extLst>
            </p:cNvPr>
            <p:cNvCxnSpPr>
              <a:cxnSpLocks/>
              <a:stCxn id="273" idx="0"/>
              <a:endCxn id="313" idx="2"/>
            </p:cNvCxnSpPr>
            <p:nvPr/>
          </p:nvCxnSpPr>
          <p:spPr>
            <a:xfrm rot="16200000" flipV="1">
              <a:off x="2436347" y="3223432"/>
              <a:ext cx="246802" cy="3611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8" name="제목 170">
              <a:extLst>
                <a:ext uri="{FF2B5EF4-FFF2-40B4-BE49-F238E27FC236}">
                  <a16:creationId xmlns:a16="http://schemas.microsoft.com/office/drawing/2014/main" id="{2640CD66-B7D9-427D-87E1-FA4BD9B42DAD}"/>
                </a:ext>
              </a:extLst>
            </p:cNvPr>
            <p:cNvSpPr txBox="1">
              <a:spLocks/>
            </p:cNvSpPr>
            <p:nvPr/>
          </p:nvSpPr>
          <p:spPr bwMode="auto">
            <a:xfrm>
              <a:off x="348397" y="6216354"/>
              <a:ext cx="5041141" cy="185468"/>
            </a:xfrm>
            <a:prstGeom prst="rect">
              <a:avLst/>
            </a:prstGeom>
            <a:noFill/>
            <a:effectLst/>
          </p:spPr>
          <p:txBody>
            <a:bodyPr wrap="square" lIns="0" tIns="0" rIns="0" bIns="0" rtlCol="0" anchor="t" anchorCtr="0">
              <a:noAutofit/>
            </a:bodyPr>
            <a:lstStyle>
              <a:defPPr>
                <a:defRPr lang="ko-KR"/>
              </a:defPPr>
              <a:lvl1pPr marL="177800" indent="-88900" defTabSz="699690" eaLnBrk="0" fontAlgn="auto" latinLnBrk="0" hangingPunct="0">
                <a:spcBef>
                  <a:spcPts val="0"/>
                </a:spcBef>
                <a:spcAft>
                  <a:spcPts val="0"/>
                </a:spcAft>
                <a:buFont typeface="Arial" panose="020B0604020202020204" pitchFamily="34" charset="0"/>
                <a:buChar char="•"/>
                <a:tabLst>
                  <a:tab pos="5186445" algn="l"/>
                </a:tabLst>
                <a:defRPr sz="1300">
                  <a:ln w="11430">
                    <a:noFill/>
                  </a:ln>
                  <a:solidFill>
                    <a:schemeClr val="tx1">
                      <a:lumMod val="65000"/>
                      <a:lumOff val="35000"/>
                    </a:schemeClr>
                  </a:solidFill>
                  <a:latin typeface="Rix고딕 B" pitchFamily="18" charset="-127"/>
                  <a:ea typeface="Rix고딕 B" pitchFamily="18" charset="-127"/>
                  <a:cs typeface="Arial" pitchFamily="34" charset="0"/>
                </a:defRPr>
              </a:lvl1pPr>
              <a:lvl2pPr marL="457164" defTabSz="914327"/>
              <a:lvl3pPr marL="914327" defTabSz="914327"/>
              <a:lvl4pPr marL="1371491" defTabSz="914327"/>
              <a:lvl5pPr marL="1828655" defTabSz="914327"/>
              <a:lvl6pPr marL="2285818" defTabSz="914327"/>
              <a:lvl7pPr marL="2742982" defTabSz="914327"/>
              <a:lvl8pPr marL="3200146" defTabSz="914327"/>
              <a:lvl9pPr marL="3657309" defTabSz="914327"/>
            </a:lstStyle>
            <a:p>
              <a:pPr marL="0" indent="0" defTabSz="475964">
                <a:spcBef>
                  <a:spcPts val="74"/>
                </a:spcBef>
                <a:buSzPct val="80000"/>
                <a:buNone/>
                <a:tabLst>
                  <a:tab pos="3528080" algn="l"/>
                </a:tabLst>
              </a:pP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위 </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MSA</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적용을 위한 </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Group</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은 </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사례</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이며 상세 </a:t>
              </a:r>
              <a:r>
                <a:rPr lang="en-US" altLang="ko-KR"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Biz </a:t>
              </a:r>
              <a:r>
                <a:rPr lang="ko-KR" altLang="en-US" sz="662" dirty="0">
                  <a:ln w="11430">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설계 시 업무적 연관성을 고려하여 구성</a:t>
              </a:r>
            </a:p>
          </p:txBody>
        </p:sp>
        <p:cxnSp>
          <p:nvCxnSpPr>
            <p:cNvPr id="289" name="직선 화살표 연결선 4">
              <a:extLst>
                <a:ext uri="{FF2B5EF4-FFF2-40B4-BE49-F238E27FC236}">
                  <a16:creationId xmlns:a16="http://schemas.microsoft.com/office/drawing/2014/main" id="{74C35FC5-6D48-4F61-9AA8-73EB2C127262}"/>
                </a:ext>
              </a:extLst>
            </p:cNvPr>
            <p:cNvCxnSpPr>
              <a:cxnSpLocks/>
              <a:stCxn id="290" idx="2"/>
              <a:endCxn id="211" idx="3"/>
            </p:cNvCxnSpPr>
            <p:nvPr/>
          </p:nvCxnSpPr>
          <p:spPr>
            <a:xfrm rot="10800000">
              <a:off x="1012824" y="2795198"/>
              <a:ext cx="2529916" cy="1440707"/>
            </a:xfrm>
            <a:prstGeom prst="bentConnector3">
              <a:avLst>
                <a:gd name="adj1" fmla="val 82782"/>
              </a:avLst>
            </a:prstGeom>
            <a:ln>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0" name="타원 289">
              <a:extLst>
                <a:ext uri="{FF2B5EF4-FFF2-40B4-BE49-F238E27FC236}">
                  <a16:creationId xmlns:a16="http://schemas.microsoft.com/office/drawing/2014/main" id="{6417EF4F-88E5-414D-B9E0-110874F40DCB}"/>
                </a:ext>
              </a:extLst>
            </p:cNvPr>
            <p:cNvSpPr>
              <a:spLocks noChangeAspect="1"/>
            </p:cNvSpPr>
            <p:nvPr/>
          </p:nvSpPr>
          <p:spPr>
            <a:xfrm>
              <a:off x="3542738" y="4200652"/>
              <a:ext cx="70506" cy="70506"/>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588" dirty="0">
                <a:ln>
                  <a:solidFill>
                    <a:sysClr val="windowText" lastClr="000000"/>
                  </a:solidFill>
                </a:ln>
                <a:solidFill>
                  <a:prstClr val="black"/>
                </a:solidFill>
                <a:latin typeface="나눔고딕 Bold" panose="020D0804000000000000" pitchFamily="50" charset="-127"/>
                <a:ea typeface="나눔고딕 Bold" panose="020D0804000000000000" pitchFamily="50" charset="-127"/>
              </a:endParaRPr>
            </a:p>
          </p:txBody>
        </p:sp>
        <p:sp>
          <p:nvSpPr>
            <p:cNvPr id="291" name="AutoShape 119">
              <a:extLst>
                <a:ext uri="{FF2B5EF4-FFF2-40B4-BE49-F238E27FC236}">
                  <a16:creationId xmlns:a16="http://schemas.microsoft.com/office/drawing/2014/main" id="{4DBAA0FE-C971-4D30-AFF5-CB48E796907A}"/>
                </a:ext>
              </a:extLst>
            </p:cNvPr>
            <p:cNvSpPr>
              <a:spLocks noChangeArrowheads="1"/>
            </p:cNvSpPr>
            <p:nvPr/>
          </p:nvSpPr>
          <p:spPr bwMode="auto">
            <a:xfrm>
              <a:off x="1173781" y="3815455"/>
              <a:ext cx="219762" cy="1664696"/>
            </a:xfrm>
            <a:prstGeom prst="rect">
              <a:avLst/>
            </a:prstGeom>
            <a:solidFill>
              <a:schemeClr val="bg1">
                <a:alpha val="0"/>
              </a:schemeClr>
            </a:solidFill>
            <a:ln w="9525">
              <a:solidFill>
                <a:schemeClr val="bg1">
                  <a:lumMod val="65000"/>
                </a:schemeClr>
              </a:solidFill>
            </a:ln>
          </p:spPr>
          <p:txBody>
            <a:bodyPr vert="eaVert" wrap="square" lIns="0" tIns="0" rIns="0" bIns="0" rtlCol="0" anchor="ctr">
              <a:noAutofit/>
            </a:bodyPr>
            <a:lstStyle/>
            <a:p>
              <a:pPr lvl="1" indent="1176" algn="ctr" defTabSz="678480">
                <a:buClr>
                  <a:prstClr val="black">
                    <a:lumMod val="65000"/>
                    <a:lumOff val="35000"/>
                  </a:prstClr>
                </a:buClr>
                <a:buSzPct val="90000"/>
              </a:pPr>
              <a:r>
                <a:rPr lang="en-US" altLang="ko-KR" sz="735"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FEP</a:t>
              </a:r>
              <a:endParaRPr lang="ko-KR" altLang="ko-KR" sz="735"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sp>
          <p:nvSpPr>
            <p:cNvPr id="292" name="AutoShape 119">
              <a:extLst>
                <a:ext uri="{FF2B5EF4-FFF2-40B4-BE49-F238E27FC236}">
                  <a16:creationId xmlns:a16="http://schemas.microsoft.com/office/drawing/2014/main" id="{A5FAF90A-9EAF-4120-9D75-D8CD32E0A067}"/>
                </a:ext>
              </a:extLst>
            </p:cNvPr>
            <p:cNvSpPr>
              <a:spLocks noChangeArrowheads="1"/>
            </p:cNvSpPr>
            <p:nvPr/>
          </p:nvSpPr>
          <p:spPr bwMode="auto">
            <a:xfrm>
              <a:off x="1173781" y="1961367"/>
              <a:ext cx="219762" cy="1664696"/>
            </a:xfrm>
            <a:prstGeom prst="rect">
              <a:avLst/>
            </a:prstGeom>
            <a:solidFill>
              <a:schemeClr val="bg1">
                <a:alpha val="0"/>
              </a:schemeClr>
            </a:solidFill>
            <a:ln w="9525">
              <a:solidFill>
                <a:schemeClr val="bg1">
                  <a:lumMod val="65000"/>
                </a:schemeClr>
              </a:solidFill>
            </a:ln>
          </p:spPr>
          <p:txBody>
            <a:bodyPr vert="eaVert" wrap="square" lIns="0" tIns="0" rIns="0" bIns="0" rtlCol="0" anchor="ctr">
              <a:noAutofit/>
            </a:bodyPr>
            <a:lstStyle/>
            <a:p>
              <a:pPr lvl="1" indent="1176" algn="ctr" defTabSz="678480">
                <a:buClr>
                  <a:prstClr val="black">
                    <a:lumMod val="65000"/>
                    <a:lumOff val="35000"/>
                  </a:prstClr>
                </a:buClr>
                <a:buSzPct val="90000"/>
              </a:pPr>
              <a:r>
                <a:rPr lang="en-US" altLang="ko-KR" sz="735"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rPr>
                <a:t>MCI</a:t>
              </a:r>
              <a:endParaRPr lang="ko-KR" altLang="ko-KR" sz="735"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pitchFamily="2" charset="2"/>
              </a:endParaRPr>
            </a:p>
          </p:txBody>
        </p:sp>
        <p:pic>
          <p:nvPicPr>
            <p:cNvPr id="293" name="그림 292">
              <a:extLst>
                <a:ext uri="{FF2B5EF4-FFF2-40B4-BE49-F238E27FC236}">
                  <a16:creationId xmlns:a16="http://schemas.microsoft.com/office/drawing/2014/main" id="{E42CCC32-365D-4B2A-9D49-E3096AE0BDE0}"/>
                </a:ext>
              </a:extLst>
            </p:cNvPr>
            <p:cNvPicPr>
              <a:picLocks noChangeAspect="1"/>
            </p:cNvPicPr>
            <p:nvPr/>
          </p:nvPicPr>
          <p:blipFill rotWithShape="1">
            <a:blip r:embed="rId7"/>
            <a:srcRect l="7863" t="13100" r="4985" b="8988"/>
            <a:stretch/>
          </p:blipFill>
          <p:spPr>
            <a:xfrm>
              <a:off x="4769822" y="5506235"/>
              <a:ext cx="352251" cy="350397"/>
            </a:xfrm>
            <a:prstGeom prst="rect">
              <a:avLst/>
            </a:prstGeom>
          </p:spPr>
        </p:pic>
        <p:grpSp>
          <p:nvGrpSpPr>
            <p:cNvPr id="294" name="그룹 293">
              <a:extLst>
                <a:ext uri="{FF2B5EF4-FFF2-40B4-BE49-F238E27FC236}">
                  <a16:creationId xmlns:a16="http://schemas.microsoft.com/office/drawing/2014/main" id="{3B229A77-EE14-4249-B5C4-8FD523E57243}"/>
                </a:ext>
              </a:extLst>
            </p:cNvPr>
            <p:cNvGrpSpPr/>
            <p:nvPr/>
          </p:nvGrpSpPr>
          <p:grpSpPr>
            <a:xfrm>
              <a:off x="1648623" y="5126217"/>
              <a:ext cx="1079888" cy="414792"/>
              <a:chOff x="-1771651" y="2833784"/>
              <a:chExt cx="1190627" cy="457327"/>
            </a:xfrm>
          </p:grpSpPr>
          <p:sp>
            <p:nvSpPr>
              <p:cNvPr id="296" name="직사각형 295">
                <a:extLst>
                  <a:ext uri="{FF2B5EF4-FFF2-40B4-BE49-F238E27FC236}">
                    <a16:creationId xmlns:a16="http://schemas.microsoft.com/office/drawing/2014/main" id="{7D4DFEDE-A4A5-4B97-86DB-D2F93CC0D34C}"/>
                  </a:ext>
                </a:extLst>
              </p:cNvPr>
              <p:cNvSpPr/>
              <p:nvPr/>
            </p:nvSpPr>
            <p:spPr>
              <a:xfrm>
                <a:off x="-1771651" y="2833784"/>
                <a:ext cx="1190627" cy="457327"/>
              </a:xfrm>
              <a:prstGeom prst="rect">
                <a:avLst/>
              </a:prstGeom>
              <a:solidFill>
                <a:srgbClr val="E9E9E9"/>
              </a:solidFill>
              <a:ln w="6350">
                <a:solidFill>
                  <a:schemeClr val="bg1">
                    <a:lumMod val="65000"/>
                  </a:schemeClr>
                </a:solidFill>
              </a:ln>
            </p:spPr>
            <p:txBody>
              <a:bodyPr wrap="square" lIns="0" tIns="0" rIns="0" bIns="0" rtlCol="0" anchor="t">
                <a:noAutofit/>
              </a:bodyPr>
              <a:lstStyle/>
              <a:p>
                <a:pPr lvl="1" algn="ctr" defTabSz="678480">
                  <a:lnSpc>
                    <a:spcPct val="150000"/>
                  </a:lnSpc>
                  <a:buClr>
                    <a:prstClr val="black">
                      <a:lumMod val="65000"/>
                      <a:lumOff val="35000"/>
                    </a:prstClr>
                  </a:buClr>
                  <a:buSzPct val="90000"/>
                </a:pPr>
                <a:r>
                  <a:rPr lang="en-US" altLang="ko-KR" sz="662"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In-Memory(NoSQL)</a:t>
                </a:r>
              </a:p>
            </p:txBody>
          </p:sp>
          <p:pic>
            <p:nvPicPr>
              <p:cNvPr id="297" name="Picture 8" descr="Apache Ignite vs Redis - GridGain Systems">
                <a:extLst>
                  <a:ext uri="{FF2B5EF4-FFF2-40B4-BE49-F238E27FC236}">
                    <a16:creationId xmlns:a16="http://schemas.microsoft.com/office/drawing/2014/main" id="{711AE95A-256B-4156-B3E1-9DF475AD50B5}"/>
                  </a:ext>
                </a:extLst>
              </p:cNvPr>
              <p:cNvPicPr>
                <a:picLocks noChangeAspect="1" noChangeArrowheads="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32115" y="3025783"/>
                <a:ext cx="1104451" cy="243669"/>
              </a:xfrm>
              <a:prstGeom prst="rect">
                <a:avLst/>
              </a:prstGeom>
              <a:noFill/>
              <a:extLst>
                <a:ext uri="{909E8E84-426E-40DD-AFC4-6F175D3DCCD1}">
                  <a14:hiddenFill xmlns:a14="http://schemas.microsoft.com/office/drawing/2010/main">
                    <a:solidFill>
                      <a:srgbClr val="FFFFFF"/>
                    </a:solidFill>
                  </a14:hiddenFill>
                </a:ext>
              </a:extLst>
            </p:spPr>
          </p:pic>
          <p:sp>
            <p:nvSpPr>
              <p:cNvPr id="298" name="순서도: 자기 디스크 297">
                <a:extLst>
                  <a:ext uri="{FF2B5EF4-FFF2-40B4-BE49-F238E27FC236}">
                    <a16:creationId xmlns:a16="http://schemas.microsoft.com/office/drawing/2014/main" id="{B08A07E6-F94B-4FAE-8EBE-12856452B606}"/>
                  </a:ext>
                </a:extLst>
              </p:cNvPr>
              <p:cNvSpPr/>
              <p:nvPr/>
            </p:nvSpPr>
            <p:spPr>
              <a:xfrm>
                <a:off x="-1631698" y="3008068"/>
                <a:ext cx="582093" cy="153773"/>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299" name="타원 298">
                <a:extLst>
                  <a:ext uri="{FF2B5EF4-FFF2-40B4-BE49-F238E27FC236}">
                    <a16:creationId xmlns:a16="http://schemas.microsoft.com/office/drawing/2014/main" id="{2C78C102-EF09-4C1A-A787-2FD7EC24026E}"/>
                  </a:ext>
                </a:extLst>
              </p:cNvPr>
              <p:cNvSpPr/>
              <p:nvPr/>
            </p:nvSpPr>
            <p:spPr>
              <a:xfrm>
                <a:off x="-1619985" y="3053110"/>
                <a:ext cx="558668" cy="44694"/>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0" name="AutoShape 114">
                <a:extLst>
                  <a:ext uri="{FF2B5EF4-FFF2-40B4-BE49-F238E27FC236}">
                    <a16:creationId xmlns:a16="http://schemas.microsoft.com/office/drawing/2014/main" id="{1CB9FEDC-F3FB-40E8-B19D-D795E30D612A}"/>
                  </a:ext>
                </a:extLst>
              </p:cNvPr>
              <p:cNvSpPr>
                <a:spLocks noChangeArrowheads="1"/>
              </p:cNvSpPr>
              <p:nvPr/>
            </p:nvSpPr>
            <p:spPr bwMode="auto">
              <a:xfrm>
                <a:off x="-1595416" y="3068833"/>
                <a:ext cx="515039" cy="14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01" name="순서도: 자기 디스크 300">
                <a:extLst>
                  <a:ext uri="{FF2B5EF4-FFF2-40B4-BE49-F238E27FC236}">
                    <a16:creationId xmlns:a16="http://schemas.microsoft.com/office/drawing/2014/main" id="{AAA1DEB8-A795-435F-AFAF-465DEF96C83D}"/>
                  </a:ext>
                </a:extLst>
              </p:cNvPr>
              <p:cNvSpPr/>
              <p:nvPr/>
            </p:nvSpPr>
            <p:spPr>
              <a:xfrm>
                <a:off x="-1500670" y="3073032"/>
                <a:ext cx="582093" cy="153773"/>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2" name="타원 301">
                <a:extLst>
                  <a:ext uri="{FF2B5EF4-FFF2-40B4-BE49-F238E27FC236}">
                    <a16:creationId xmlns:a16="http://schemas.microsoft.com/office/drawing/2014/main" id="{B1F46C67-2F52-416E-95A1-01FC8C890B97}"/>
                  </a:ext>
                </a:extLst>
              </p:cNvPr>
              <p:cNvSpPr/>
              <p:nvPr/>
            </p:nvSpPr>
            <p:spPr>
              <a:xfrm>
                <a:off x="-1488957" y="3076402"/>
                <a:ext cx="558668" cy="44694"/>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3" name="AutoShape 114">
                <a:extLst>
                  <a:ext uri="{FF2B5EF4-FFF2-40B4-BE49-F238E27FC236}">
                    <a16:creationId xmlns:a16="http://schemas.microsoft.com/office/drawing/2014/main" id="{F8C7DEB1-0FE2-4137-928E-8287268E0368}"/>
                  </a:ext>
                </a:extLst>
              </p:cNvPr>
              <p:cNvSpPr>
                <a:spLocks noChangeArrowheads="1"/>
              </p:cNvSpPr>
              <p:nvPr/>
            </p:nvSpPr>
            <p:spPr bwMode="auto">
              <a:xfrm>
                <a:off x="-1464384" y="3092124"/>
                <a:ext cx="515039" cy="14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04" name="순서도: 자기 디스크 303">
                <a:extLst>
                  <a:ext uri="{FF2B5EF4-FFF2-40B4-BE49-F238E27FC236}">
                    <a16:creationId xmlns:a16="http://schemas.microsoft.com/office/drawing/2014/main" id="{D6B4111A-A05E-46A5-841F-90DDB869C920}"/>
                  </a:ext>
                </a:extLst>
              </p:cNvPr>
              <p:cNvSpPr/>
              <p:nvPr/>
            </p:nvSpPr>
            <p:spPr>
              <a:xfrm>
                <a:off x="-1369642" y="3096323"/>
                <a:ext cx="582093" cy="153773"/>
              </a:xfrm>
              <a:prstGeom prst="flowChartMagneticDisk">
                <a:avLst/>
              </a:prstGeom>
              <a:gradFill>
                <a:gsLst>
                  <a:gs pos="88000">
                    <a:srgbClr val="FBFBFB"/>
                  </a:gs>
                  <a:gs pos="87000">
                    <a:srgbClr val="ECECEC"/>
                  </a:gs>
                </a:gsLst>
                <a:lin ang="10800000" scaled="1"/>
              </a:gradFill>
              <a:ln w="9525" cap="flat" cmpd="sng" algn="ctr">
                <a:solidFill>
                  <a:sysClr val="window" lastClr="FFFFFF">
                    <a:lumMod val="75000"/>
                  </a:sysClr>
                </a:solidFill>
                <a:prstDash val="solid"/>
              </a:ln>
              <a:effectLst/>
            </p:spPr>
            <p:txBody>
              <a:bodyPr rtlCol="0" anchor="ctr"/>
              <a:lstStyle/>
              <a:p>
                <a:pPr algn="ctr" defTabSz="748179">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5" name="타원 304">
                <a:extLst>
                  <a:ext uri="{FF2B5EF4-FFF2-40B4-BE49-F238E27FC236}">
                    <a16:creationId xmlns:a16="http://schemas.microsoft.com/office/drawing/2014/main" id="{F9CAD2AF-1DD3-42FF-A420-E884412AF672}"/>
                  </a:ext>
                </a:extLst>
              </p:cNvPr>
              <p:cNvSpPr/>
              <p:nvPr/>
            </p:nvSpPr>
            <p:spPr>
              <a:xfrm>
                <a:off x="-1357928" y="3099692"/>
                <a:ext cx="558668" cy="44694"/>
              </a:xfrm>
              <a:prstGeom prst="ellipse">
                <a:avLst/>
              </a:prstGeom>
              <a:solidFill>
                <a:sysClr val="window" lastClr="FFFFFF">
                  <a:lumMod val="95000"/>
                </a:sysClr>
              </a:solidFill>
              <a:ln w="25400" cap="flat" cmpd="sng" algn="ctr">
                <a:noFill/>
                <a:prstDash val="solid"/>
              </a:ln>
              <a:effectLst/>
            </p:spPr>
            <p:txBody>
              <a:bodyPr rtlCol="0" anchor="ctr"/>
              <a:lstStyle/>
              <a:p>
                <a:pPr algn="ctr" defTabSz="730031">
                  <a:defRPr/>
                </a:pPr>
                <a:endParaRPr lang="ko-KR" altLang="en-US" sz="662" b="1" dirty="0">
                  <a:ln>
                    <a:solidFill>
                      <a:prstClr val="black">
                        <a:alpha val="0"/>
                      </a:prstClr>
                    </a:solidFill>
                  </a:ln>
                  <a:solidFill>
                    <a:prstClr val="white"/>
                  </a:solidFill>
                  <a:latin typeface="나눔고딕 Bold" panose="020D0804000000000000" pitchFamily="50" charset="-127"/>
                  <a:ea typeface="나눔고딕 Bold" panose="020D0804000000000000" pitchFamily="50" charset="-127"/>
                </a:endParaRPr>
              </a:p>
            </p:txBody>
          </p:sp>
          <p:sp>
            <p:nvSpPr>
              <p:cNvPr id="306" name="AutoShape 114">
                <a:extLst>
                  <a:ext uri="{FF2B5EF4-FFF2-40B4-BE49-F238E27FC236}">
                    <a16:creationId xmlns:a16="http://schemas.microsoft.com/office/drawing/2014/main" id="{D84D8494-5CA6-4A1C-AF81-C70304C382BD}"/>
                  </a:ext>
                </a:extLst>
              </p:cNvPr>
              <p:cNvSpPr>
                <a:spLocks noChangeArrowheads="1"/>
              </p:cNvSpPr>
              <p:nvPr/>
            </p:nvSpPr>
            <p:spPr bwMode="auto">
              <a:xfrm>
                <a:off x="-1333359" y="3115414"/>
                <a:ext cx="515039" cy="14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748076">
                  <a:buSzPct val="80000"/>
                  <a:tabLst>
                    <a:tab pos="4320082" algn="l"/>
                  </a:tabLst>
                  <a:defRPr/>
                </a:pPr>
                <a:r>
                  <a:rPr lang="en-US" altLang="ko-KR"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rPr>
                  <a:t> </a:t>
                </a:r>
                <a:endParaRPr lang="ko-KR" altLang="en-US" sz="662" b="1"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endParaRPr>
              </a:p>
            </p:txBody>
          </p:sp>
          <p:sp>
            <p:nvSpPr>
              <p:cNvPr id="307" name="모서리가 둥근 직사각형 16">
                <a:extLst>
                  <a:ext uri="{FF2B5EF4-FFF2-40B4-BE49-F238E27FC236}">
                    <a16:creationId xmlns:a16="http://schemas.microsoft.com/office/drawing/2014/main" id="{CCE97492-3947-4435-BA4E-C985CBC05C73}"/>
                  </a:ext>
                </a:extLst>
              </p:cNvPr>
              <p:cNvSpPr/>
              <p:nvPr/>
            </p:nvSpPr>
            <p:spPr bwMode="auto">
              <a:xfrm>
                <a:off x="-1320443" y="3176059"/>
                <a:ext cx="522295" cy="55809"/>
              </a:xfrm>
              <a:prstGeom prst="rect">
                <a:avLst/>
              </a:prstGeom>
              <a:noFill/>
              <a:ln w="25400" cap="flat" cmpd="sng" algn="ctr">
                <a:noFill/>
                <a:prstDash val="solid"/>
              </a:ln>
              <a:effectLst/>
            </p:spPr>
            <p:txBody>
              <a:bodyPr wrap="square" lIns="0" tIns="0" rIns="0" bIns="0" rtlCol="0" anchor="ctr">
                <a:noAutofit/>
              </a:bodyPr>
              <a:lstStyle/>
              <a:p>
                <a:pPr lvl="1" indent="-46639" algn="ctr" defTabSz="678480">
                  <a:buClr>
                    <a:prstClr val="black">
                      <a:lumMod val="65000"/>
                      <a:lumOff val="35000"/>
                    </a:prstClr>
                  </a:buClr>
                  <a:buSzPct val="90000"/>
                  <a:tabLst>
                    <a:tab pos="597968" algn="l"/>
                  </a:tabLst>
                  <a:defRPr/>
                </a:pPr>
                <a:r>
                  <a:rPr lang="en-US" altLang="ko-KR"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rPr>
                  <a:t>IMDG</a:t>
                </a:r>
                <a:endParaRPr lang="ko-KR" altLang="en-US" sz="515" dirty="0">
                  <a:ln>
                    <a:solidFill>
                      <a:prstClr val="black">
                        <a:alpha val="0"/>
                      </a:prstClr>
                    </a:solidFill>
                  </a:ln>
                  <a:solidFill>
                    <a:prstClr val="black">
                      <a:lumMod val="75000"/>
                      <a:lumOff val="25000"/>
                    </a:prstClr>
                  </a:solidFill>
                  <a:latin typeface="나눔고딕 Bold" panose="020D0804000000000000" pitchFamily="50" charset="-127"/>
                  <a:ea typeface="나눔고딕 Bold" panose="020D0804000000000000" pitchFamily="50" charset="-127"/>
                  <a:sym typeface="Monotype Sorts"/>
                </a:endParaRPr>
              </a:p>
            </p:txBody>
          </p:sp>
        </p:grpSp>
        <p:sp>
          <p:nvSpPr>
            <p:cNvPr id="295" name="화살표: 위쪽/아래쪽 294">
              <a:extLst>
                <a:ext uri="{FF2B5EF4-FFF2-40B4-BE49-F238E27FC236}">
                  <a16:creationId xmlns:a16="http://schemas.microsoft.com/office/drawing/2014/main" id="{7C2A0DA1-9038-4E6B-82BC-5611D5F4622C}"/>
                </a:ext>
              </a:extLst>
            </p:cNvPr>
            <p:cNvSpPr/>
            <p:nvPr/>
          </p:nvSpPr>
          <p:spPr>
            <a:xfrm>
              <a:off x="1687795" y="5461966"/>
              <a:ext cx="70736" cy="1531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6143"/>
              <a:endParaRPr lang="ko-KR" altLang="en-US" sz="1225">
                <a:solidFill>
                  <a:prstClr val="white"/>
                </a:solidFill>
                <a:latin typeface="나눔고딕 Bold" panose="020D0804000000000000" pitchFamily="50" charset="-127"/>
                <a:ea typeface="나눔고딕 Bold" panose="020D0804000000000000" pitchFamily="50" charset="-127"/>
              </a:endParaRPr>
            </a:p>
          </p:txBody>
        </p:sp>
      </p:grpSp>
    </p:spTree>
    <p:extLst>
      <p:ext uri="{BB962C8B-B14F-4D97-AF65-F5344CB8AC3E}">
        <p14:creationId xmlns:p14="http://schemas.microsoft.com/office/powerpoint/2010/main" val="1367866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계좌</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공유  가능한가</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2PC</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불가</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분산 트랜잭션 허용하지 않음</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데이터 동기화는 필요</a:t>
            </a:r>
            <a:r>
              <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a:t>
            </a:r>
          </a:p>
        </p:txBody>
      </p:sp>
      <p:sp>
        <p:nvSpPr>
          <p:cNvPr id="68" name="Google Shape;479;p8">
            <a:extLst>
              <a:ext uri="{FF2B5EF4-FFF2-40B4-BE49-F238E27FC236}">
                <a16:creationId xmlns:a16="http://schemas.microsoft.com/office/drawing/2014/main" id="{CCB22C92-43E0-60A5-1E9C-B59F57FFA401}"/>
              </a:ext>
            </a:extLst>
          </p:cNvPr>
          <p:cNvSpPr txBox="1"/>
          <p:nvPr/>
        </p:nvSpPr>
        <p:spPr>
          <a:xfrm>
            <a:off x="429453" y="1203599"/>
            <a:ext cx="7742947" cy="684591"/>
          </a:xfrm>
          <a:prstGeom prst="rect">
            <a:avLst/>
          </a:prstGeom>
          <a:noFill/>
          <a:ln>
            <a:noFill/>
          </a:ln>
        </p:spPr>
        <p:txBody>
          <a:bodyPr spcFirstLastPara="1" wrap="square" lIns="91425" tIns="45700" rIns="91425" bIns="45700" anchor="t" anchorCtr="0">
            <a:noAutofit/>
          </a:bodyPr>
          <a:lstStyle/>
          <a:p>
            <a:pPr marL="352425" marR="0" lvl="0" indent="-342900" algn="l" rtl="0">
              <a:lnSpc>
                <a:spcPct val="100000"/>
              </a:lnSpc>
              <a:spcBef>
                <a:spcPts val="0"/>
              </a:spcBef>
              <a:spcAft>
                <a:spcPts val="0"/>
              </a:spcAft>
              <a:buClr>
                <a:srgbClr val="7F7F7F"/>
              </a:buClr>
              <a:buSzPts val="1320"/>
              <a:buFont typeface="Malgun Gothic"/>
              <a:buAutoNum type="arabicPeriod"/>
            </a:pPr>
            <a:r>
              <a:rPr lang="ko-KR" altLang="en-US" sz="1100" dirty="0">
                <a:latin typeface="Malgun Gothic"/>
                <a:ea typeface="Malgun Gothic"/>
                <a:cs typeface="Malgun Gothic"/>
                <a:sym typeface="Malgun Gothic"/>
              </a:rPr>
              <a:t>재고 수량 확인</a:t>
            </a:r>
            <a:r>
              <a:rPr lang="en-US" altLang="ko-KR" sz="1100" dirty="0">
                <a:latin typeface="Malgun Gothic"/>
                <a:ea typeface="Malgun Gothic"/>
                <a:cs typeface="Malgun Gothic"/>
                <a:sym typeface="Malgun Gothic"/>
              </a:rPr>
              <a:t> </a:t>
            </a:r>
            <a:r>
              <a:rPr lang="en-US" altLang="ko-KR" sz="1100" dirty="0">
                <a:latin typeface="Malgun Gothic"/>
                <a:ea typeface="Malgun Gothic"/>
                <a:cs typeface="Malgun Gothic"/>
                <a:sym typeface="Wingdings" panose="05000000000000000000" pitchFamily="2" charset="2"/>
              </a:rPr>
              <a:t></a:t>
            </a:r>
            <a:r>
              <a:rPr lang="en-US" altLang="ko-KR" sz="1100" dirty="0">
                <a:latin typeface="Malgun Gothic"/>
                <a:ea typeface="Malgun Gothic"/>
                <a:cs typeface="Malgun Gothic"/>
                <a:sym typeface="Malgun Gothic"/>
              </a:rPr>
              <a:t> Lock </a:t>
            </a:r>
            <a:r>
              <a:rPr lang="en-US" altLang="ko-KR" sz="1100" dirty="0">
                <a:latin typeface="Malgun Gothic"/>
                <a:ea typeface="Malgun Gothic"/>
                <a:cs typeface="Malgun Gothic"/>
                <a:sym typeface="Wingdings" panose="05000000000000000000" pitchFamily="2" charset="2"/>
              </a:rPr>
              <a:t></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주문</a:t>
            </a:r>
            <a:r>
              <a:rPr lang="en-US" altLang="ko-KR" sz="1100" dirty="0">
                <a:latin typeface="Malgun Gothic"/>
                <a:ea typeface="Malgun Gothic"/>
                <a:cs typeface="Malgun Gothic"/>
                <a:sym typeface="Malgun Gothic"/>
              </a:rPr>
              <a:t> </a:t>
            </a:r>
            <a:r>
              <a:rPr lang="ko-KR" altLang="en-US" sz="1100" dirty="0">
                <a:latin typeface="Malgun Gothic"/>
                <a:ea typeface="Malgun Gothic"/>
                <a:cs typeface="Malgun Gothic"/>
                <a:sym typeface="Malgun Gothic"/>
              </a:rPr>
              <a:t>처리 </a:t>
            </a:r>
            <a:r>
              <a:rPr lang="en-US" altLang="ko-KR" sz="1100" dirty="0">
                <a:latin typeface="Malgun Gothic"/>
                <a:ea typeface="Malgun Gothic"/>
                <a:cs typeface="Malgun Gothic"/>
                <a:sym typeface="Wingdings" panose="05000000000000000000" pitchFamily="2" charset="2"/>
              </a:rPr>
              <a:t> </a:t>
            </a:r>
            <a:r>
              <a:rPr lang="ko-KR" altLang="en-US" sz="1100" dirty="0">
                <a:latin typeface="Malgun Gothic"/>
                <a:ea typeface="Malgun Gothic"/>
                <a:cs typeface="Malgun Gothic"/>
                <a:sym typeface="Wingdings" panose="05000000000000000000" pitchFamily="2" charset="2"/>
              </a:rPr>
              <a:t>재고 반영</a:t>
            </a:r>
            <a:endParaRPr lang="en-US" altLang="ko-KR" sz="1100" b="0" i="0" u="none" strike="noStrike" cap="none" dirty="0">
              <a:solidFill>
                <a:srgbClr val="000000"/>
              </a:solidFill>
              <a:latin typeface="Malgun Gothic"/>
              <a:ea typeface="Malgun Gothic"/>
              <a:cs typeface="Malgun Gothic"/>
              <a:sym typeface="Malgun Gothic"/>
            </a:endParaRPr>
          </a:p>
          <a:p>
            <a:pPr marL="352425" marR="0" lvl="0" indent="-342900" algn="l" rtl="0">
              <a:lnSpc>
                <a:spcPct val="100000"/>
              </a:lnSpc>
              <a:spcBef>
                <a:spcPts val="0"/>
              </a:spcBef>
              <a:spcAft>
                <a:spcPts val="0"/>
              </a:spcAft>
              <a:buClr>
                <a:srgbClr val="7F7F7F"/>
              </a:buClr>
              <a:buSzPts val="1320"/>
              <a:buFont typeface="Malgun Gothic"/>
              <a:buAutoNum type="arabicPeriod"/>
            </a:pPr>
            <a:r>
              <a:rPr lang="ko-KR" altLang="en-US" sz="1100" b="0" i="0" u="none" strike="noStrike" cap="none" dirty="0">
                <a:solidFill>
                  <a:srgbClr val="000000"/>
                </a:solidFill>
                <a:latin typeface="Malgun Gothic"/>
                <a:ea typeface="Malgun Gothic"/>
                <a:cs typeface="Malgun Gothic"/>
                <a:sym typeface="Malgun Gothic"/>
              </a:rPr>
              <a:t>재고 확인하지 않고</a:t>
            </a:r>
            <a:r>
              <a:rPr lang="en-US" altLang="ko-KR" sz="1100" b="0" i="0" u="none" strike="noStrike" cap="none" dirty="0">
                <a:solidFill>
                  <a:srgbClr val="000000"/>
                </a:solidFill>
                <a:latin typeface="Malgun Gothic"/>
                <a:ea typeface="Malgun Gothic"/>
                <a:cs typeface="Malgun Gothic"/>
                <a:sym typeface="Malgun Gothic"/>
              </a:rPr>
              <a:t>, </a:t>
            </a:r>
            <a:r>
              <a:rPr lang="ko-KR" altLang="en-US" sz="1100" b="0" i="0" u="none" strike="noStrike" cap="none" dirty="0">
                <a:solidFill>
                  <a:srgbClr val="000000"/>
                </a:solidFill>
                <a:latin typeface="Malgun Gothic"/>
                <a:ea typeface="Malgun Gothic"/>
                <a:cs typeface="Malgun Gothic"/>
                <a:sym typeface="Malgun Gothic"/>
              </a:rPr>
              <a:t>일단 주문을 받고</a:t>
            </a:r>
            <a:r>
              <a:rPr lang="en-US" altLang="ko-KR" sz="1100" b="0" i="0" u="none" strike="noStrike" cap="none" dirty="0">
                <a:solidFill>
                  <a:srgbClr val="000000"/>
                </a:solidFill>
                <a:latin typeface="Malgun Gothic"/>
                <a:ea typeface="Malgun Gothic"/>
                <a:cs typeface="Malgun Gothic"/>
                <a:sym typeface="Malgun Gothic"/>
              </a:rPr>
              <a:t>, </a:t>
            </a:r>
            <a:r>
              <a:rPr lang="ko-KR" altLang="en-US" sz="1100" b="0" i="0" u="none" strike="noStrike" cap="none" dirty="0">
                <a:solidFill>
                  <a:srgbClr val="000000"/>
                </a:solidFill>
                <a:latin typeface="Malgun Gothic"/>
                <a:ea typeface="Malgun Gothic"/>
                <a:cs typeface="Malgun Gothic"/>
                <a:sym typeface="Malgun Gothic"/>
              </a:rPr>
              <a:t>별도의 </a:t>
            </a:r>
            <a:r>
              <a:rPr lang="ko-KR" altLang="en-US" sz="1100" b="0" i="0" u="none" strike="noStrike" cap="none" dirty="0" err="1">
                <a:solidFill>
                  <a:srgbClr val="000000"/>
                </a:solidFill>
                <a:latin typeface="Malgun Gothic"/>
                <a:ea typeface="Malgun Gothic"/>
                <a:cs typeface="Malgun Gothic"/>
                <a:sym typeface="Malgun Gothic"/>
              </a:rPr>
              <a:t>트랜잰션으로</a:t>
            </a:r>
            <a:r>
              <a:rPr lang="ko-KR" altLang="en-US" sz="1100" b="0" i="0" u="none" strike="noStrike" cap="none" dirty="0">
                <a:solidFill>
                  <a:srgbClr val="000000"/>
                </a:solidFill>
                <a:latin typeface="Malgun Gothic"/>
                <a:ea typeface="Malgun Gothic"/>
                <a:cs typeface="Malgun Gothic"/>
                <a:sym typeface="Malgun Gothic"/>
              </a:rPr>
              <a:t> 재고 반영</a:t>
            </a:r>
            <a:endParaRPr lang="en-US" altLang="ko-KR" sz="1100" b="0" i="0" u="none" strike="noStrike" cap="none" dirty="0">
              <a:solidFill>
                <a:srgbClr val="000000"/>
              </a:solidFill>
              <a:latin typeface="Malgun Gothic"/>
              <a:ea typeface="Malgun Gothic"/>
              <a:cs typeface="Malgun Gothic"/>
              <a:sym typeface="Malgun Gothic"/>
            </a:endParaRPr>
          </a:p>
          <a:p>
            <a:pPr marL="352425" marR="0" lvl="0" indent="-342900" algn="l" rtl="0">
              <a:lnSpc>
                <a:spcPct val="100000"/>
              </a:lnSpc>
              <a:spcBef>
                <a:spcPts val="0"/>
              </a:spcBef>
              <a:spcAft>
                <a:spcPts val="0"/>
              </a:spcAft>
              <a:buClr>
                <a:srgbClr val="7F7F7F"/>
              </a:buClr>
              <a:buSzPts val="1320"/>
              <a:buFont typeface="Malgun Gothic"/>
              <a:buAutoNum type="arabicPeriod"/>
            </a:pPr>
            <a:endParaRPr lang="en-US" altLang="ko-KR" sz="1100" b="0" i="0" u="none" strike="noStrike" cap="none" dirty="0">
              <a:solidFill>
                <a:srgbClr val="000000"/>
              </a:solidFill>
              <a:latin typeface="Malgun Gothic"/>
              <a:ea typeface="Malgun Gothic"/>
              <a:cs typeface="Malgun Gothic"/>
              <a:sym typeface="Malgun Gothic"/>
            </a:endParaRPr>
          </a:p>
          <a:p>
            <a:pPr marL="352425" marR="0" lvl="0" indent="-342900" algn="l" rtl="0">
              <a:lnSpc>
                <a:spcPct val="100000"/>
              </a:lnSpc>
              <a:spcBef>
                <a:spcPts val="0"/>
              </a:spcBef>
              <a:spcAft>
                <a:spcPts val="0"/>
              </a:spcAft>
              <a:buClr>
                <a:srgbClr val="7F7F7F"/>
              </a:buClr>
              <a:buSzPts val="1320"/>
              <a:buFont typeface="Malgun Gothic"/>
              <a:buAutoNum type="arabicPeriod"/>
            </a:pPr>
            <a:r>
              <a:rPr lang="ko-KR" altLang="en-US" sz="1100" b="0" i="0" u="none" strike="noStrike" cap="none" dirty="0">
                <a:solidFill>
                  <a:srgbClr val="000000"/>
                </a:solidFill>
                <a:latin typeface="Malgun Gothic"/>
                <a:ea typeface="Malgun Gothic"/>
                <a:cs typeface="Malgun Gothic"/>
                <a:sym typeface="Malgun Gothic"/>
              </a:rPr>
              <a:t>잔고를 읽기만 하고 존재하면 주문을 받고</a:t>
            </a:r>
            <a:r>
              <a:rPr lang="en-US" altLang="ko-KR" sz="1100" b="0" i="0" u="none" strike="noStrike" cap="none" dirty="0">
                <a:solidFill>
                  <a:srgbClr val="000000"/>
                </a:solidFill>
                <a:latin typeface="Malgun Gothic"/>
                <a:ea typeface="Malgun Gothic"/>
                <a:cs typeface="Malgun Gothic"/>
                <a:sym typeface="Malgun Gothic"/>
              </a:rPr>
              <a:t>, </a:t>
            </a:r>
            <a:r>
              <a:rPr lang="ko-KR" altLang="en-US" sz="1100" b="0" i="0" u="none" strike="noStrike" cap="none" dirty="0">
                <a:solidFill>
                  <a:srgbClr val="000000"/>
                </a:solidFill>
                <a:latin typeface="Malgun Gothic"/>
                <a:ea typeface="Malgun Gothic"/>
                <a:cs typeface="Malgun Gothic"/>
                <a:sym typeface="Malgun Gothic"/>
              </a:rPr>
              <a:t>별도 </a:t>
            </a:r>
            <a:r>
              <a:rPr lang="ko-KR" altLang="en-US" sz="1100" b="0" i="0" u="none" strike="noStrike" cap="none" dirty="0" err="1">
                <a:solidFill>
                  <a:srgbClr val="000000"/>
                </a:solidFill>
                <a:latin typeface="Malgun Gothic"/>
                <a:ea typeface="Malgun Gothic"/>
                <a:cs typeface="Malgun Gothic"/>
                <a:sym typeface="Malgun Gothic"/>
              </a:rPr>
              <a:t>트랜잰션으로</a:t>
            </a:r>
            <a:r>
              <a:rPr lang="ko-KR" altLang="en-US" sz="1100" b="0" i="0" u="none" strike="noStrike" cap="none" dirty="0">
                <a:solidFill>
                  <a:srgbClr val="000000"/>
                </a:solidFill>
                <a:latin typeface="Malgun Gothic"/>
                <a:ea typeface="Malgun Gothic"/>
                <a:cs typeface="Malgun Gothic"/>
                <a:sym typeface="Malgun Gothic"/>
              </a:rPr>
              <a:t> 잔고를 반영하자</a:t>
            </a:r>
            <a:endParaRPr lang="en-US" altLang="ko-KR" sz="1100" b="0" i="0" u="none" strike="noStrike" cap="none" dirty="0">
              <a:solidFill>
                <a:srgbClr val="000000"/>
              </a:solidFill>
              <a:latin typeface="Malgun Gothic"/>
              <a:ea typeface="Malgun Gothic"/>
              <a:cs typeface="Malgun Gothic"/>
              <a:sym typeface="Malgun Gothic"/>
            </a:endParaRPr>
          </a:p>
          <a:p>
            <a:pPr marL="352425" marR="0" lvl="0" indent="-342900" algn="l" rtl="0">
              <a:lnSpc>
                <a:spcPct val="100000"/>
              </a:lnSpc>
              <a:spcBef>
                <a:spcPts val="0"/>
              </a:spcBef>
              <a:spcAft>
                <a:spcPts val="0"/>
              </a:spcAft>
              <a:buClr>
                <a:srgbClr val="7F7F7F"/>
              </a:buClr>
              <a:buSzPts val="1320"/>
              <a:buFont typeface="Malgun Gothic"/>
              <a:buAutoNum type="arabicPeriod"/>
            </a:pPr>
            <a:endParaRPr sz="1400" b="0" i="0" u="none" strike="noStrike" cap="none" dirty="0">
              <a:solidFill>
                <a:srgbClr val="000000"/>
              </a:solidFill>
              <a:latin typeface="Arial"/>
              <a:ea typeface="Arial"/>
              <a:cs typeface="Arial"/>
              <a:sym typeface="Arial"/>
            </a:endParaRPr>
          </a:p>
        </p:txBody>
      </p:sp>
      <p:sp>
        <p:nvSpPr>
          <p:cNvPr id="2" name="직사각형 1">
            <a:extLst>
              <a:ext uri="{FF2B5EF4-FFF2-40B4-BE49-F238E27FC236}">
                <a16:creationId xmlns:a16="http://schemas.microsoft.com/office/drawing/2014/main" id="{000723EC-7CB5-DBBE-E7C6-0CF40614B240}"/>
              </a:ext>
            </a:extLst>
          </p:cNvPr>
          <p:cNvSpPr/>
          <p:nvPr/>
        </p:nvSpPr>
        <p:spPr>
          <a:xfrm>
            <a:off x="1187624" y="2139702"/>
            <a:ext cx="1296144" cy="360040"/>
          </a:xfrm>
          <a:prstGeom prst="rect">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fontAlgn="auto" latinLnBrk="0">
              <a:spcBef>
                <a:spcPts val="0"/>
              </a:spcBef>
              <a:spcAft>
                <a:spcPts val="0"/>
              </a:spcAft>
            </a:pPr>
            <a:r>
              <a:rPr kumimoji="0" lang="ko-KR" altLang="en-US" sz="1200" dirty="0">
                <a:solidFill>
                  <a:schemeClr val="tx1"/>
                </a:solidFill>
                <a:latin typeface="KoPub돋움체 Medium" pitchFamily="50" charset="-127"/>
                <a:ea typeface="KoPub돋움체 Medium" pitchFamily="50" charset="-127"/>
              </a:rPr>
              <a:t>주문</a:t>
            </a:r>
          </a:p>
        </p:txBody>
      </p:sp>
      <p:sp>
        <p:nvSpPr>
          <p:cNvPr id="69" name="원통형 68">
            <a:extLst>
              <a:ext uri="{FF2B5EF4-FFF2-40B4-BE49-F238E27FC236}">
                <a16:creationId xmlns:a16="http://schemas.microsoft.com/office/drawing/2014/main" id="{961FEF64-01C4-7F0A-D672-44D6D524CF92}"/>
              </a:ext>
            </a:extLst>
          </p:cNvPr>
          <p:cNvSpPr/>
          <p:nvPr/>
        </p:nvSpPr>
        <p:spPr>
          <a:xfrm>
            <a:off x="1619672" y="2751254"/>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4" name="직선 화살표 연결선 3">
            <a:extLst>
              <a:ext uri="{FF2B5EF4-FFF2-40B4-BE49-F238E27FC236}">
                <a16:creationId xmlns:a16="http://schemas.microsoft.com/office/drawing/2014/main" id="{F67BEDEC-80E7-BDD7-B35D-E252C70BFE9C}"/>
              </a:ext>
            </a:extLst>
          </p:cNvPr>
          <p:cNvCxnSpPr>
            <a:stCxn id="2" idx="2"/>
            <a:endCxn id="69" idx="1"/>
          </p:cNvCxnSpPr>
          <p:nvPr/>
        </p:nvCxnSpPr>
        <p:spPr>
          <a:xfrm flipH="1">
            <a:off x="1827940" y="2499742"/>
            <a:ext cx="7756" cy="25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3CF3209E-C459-849B-7F8E-9B296A876F8D}"/>
              </a:ext>
            </a:extLst>
          </p:cNvPr>
          <p:cNvSpPr/>
          <p:nvPr/>
        </p:nvSpPr>
        <p:spPr>
          <a:xfrm>
            <a:off x="3779912" y="2139702"/>
            <a:ext cx="1296144" cy="360040"/>
          </a:xfrm>
          <a:prstGeom prst="rect">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fontAlgn="auto" latinLnBrk="0">
              <a:spcBef>
                <a:spcPts val="0"/>
              </a:spcBef>
              <a:spcAft>
                <a:spcPts val="0"/>
              </a:spcAft>
            </a:pPr>
            <a:r>
              <a:rPr kumimoji="0" lang="ko-KR" altLang="en-US" sz="1200">
                <a:solidFill>
                  <a:schemeClr val="tx1"/>
                </a:solidFill>
                <a:latin typeface="KoPub돋움체 Medium" pitchFamily="50" charset="-127"/>
                <a:ea typeface="KoPub돋움체 Medium" pitchFamily="50" charset="-127"/>
              </a:rPr>
              <a:t>재고</a:t>
            </a:r>
            <a:endParaRPr kumimoji="0" lang="ko-KR" altLang="en-US" sz="1200" dirty="0">
              <a:solidFill>
                <a:schemeClr val="tx1"/>
              </a:solidFill>
              <a:latin typeface="KoPub돋움체 Medium" pitchFamily="50" charset="-127"/>
              <a:ea typeface="KoPub돋움체 Medium" pitchFamily="50" charset="-127"/>
            </a:endParaRPr>
          </a:p>
        </p:txBody>
      </p:sp>
      <p:sp>
        <p:nvSpPr>
          <p:cNvPr id="73" name="원통형 72">
            <a:extLst>
              <a:ext uri="{FF2B5EF4-FFF2-40B4-BE49-F238E27FC236}">
                <a16:creationId xmlns:a16="http://schemas.microsoft.com/office/drawing/2014/main" id="{6FA7D3E7-DF6A-D173-9FC5-95A73757F9FB}"/>
              </a:ext>
            </a:extLst>
          </p:cNvPr>
          <p:cNvSpPr/>
          <p:nvPr/>
        </p:nvSpPr>
        <p:spPr>
          <a:xfrm>
            <a:off x="4211960" y="2751254"/>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74" name="직선 화살표 연결선 73">
            <a:extLst>
              <a:ext uri="{FF2B5EF4-FFF2-40B4-BE49-F238E27FC236}">
                <a16:creationId xmlns:a16="http://schemas.microsoft.com/office/drawing/2014/main" id="{FFCA0F90-E20E-1489-C2F6-A6E9019A8AEB}"/>
              </a:ext>
            </a:extLst>
          </p:cNvPr>
          <p:cNvCxnSpPr>
            <a:stCxn id="72" idx="2"/>
            <a:endCxn id="73" idx="1"/>
          </p:cNvCxnSpPr>
          <p:nvPr/>
        </p:nvCxnSpPr>
        <p:spPr>
          <a:xfrm flipH="1">
            <a:off x="4420228" y="2499742"/>
            <a:ext cx="7756" cy="25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967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성능 </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vs.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확장성</a:t>
              </a:r>
              <a:r>
                <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유연성</a:t>
              </a:r>
              <a:endParaRPr lang="en-US" altLang="ko-KR"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클라우드의 풍부한 자원 환경에서 성능과 유연성 중 각각의 고려 요소</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68" name="Google Shape;479;p8">
            <a:extLst>
              <a:ext uri="{FF2B5EF4-FFF2-40B4-BE49-F238E27FC236}">
                <a16:creationId xmlns:a16="http://schemas.microsoft.com/office/drawing/2014/main" id="{CCB22C92-43E0-60A5-1E9C-B59F57FFA401}"/>
              </a:ext>
            </a:extLst>
          </p:cNvPr>
          <p:cNvSpPr txBox="1"/>
          <p:nvPr/>
        </p:nvSpPr>
        <p:spPr>
          <a:xfrm>
            <a:off x="429453" y="1203599"/>
            <a:ext cx="7742947" cy="684591"/>
          </a:xfrm>
          <a:prstGeom prst="rect">
            <a:avLst/>
          </a:prstGeom>
          <a:noFill/>
          <a:ln>
            <a:noFill/>
          </a:ln>
        </p:spPr>
        <p:txBody>
          <a:bodyPr spcFirstLastPara="1" wrap="square" lIns="91425" tIns="45700" rIns="91425" bIns="45700" anchor="t" anchorCtr="0">
            <a:noAutofit/>
          </a:bodyPr>
          <a:lstStyle/>
          <a:p>
            <a:pPr marL="179388" marR="0" lvl="0" indent="-169863" algn="l" rtl="0">
              <a:lnSpc>
                <a:spcPct val="100000"/>
              </a:lnSpc>
              <a:spcBef>
                <a:spcPts val="0"/>
              </a:spcBef>
              <a:spcAft>
                <a:spcPts val="0"/>
              </a:spcAft>
              <a:buClr>
                <a:srgbClr val="7F7F7F"/>
              </a:buClr>
              <a:buSzPts val="1320"/>
              <a:buFont typeface="Wingdings" panose="05000000000000000000" pitchFamily="2" charset="2"/>
              <a:buChar char="ü"/>
            </a:pPr>
            <a:r>
              <a:rPr lang="ko-KR" altLang="en-US" sz="1100" dirty="0">
                <a:latin typeface="Malgun Gothic"/>
                <a:ea typeface="Malgun Gothic"/>
                <a:cs typeface="Malgun Gothic"/>
                <a:sym typeface="Malgun Gothic"/>
              </a:rPr>
              <a:t>클라우드 환경의 최대 장점은 유연성과 확장성</a:t>
            </a:r>
            <a:endParaRPr lang="en-US" altLang="ko-KR" sz="1100" dirty="0">
              <a:latin typeface="Malgun Gothic"/>
              <a:ea typeface="Malgun Gothic"/>
              <a:cs typeface="Malgun Gothic"/>
              <a:sym typeface="Malgun Gothic"/>
            </a:endParaRPr>
          </a:p>
          <a:p>
            <a:pPr marL="179388" marR="0" lvl="0" indent="-169863" algn="l" rtl="0">
              <a:lnSpc>
                <a:spcPct val="100000"/>
              </a:lnSpc>
              <a:spcBef>
                <a:spcPts val="0"/>
              </a:spcBef>
              <a:spcAft>
                <a:spcPts val="0"/>
              </a:spcAft>
              <a:buClr>
                <a:srgbClr val="7F7F7F"/>
              </a:buClr>
              <a:buSzPts val="1320"/>
              <a:buFont typeface="Wingdings" panose="05000000000000000000" pitchFamily="2" charset="2"/>
              <a:buChar char="ü"/>
            </a:pPr>
            <a:r>
              <a:rPr lang="ko-KR" altLang="en-US" sz="1100" dirty="0">
                <a:latin typeface="Malgun Gothic"/>
                <a:ea typeface="Malgun Gothic"/>
                <a:cs typeface="Malgun Gothic"/>
                <a:sym typeface="Malgun Gothic"/>
              </a:rPr>
              <a:t>운영 </a:t>
            </a:r>
            <a:r>
              <a:rPr lang="en-US" altLang="ko-KR" sz="1100" dirty="0">
                <a:latin typeface="Malgun Gothic"/>
                <a:ea typeface="Malgun Gothic"/>
                <a:cs typeface="Malgun Gothic"/>
                <a:sym typeface="Malgun Gothic"/>
              </a:rPr>
              <a:t>/ DR </a:t>
            </a:r>
            <a:r>
              <a:rPr lang="ko-KR" altLang="en-US" sz="1100" dirty="0">
                <a:latin typeface="Malgun Gothic"/>
                <a:ea typeface="Malgun Gothic"/>
                <a:cs typeface="Malgun Gothic"/>
                <a:sym typeface="Malgun Gothic"/>
              </a:rPr>
              <a:t>환경에서 </a:t>
            </a:r>
            <a:r>
              <a:rPr lang="en-US" altLang="ko-KR" sz="1100" dirty="0">
                <a:latin typeface="Malgun Gothic"/>
                <a:ea typeface="Malgun Gothic"/>
                <a:cs typeface="Malgun Gothic"/>
                <a:sym typeface="Malgun Gothic"/>
              </a:rPr>
              <a:t>2</a:t>
            </a:r>
            <a:r>
              <a:rPr lang="ko-KR" altLang="en-US" sz="1100" dirty="0">
                <a:latin typeface="Malgun Gothic"/>
                <a:ea typeface="Malgun Gothic"/>
                <a:cs typeface="Malgun Gothic"/>
                <a:sym typeface="Malgun Gothic"/>
              </a:rPr>
              <a:t>센터가 모두 운영인 시스템으로의 전환 고민</a:t>
            </a:r>
            <a:endParaRPr lang="en-US" altLang="ko-KR" sz="1100" dirty="0">
              <a:latin typeface="Malgun Gothic"/>
              <a:ea typeface="Malgun Gothic"/>
              <a:cs typeface="Malgun Gothic"/>
              <a:sym typeface="Malgun Gothic"/>
            </a:endParaRPr>
          </a:p>
          <a:p>
            <a:pPr marL="179388" lvl="1" indent="-169863">
              <a:buClr>
                <a:srgbClr val="7F7F7F"/>
              </a:buClr>
              <a:buSzPts val="1320"/>
              <a:buFont typeface="Wingdings" panose="05000000000000000000" pitchFamily="2" charset="2"/>
              <a:buChar char="ü"/>
            </a:pPr>
            <a:r>
              <a:rPr lang="ko-KR" altLang="en-US" sz="1100" b="0" i="0" u="none" strike="noStrike" cap="none" dirty="0">
                <a:solidFill>
                  <a:srgbClr val="000000"/>
                </a:solidFill>
                <a:latin typeface="Malgun Gothic"/>
                <a:ea typeface="Malgun Gothic"/>
                <a:cs typeface="Malgun Gothic"/>
                <a:sym typeface="Malgun Gothic"/>
              </a:rPr>
              <a:t>단 </a:t>
            </a:r>
            <a:r>
              <a:rPr lang="en-US" altLang="ko-KR" sz="1100" b="0" i="0" u="none" strike="noStrike" cap="none" dirty="0">
                <a:solidFill>
                  <a:srgbClr val="000000"/>
                </a:solidFill>
                <a:latin typeface="Malgun Gothic"/>
                <a:ea typeface="Malgun Gothic"/>
                <a:cs typeface="Malgun Gothic"/>
                <a:sym typeface="Malgun Gothic"/>
              </a:rPr>
              <a:t>DB</a:t>
            </a:r>
            <a:r>
              <a:rPr lang="ko-KR" altLang="en-US" sz="1100" b="0" i="0" u="none" strike="noStrike" cap="none" dirty="0">
                <a:solidFill>
                  <a:srgbClr val="000000"/>
                </a:solidFill>
                <a:latin typeface="Malgun Gothic"/>
                <a:ea typeface="Malgun Gothic"/>
                <a:cs typeface="Malgun Gothic"/>
                <a:sym typeface="Malgun Gothic"/>
              </a:rPr>
              <a:t>는 동시에 </a:t>
            </a:r>
            <a:r>
              <a:rPr lang="en-US" altLang="ko-KR" sz="1100" b="0" i="0" u="none" strike="noStrike" cap="none" dirty="0">
                <a:solidFill>
                  <a:srgbClr val="000000"/>
                </a:solidFill>
                <a:latin typeface="Malgun Gothic"/>
                <a:ea typeface="Malgun Gothic"/>
                <a:cs typeface="Malgun Gothic"/>
                <a:sym typeface="Malgun Gothic"/>
              </a:rPr>
              <a:t>2</a:t>
            </a:r>
            <a:r>
              <a:rPr lang="ko-KR" altLang="en-US" sz="1100" b="0" i="0" u="none" strike="noStrike" cap="none" dirty="0">
                <a:solidFill>
                  <a:srgbClr val="000000"/>
                </a:solidFill>
                <a:latin typeface="Malgun Gothic"/>
                <a:ea typeface="Malgun Gothic"/>
                <a:cs typeface="Malgun Gothic"/>
                <a:sym typeface="Malgun Gothic"/>
              </a:rPr>
              <a:t>개의 센터에서 </a:t>
            </a:r>
            <a:r>
              <a:rPr lang="en-US" altLang="ko-KR" sz="1100" b="0" i="0" u="none" strike="noStrike" cap="none" dirty="0">
                <a:solidFill>
                  <a:srgbClr val="000000"/>
                </a:solidFill>
                <a:latin typeface="Malgun Gothic"/>
                <a:ea typeface="Malgun Gothic"/>
                <a:cs typeface="Malgun Gothic"/>
                <a:sym typeface="Malgun Gothic"/>
              </a:rPr>
              <a:t>Sync </a:t>
            </a:r>
            <a:r>
              <a:rPr lang="ko-KR" altLang="en-US" sz="1100" b="0" i="0" u="none" strike="noStrike" cap="none" dirty="0">
                <a:solidFill>
                  <a:srgbClr val="000000"/>
                </a:solidFill>
                <a:latin typeface="Malgun Gothic"/>
                <a:ea typeface="Malgun Gothic"/>
                <a:cs typeface="Malgun Gothic"/>
                <a:sym typeface="Malgun Gothic"/>
              </a:rPr>
              <a:t>방안이 아직 없는 관계로 </a:t>
            </a:r>
            <a:r>
              <a:rPr lang="en-US" altLang="ko-KR" sz="1100" dirty="0">
                <a:latin typeface="Malgun Gothic"/>
                <a:ea typeface="Malgun Gothic"/>
                <a:cs typeface="Malgun Gothic"/>
                <a:sym typeface="Malgun Gothic"/>
              </a:rPr>
              <a:t>Active-Standby</a:t>
            </a:r>
            <a:r>
              <a:rPr lang="ko-KR" altLang="en-US" sz="1100" dirty="0">
                <a:latin typeface="Malgun Gothic"/>
                <a:ea typeface="Malgun Gothic"/>
                <a:cs typeface="Malgun Gothic"/>
                <a:sym typeface="Malgun Gothic"/>
              </a:rPr>
              <a:t> 유지</a:t>
            </a:r>
            <a:endParaRPr lang="en-US" altLang="ko-KR" sz="1100" dirty="0">
              <a:latin typeface="Malgun Gothic"/>
              <a:ea typeface="Malgun Gothic"/>
              <a:cs typeface="Malgun Gothic"/>
              <a:sym typeface="Malgun Gothic"/>
            </a:endParaRPr>
          </a:p>
          <a:p>
            <a:pPr marL="179388" lvl="1" indent="-169863">
              <a:buClr>
                <a:srgbClr val="7F7F7F"/>
              </a:buClr>
              <a:buSzPts val="1320"/>
              <a:buFont typeface="Wingdings" panose="05000000000000000000" pitchFamily="2" charset="2"/>
              <a:buChar char="ü"/>
            </a:pPr>
            <a:r>
              <a:rPr lang="ko-KR" altLang="en-US" sz="1100" b="0" i="0" u="none" strike="noStrike" cap="none" dirty="0">
                <a:solidFill>
                  <a:srgbClr val="000000"/>
                </a:solidFill>
                <a:latin typeface="Malgun Gothic"/>
                <a:ea typeface="Malgun Gothic"/>
                <a:cs typeface="Malgun Gothic"/>
                <a:sym typeface="Malgun Gothic"/>
              </a:rPr>
              <a:t>이런 변경을 적용할 수 있을까</a:t>
            </a:r>
            <a:r>
              <a:rPr lang="en-US" altLang="ko-KR" sz="1100" b="0" i="0" u="none" strike="noStrike" cap="none" dirty="0">
                <a:solidFill>
                  <a:srgbClr val="000000"/>
                </a:solidFill>
                <a:latin typeface="Malgun Gothic"/>
                <a:ea typeface="Malgun Gothic"/>
                <a:cs typeface="Malgun Gothic"/>
                <a:sym typeface="Malgun Gothic"/>
              </a:rPr>
              <a:t>?</a:t>
            </a:r>
          </a:p>
          <a:p>
            <a:pPr marL="352425" marR="0" lvl="0" indent="-342900" algn="l" rtl="0">
              <a:lnSpc>
                <a:spcPct val="100000"/>
              </a:lnSpc>
              <a:spcBef>
                <a:spcPts val="0"/>
              </a:spcBef>
              <a:spcAft>
                <a:spcPts val="0"/>
              </a:spcAft>
              <a:buClr>
                <a:srgbClr val="7F7F7F"/>
              </a:buClr>
              <a:buSzPts val="1320"/>
              <a:buFont typeface="Malgun Gothic"/>
              <a:buAutoNum type="arabicPeriod"/>
            </a:pPr>
            <a:endParaRPr sz="1400" b="0" i="0" u="none" strike="noStrike" cap="none" dirty="0">
              <a:solidFill>
                <a:srgbClr val="000000"/>
              </a:solidFill>
              <a:latin typeface="Arial"/>
              <a:ea typeface="Arial"/>
              <a:cs typeface="Arial"/>
              <a:sym typeface="Arial"/>
            </a:endParaRPr>
          </a:p>
        </p:txBody>
      </p:sp>
      <p:sp>
        <p:nvSpPr>
          <p:cNvPr id="2" name="직사각형 1">
            <a:extLst>
              <a:ext uri="{FF2B5EF4-FFF2-40B4-BE49-F238E27FC236}">
                <a16:creationId xmlns:a16="http://schemas.microsoft.com/office/drawing/2014/main" id="{000723EC-7CB5-DBBE-E7C6-0CF40614B240}"/>
              </a:ext>
            </a:extLst>
          </p:cNvPr>
          <p:cNvSpPr/>
          <p:nvPr/>
        </p:nvSpPr>
        <p:spPr>
          <a:xfrm>
            <a:off x="683568" y="2770544"/>
            <a:ext cx="1512168" cy="1673414"/>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fontAlgn="auto" latinLnBrk="0">
              <a:spcBef>
                <a:spcPts val="0"/>
              </a:spcBef>
              <a:spcAft>
                <a:spcPts val="0"/>
              </a:spcAft>
            </a:pPr>
            <a:endParaRPr kumimoji="0" lang="ko-KR" altLang="en-US" sz="1200" dirty="0">
              <a:solidFill>
                <a:schemeClr val="tx1"/>
              </a:solidFill>
              <a:latin typeface="KoPub돋움체 Medium" pitchFamily="50" charset="-127"/>
              <a:ea typeface="KoPub돋움체 Medium" pitchFamily="50" charset="-127"/>
            </a:endParaRPr>
          </a:p>
        </p:txBody>
      </p:sp>
      <p:sp>
        <p:nvSpPr>
          <p:cNvPr id="69" name="원통형 68">
            <a:extLst>
              <a:ext uri="{FF2B5EF4-FFF2-40B4-BE49-F238E27FC236}">
                <a16:creationId xmlns:a16="http://schemas.microsoft.com/office/drawing/2014/main" id="{961FEF64-01C4-7F0A-D672-44D6D524CF92}"/>
              </a:ext>
            </a:extLst>
          </p:cNvPr>
          <p:cNvSpPr/>
          <p:nvPr/>
        </p:nvSpPr>
        <p:spPr>
          <a:xfrm>
            <a:off x="1259632" y="4011910"/>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4" name="직선 화살표 연결선 3">
            <a:extLst>
              <a:ext uri="{FF2B5EF4-FFF2-40B4-BE49-F238E27FC236}">
                <a16:creationId xmlns:a16="http://schemas.microsoft.com/office/drawing/2014/main" id="{F67BEDEC-80E7-BDD7-B35D-E252C70BFE9C}"/>
              </a:ext>
            </a:extLst>
          </p:cNvPr>
          <p:cNvCxnSpPr>
            <a:cxnSpLocks/>
            <a:stCxn id="18" idx="2"/>
            <a:endCxn id="69" idx="1"/>
          </p:cNvCxnSpPr>
          <p:nvPr/>
        </p:nvCxnSpPr>
        <p:spPr>
          <a:xfrm>
            <a:off x="1151620" y="3850662"/>
            <a:ext cx="316280" cy="161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ED8FA4D0-1DCB-C3CA-2D4A-3B7CA6E5DA58}"/>
              </a:ext>
            </a:extLst>
          </p:cNvPr>
          <p:cNvSpPr/>
          <p:nvPr/>
        </p:nvSpPr>
        <p:spPr>
          <a:xfrm>
            <a:off x="683568" y="2537320"/>
            <a:ext cx="1512168" cy="233223"/>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fontAlgn="auto" latinLnBrk="0">
              <a:spcBef>
                <a:spcPts val="0"/>
              </a:spcBef>
              <a:spcAft>
                <a:spcPts val="0"/>
              </a:spcAft>
            </a:pPr>
            <a:r>
              <a:rPr kumimoji="0" lang="en-US" altLang="ko-KR" sz="1200" dirty="0">
                <a:solidFill>
                  <a:schemeClr val="tx1"/>
                </a:solidFill>
                <a:latin typeface="KoPub돋움체 Medium" pitchFamily="50" charset="-127"/>
                <a:ea typeface="KoPub돋움체 Medium" pitchFamily="50" charset="-127"/>
              </a:rPr>
              <a:t>A </a:t>
            </a:r>
            <a:r>
              <a:rPr kumimoji="0" lang="ko-KR" altLang="en-US" sz="1200" dirty="0">
                <a:solidFill>
                  <a:schemeClr val="tx1"/>
                </a:solidFill>
                <a:latin typeface="KoPub돋움체 Medium" pitchFamily="50" charset="-127"/>
                <a:ea typeface="KoPub돋움체 Medium" pitchFamily="50" charset="-127"/>
              </a:rPr>
              <a:t>센터</a:t>
            </a:r>
          </a:p>
        </p:txBody>
      </p:sp>
      <p:sp>
        <p:nvSpPr>
          <p:cNvPr id="16" name="직사각형 15">
            <a:extLst>
              <a:ext uri="{FF2B5EF4-FFF2-40B4-BE49-F238E27FC236}">
                <a16:creationId xmlns:a16="http://schemas.microsoft.com/office/drawing/2014/main" id="{72ED77CC-BD96-B651-1AE9-099A0ED2A9D9}"/>
              </a:ext>
            </a:extLst>
          </p:cNvPr>
          <p:cNvSpPr/>
          <p:nvPr/>
        </p:nvSpPr>
        <p:spPr>
          <a:xfrm>
            <a:off x="971600" y="29043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AP1</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7" name="직사각형 16">
            <a:extLst>
              <a:ext uri="{FF2B5EF4-FFF2-40B4-BE49-F238E27FC236}">
                <a16:creationId xmlns:a16="http://schemas.microsoft.com/office/drawing/2014/main" id="{07915BE5-005B-8691-31BF-DE8AD3C4FF65}"/>
              </a:ext>
            </a:extLst>
          </p:cNvPr>
          <p:cNvSpPr/>
          <p:nvPr/>
        </p:nvSpPr>
        <p:spPr>
          <a:xfrm>
            <a:off x="1614692" y="29043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AP2</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8" name="직사각형 17">
            <a:extLst>
              <a:ext uri="{FF2B5EF4-FFF2-40B4-BE49-F238E27FC236}">
                <a16:creationId xmlns:a16="http://schemas.microsoft.com/office/drawing/2014/main" id="{897B1EA6-915E-77BB-C6BE-35B595E28DDD}"/>
              </a:ext>
            </a:extLst>
          </p:cNvPr>
          <p:cNvSpPr/>
          <p:nvPr/>
        </p:nvSpPr>
        <p:spPr>
          <a:xfrm>
            <a:off x="971600" y="36518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DB1</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9" name="직사각형 18">
            <a:extLst>
              <a:ext uri="{FF2B5EF4-FFF2-40B4-BE49-F238E27FC236}">
                <a16:creationId xmlns:a16="http://schemas.microsoft.com/office/drawing/2014/main" id="{604B2A55-D606-D6F3-F049-BE4944CBDBFC}"/>
              </a:ext>
            </a:extLst>
          </p:cNvPr>
          <p:cNvSpPr/>
          <p:nvPr/>
        </p:nvSpPr>
        <p:spPr>
          <a:xfrm>
            <a:off x="1614692" y="36518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DB2</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24" name="직선 화살표 연결선 23">
            <a:extLst>
              <a:ext uri="{FF2B5EF4-FFF2-40B4-BE49-F238E27FC236}">
                <a16:creationId xmlns:a16="http://schemas.microsoft.com/office/drawing/2014/main" id="{19470349-6619-3FBB-4538-A1FA695F4E0A}"/>
              </a:ext>
            </a:extLst>
          </p:cNvPr>
          <p:cNvCxnSpPr>
            <a:cxnSpLocks/>
            <a:stCxn id="19" idx="2"/>
            <a:endCxn id="69" idx="1"/>
          </p:cNvCxnSpPr>
          <p:nvPr/>
        </p:nvCxnSpPr>
        <p:spPr>
          <a:xfrm flipH="1">
            <a:off x="1467900" y="3850662"/>
            <a:ext cx="326812" cy="161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325A676-B805-3EBB-6300-99B11DEF65F5}"/>
              </a:ext>
            </a:extLst>
          </p:cNvPr>
          <p:cNvCxnSpPr>
            <a:cxnSpLocks/>
            <a:stCxn id="16" idx="2"/>
            <a:endCxn id="18" idx="0"/>
          </p:cNvCxnSpPr>
          <p:nvPr/>
        </p:nvCxnSpPr>
        <p:spPr>
          <a:xfrm>
            <a:off x="1151620" y="3103162"/>
            <a:ext cx="0" cy="54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B8B12AC-A1DE-7494-48B2-50CA36C6CF52}"/>
              </a:ext>
            </a:extLst>
          </p:cNvPr>
          <p:cNvCxnSpPr>
            <a:cxnSpLocks/>
            <a:stCxn id="17" idx="2"/>
            <a:endCxn id="19" idx="0"/>
          </p:cNvCxnSpPr>
          <p:nvPr/>
        </p:nvCxnSpPr>
        <p:spPr>
          <a:xfrm>
            <a:off x="1794712" y="3103162"/>
            <a:ext cx="0" cy="54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701F025-7578-EB28-B070-D02831DB7E30}"/>
              </a:ext>
            </a:extLst>
          </p:cNvPr>
          <p:cNvSpPr/>
          <p:nvPr/>
        </p:nvSpPr>
        <p:spPr>
          <a:xfrm>
            <a:off x="3203848" y="2770544"/>
            <a:ext cx="1512168" cy="1673414"/>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fontAlgn="auto" latinLnBrk="0">
              <a:spcBef>
                <a:spcPts val="0"/>
              </a:spcBef>
              <a:spcAft>
                <a:spcPts val="0"/>
              </a:spcAft>
            </a:pPr>
            <a:endParaRPr kumimoji="0" lang="ko-KR" altLang="en-US" sz="1200" dirty="0">
              <a:solidFill>
                <a:schemeClr val="tx1"/>
              </a:solidFill>
              <a:latin typeface="KoPub돋움체 Medium" pitchFamily="50" charset="-127"/>
              <a:ea typeface="KoPub돋움체 Medium" pitchFamily="50" charset="-127"/>
            </a:endParaRPr>
          </a:p>
        </p:txBody>
      </p:sp>
      <p:sp>
        <p:nvSpPr>
          <p:cNvPr id="31" name="원통형 30">
            <a:extLst>
              <a:ext uri="{FF2B5EF4-FFF2-40B4-BE49-F238E27FC236}">
                <a16:creationId xmlns:a16="http://schemas.microsoft.com/office/drawing/2014/main" id="{94837C56-5845-7011-D82B-A12D0FF49CD1}"/>
              </a:ext>
            </a:extLst>
          </p:cNvPr>
          <p:cNvSpPr/>
          <p:nvPr/>
        </p:nvSpPr>
        <p:spPr>
          <a:xfrm>
            <a:off x="3779912" y="4011910"/>
            <a:ext cx="416535" cy="239232"/>
          </a:xfrm>
          <a:prstGeom prst="can">
            <a:avLst>
              <a:gd name="adj" fmla="val 19709"/>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cxnSp>
        <p:nvCxnSpPr>
          <p:cNvPr id="32" name="직선 화살표 연결선 31">
            <a:extLst>
              <a:ext uri="{FF2B5EF4-FFF2-40B4-BE49-F238E27FC236}">
                <a16:creationId xmlns:a16="http://schemas.microsoft.com/office/drawing/2014/main" id="{697A3FCE-DEFB-1234-9138-2E6F835325DB}"/>
              </a:ext>
            </a:extLst>
          </p:cNvPr>
          <p:cNvCxnSpPr>
            <a:cxnSpLocks/>
            <a:stCxn id="36" idx="2"/>
            <a:endCxn id="31" idx="1"/>
          </p:cNvCxnSpPr>
          <p:nvPr/>
        </p:nvCxnSpPr>
        <p:spPr>
          <a:xfrm>
            <a:off x="3671900" y="3850662"/>
            <a:ext cx="316280" cy="16124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7A353AF1-853B-7D48-E76C-58238A905459}"/>
              </a:ext>
            </a:extLst>
          </p:cNvPr>
          <p:cNvSpPr/>
          <p:nvPr/>
        </p:nvSpPr>
        <p:spPr>
          <a:xfrm>
            <a:off x="3203848" y="2537320"/>
            <a:ext cx="1512168" cy="233223"/>
          </a:xfrm>
          <a:prstGeom prst="rect">
            <a:avLst/>
          </a:prstGeom>
          <a:no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838" fontAlgn="auto" latinLnBrk="0">
              <a:spcBef>
                <a:spcPts val="0"/>
              </a:spcBef>
              <a:spcAft>
                <a:spcPts val="0"/>
              </a:spcAft>
            </a:pPr>
            <a:r>
              <a:rPr kumimoji="0" lang="en-US" altLang="ko-KR" sz="1200" dirty="0">
                <a:solidFill>
                  <a:schemeClr val="tx1"/>
                </a:solidFill>
                <a:latin typeface="KoPub돋움체 Medium" pitchFamily="50" charset="-127"/>
                <a:ea typeface="KoPub돋움체 Medium" pitchFamily="50" charset="-127"/>
              </a:rPr>
              <a:t>B </a:t>
            </a:r>
            <a:r>
              <a:rPr kumimoji="0" lang="ko-KR" altLang="en-US" sz="1200" dirty="0">
                <a:solidFill>
                  <a:schemeClr val="tx1"/>
                </a:solidFill>
                <a:latin typeface="KoPub돋움체 Medium" pitchFamily="50" charset="-127"/>
                <a:ea typeface="KoPub돋움체 Medium" pitchFamily="50" charset="-127"/>
              </a:rPr>
              <a:t>센터</a:t>
            </a:r>
          </a:p>
        </p:txBody>
      </p:sp>
      <p:sp>
        <p:nvSpPr>
          <p:cNvPr id="34" name="직사각형 33">
            <a:extLst>
              <a:ext uri="{FF2B5EF4-FFF2-40B4-BE49-F238E27FC236}">
                <a16:creationId xmlns:a16="http://schemas.microsoft.com/office/drawing/2014/main" id="{0AE67B1B-5FAD-ABBE-46B9-E611312B576F}"/>
              </a:ext>
            </a:extLst>
          </p:cNvPr>
          <p:cNvSpPr/>
          <p:nvPr/>
        </p:nvSpPr>
        <p:spPr>
          <a:xfrm>
            <a:off x="3491880" y="29043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AP1</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35" name="직사각형 34">
            <a:extLst>
              <a:ext uri="{FF2B5EF4-FFF2-40B4-BE49-F238E27FC236}">
                <a16:creationId xmlns:a16="http://schemas.microsoft.com/office/drawing/2014/main" id="{CA1E56DD-E22C-F775-5B5F-BDEB94066FAB}"/>
              </a:ext>
            </a:extLst>
          </p:cNvPr>
          <p:cNvSpPr/>
          <p:nvPr/>
        </p:nvSpPr>
        <p:spPr>
          <a:xfrm>
            <a:off x="4134972" y="29043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AP2</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36" name="직사각형 35">
            <a:extLst>
              <a:ext uri="{FF2B5EF4-FFF2-40B4-BE49-F238E27FC236}">
                <a16:creationId xmlns:a16="http://schemas.microsoft.com/office/drawing/2014/main" id="{6094599A-5B98-D87C-902A-6771FFE17DD2}"/>
              </a:ext>
            </a:extLst>
          </p:cNvPr>
          <p:cNvSpPr/>
          <p:nvPr/>
        </p:nvSpPr>
        <p:spPr>
          <a:xfrm>
            <a:off x="3491880" y="36518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DB1</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37" name="직사각형 36">
            <a:extLst>
              <a:ext uri="{FF2B5EF4-FFF2-40B4-BE49-F238E27FC236}">
                <a16:creationId xmlns:a16="http://schemas.microsoft.com/office/drawing/2014/main" id="{479C3FE7-74C1-ED4C-0F88-1EC979F6A3D6}"/>
              </a:ext>
            </a:extLst>
          </p:cNvPr>
          <p:cNvSpPr/>
          <p:nvPr/>
        </p:nvSpPr>
        <p:spPr>
          <a:xfrm>
            <a:off x="4134972" y="3651870"/>
            <a:ext cx="360040" cy="198792"/>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a:r>
              <a:rPr lang="en-US" altLang="ko-KR" sz="1000" dirty="0">
                <a:solidFill>
                  <a:schemeClr val="tx1"/>
                </a:solidFill>
                <a:latin typeface="맑은 고딕" panose="020B0503020000020004" pitchFamily="50" charset="-127"/>
                <a:ea typeface="맑은 고딕" panose="020B0503020000020004" pitchFamily="50" charset="-127"/>
              </a:rPr>
              <a:t>DB2</a:t>
            </a:r>
            <a:endParaRPr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38" name="직선 화살표 연결선 37">
            <a:extLst>
              <a:ext uri="{FF2B5EF4-FFF2-40B4-BE49-F238E27FC236}">
                <a16:creationId xmlns:a16="http://schemas.microsoft.com/office/drawing/2014/main" id="{D0D24EFD-496A-FD08-A77B-365953B03AE0}"/>
              </a:ext>
            </a:extLst>
          </p:cNvPr>
          <p:cNvCxnSpPr>
            <a:cxnSpLocks/>
            <a:stCxn id="37" idx="2"/>
            <a:endCxn id="31" idx="1"/>
          </p:cNvCxnSpPr>
          <p:nvPr/>
        </p:nvCxnSpPr>
        <p:spPr>
          <a:xfrm flipH="1">
            <a:off x="3988180" y="3850662"/>
            <a:ext cx="326812" cy="16124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1FB967BF-DCE1-C670-7357-A81F08DAA25C}"/>
              </a:ext>
            </a:extLst>
          </p:cNvPr>
          <p:cNvCxnSpPr>
            <a:cxnSpLocks/>
            <a:stCxn id="34" idx="2"/>
            <a:endCxn id="18" idx="0"/>
          </p:cNvCxnSpPr>
          <p:nvPr/>
        </p:nvCxnSpPr>
        <p:spPr>
          <a:xfrm flipH="1">
            <a:off x="1151620" y="3103162"/>
            <a:ext cx="2520280" cy="54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4D164FA8-6B68-9A83-111C-C6E9D70DFA5E}"/>
              </a:ext>
            </a:extLst>
          </p:cNvPr>
          <p:cNvCxnSpPr>
            <a:cxnSpLocks/>
            <a:stCxn id="35" idx="2"/>
            <a:endCxn id="19" idx="0"/>
          </p:cNvCxnSpPr>
          <p:nvPr/>
        </p:nvCxnSpPr>
        <p:spPr>
          <a:xfrm flipH="1">
            <a:off x="1794712" y="3103162"/>
            <a:ext cx="2520280" cy="54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화살표: 오른쪽 28">
            <a:extLst>
              <a:ext uri="{FF2B5EF4-FFF2-40B4-BE49-F238E27FC236}">
                <a16:creationId xmlns:a16="http://schemas.microsoft.com/office/drawing/2014/main" id="{B75BC5F6-D6B1-BBAE-51CC-3CC3560E3211}"/>
              </a:ext>
            </a:extLst>
          </p:cNvPr>
          <p:cNvSpPr/>
          <p:nvPr/>
        </p:nvSpPr>
        <p:spPr>
          <a:xfrm>
            <a:off x="1941611" y="3948116"/>
            <a:ext cx="1584176" cy="350876"/>
          </a:xfrm>
          <a:prstGeom prst="rightArrow">
            <a:avLst/>
          </a:prstGeom>
          <a:solidFill>
            <a:schemeClr val="bg1">
              <a:lumMod val="8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ko-KR" altLang="en-US" sz="1000" dirty="0">
                <a:solidFill>
                  <a:schemeClr val="tx1"/>
                </a:solidFill>
                <a:latin typeface="맑은 고딕" panose="020B0503020000020004" pitchFamily="50" charset="-127"/>
                <a:ea typeface="맑은 고딕" panose="020B0503020000020004" pitchFamily="50" charset="-127"/>
              </a:rPr>
              <a:t>데이터 복제</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33398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
          <p:cNvSpPr/>
          <p:nvPr/>
        </p:nvSpPr>
        <p:spPr>
          <a:xfrm>
            <a:off x="304939" y="1574158"/>
            <a:ext cx="4883921" cy="3236057"/>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50"/>
              <a:buFont typeface="Arial"/>
              <a:buNone/>
            </a:pPr>
            <a:r>
              <a:rPr lang="ko-KR" altLang="en-US" sz="1050" b="0" i="0" u="none" strike="noStrike" cap="none" dirty="0" err="1">
                <a:solidFill>
                  <a:schemeClr val="dk1"/>
                </a:solidFill>
                <a:latin typeface="Arial"/>
                <a:ea typeface="Arial"/>
                <a:cs typeface="Arial"/>
                <a:sym typeface="Arial"/>
              </a:rPr>
              <a:t>모노리틱</a:t>
            </a:r>
            <a:r>
              <a:rPr lang="ko-KR" altLang="en-US" sz="1050" b="0" i="0" u="none" strike="noStrike" cap="none" dirty="0">
                <a:solidFill>
                  <a:schemeClr val="dk1"/>
                </a:solidFill>
                <a:latin typeface="Arial"/>
                <a:ea typeface="Arial"/>
                <a:cs typeface="Arial"/>
                <a:sym typeface="Arial"/>
              </a:rPr>
              <a:t> 애플리케이션</a:t>
            </a:r>
            <a:endParaRPr sz="1050" b="0" i="0" u="none" strike="noStrike" cap="none" dirty="0">
              <a:solidFill>
                <a:schemeClr val="dk1"/>
              </a:solidFill>
              <a:latin typeface="Arial"/>
              <a:ea typeface="Arial"/>
              <a:cs typeface="Arial"/>
              <a:sym typeface="Arial"/>
            </a:endParaRPr>
          </a:p>
        </p:txBody>
      </p:sp>
      <p:sp>
        <p:nvSpPr>
          <p:cNvPr id="509" name="Google Shape;509;p10"/>
          <p:cNvSpPr/>
          <p:nvPr/>
        </p:nvSpPr>
        <p:spPr>
          <a:xfrm rot="-2700000" flipH="1">
            <a:off x="6653746" y="2548115"/>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1"/>
              </a:gs>
              <a:gs pos="48000">
                <a:schemeClr val="accen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510" name="Google Shape;510;p10"/>
          <p:cNvSpPr/>
          <p:nvPr/>
        </p:nvSpPr>
        <p:spPr>
          <a:xfrm rot="2700000">
            <a:off x="7532799" y="2524028"/>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1"/>
              </a:gs>
              <a:gs pos="48000">
                <a:schemeClr val="accen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511" name="Google Shape;511;p10"/>
          <p:cNvSpPr/>
          <p:nvPr/>
        </p:nvSpPr>
        <p:spPr>
          <a:xfrm flipH="1">
            <a:off x="7069687" y="2324657"/>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2"/>
              </a:gs>
              <a:gs pos="48000">
                <a:schemeClr val="accent2"/>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512" name="Google Shape;512;p10"/>
          <p:cNvSpPr/>
          <p:nvPr/>
        </p:nvSpPr>
        <p:spPr>
          <a:xfrm rot="-5400000" flipH="1">
            <a:off x="6528675" y="2993738"/>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2"/>
              </a:gs>
              <a:gs pos="48000">
                <a:schemeClr val="accent2"/>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513" name="Google Shape;513;p10"/>
          <p:cNvSpPr/>
          <p:nvPr/>
        </p:nvSpPr>
        <p:spPr>
          <a:xfrm rot="-5400000" flipH="1">
            <a:off x="7707749" y="2995781"/>
            <a:ext cx="81000" cy="702000"/>
          </a:xfrm>
          <a:custGeom>
            <a:avLst/>
            <a:gdLst/>
            <a:ahLst/>
            <a:cxnLst/>
            <a:rect l="l" t="t" r="r" b="b"/>
            <a:pathLst>
              <a:path w="727470" h="4992439" extrusionOk="0">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0">
                <a:schemeClr val="accent2"/>
              </a:gs>
              <a:gs pos="48000">
                <a:schemeClr val="accent2"/>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514" name="Google Shape;514;p10"/>
          <p:cNvSpPr/>
          <p:nvPr/>
        </p:nvSpPr>
        <p:spPr>
          <a:xfrm>
            <a:off x="631194" y="1794617"/>
            <a:ext cx="983962" cy="875381"/>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ko-KR" altLang="en-US" sz="900" b="0" i="0" u="none" strike="noStrike" cap="none" dirty="0">
                <a:solidFill>
                  <a:schemeClr val="dk1"/>
                </a:solidFill>
                <a:latin typeface="Arial"/>
                <a:ea typeface="Arial"/>
                <a:cs typeface="Arial"/>
                <a:sym typeface="Arial"/>
              </a:rPr>
              <a:t>고객관리</a:t>
            </a:r>
            <a:endParaRPr lang="en-US" sz="9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a:solidFill>
                  <a:schemeClr val="accent1"/>
                </a:solidFill>
                <a:latin typeface="Arial"/>
                <a:ea typeface="Arial"/>
                <a:cs typeface="Arial"/>
                <a:sym typeface="Arial"/>
              </a:rPr>
              <a:t>Customer</a:t>
            </a:r>
            <a:endParaRPr sz="1400" b="0" i="0" u="none" strike="noStrike" cap="none" dirty="0">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err="1">
                <a:solidFill>
                  <a:schemeClr val="accent1"/>
                </a:solidFill>
                <a:latin typeface="Arial"/>
                <a:ea typeface="Arial"/>
                <a:cs typeface="Arial"/>
                <a:sym typeface="Arial"/>
              </a:rPr>
              <a:t>Mgmt</a:t>
            </a:r>
            <a:endParaRPr sz="900" b="0" i="0" u="none" strike="noStrike" cap="none" dirty="0">
              <a:solidFill>
                <a:schemeClr val="accent1"/>
              </a:solidFill>
              <a:latin typeface="Arial"/>
              <a:ea typeface="Arial"/>
              <a:cs typeface="Arial"/>
              <a:sym typeface="Arial"/>
            </a:endParaRPr>
          </a:p>
        </p:txBody>
      </p:sp>
      <p:sp>
        <p:nvSpPr>
          <p:cNvPr id="515" name="Google Shape;515;p10"/>
          <p:cNvSpPr/>
          <p:nvPr/>
        </p:nvSpPr>
        <p:spPr>
          <a:xfrm>
            <a:off x="2630822" y="1474150"/>
            <a:ext cx="1016096" cy="948583"/>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ko-KR" altLang="en-US" sz="900" b="0" i="0" u="none" strike="noStrike" cap="none" dirty="0">
                <a:solidFill>
                  <a:schemeClr val="dk1"/>
                </a:solidFill>
                <a:latin typeface="Arial"/>
                <a:ea typeface="Arial"/>
                <a:cs typeface="Arial"/>
                <a:sym typeface="Arial"/>
              </a:rPr>
              <a:t>주문</a:t>
            </a:r>
            <a:r>
              <a:rPr lang="ko-KR" altLang="en-US" sz="900" dirty="0">
                <a:solidFill>
                  <a:schemeClr val="dk1"/>
                </a:solidFill>
              </a:rPr>
              <a:t>접수</a:t>
            </a:r>
            <a:endParaRPr lang="en-US" sz="9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a:solidFill>
                  <a:schemeClr val="accent1"/>
                </a:solidFill>
                <a:latin typeface="Arial"/>
                <a:ea typeface="Arial"/>
                <a:cs typeface="Arial"/>
                <a:sym typeface="Arial"/>
              </a:rPr>
              <a:t>Order</a:t>
            </a:r>
            <a:endParaRPr sz="1400" b="0" i="0" u="none" strike="noStrike" cap="none" dirty="0">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a:solidFill>
                  <a:schemeClr val="accent1"/>
                </a:solidFill>
                <a:latin typeface="Arial"/>
                <a:ea typeface="Arial"/>
                <a:cs typeface="Arial"/>
                <a:sym typeface="Arial"/>
              </a:rPr>
              <a:t>Capture</a:t>
            </a:r>
            <a:endParaRPr sz="900" b="0" i="0" u="none" strike="noStrike" cap="none" dirty="0">
              <a:solidFill>
                <a:schemeClr val="accent1"/>
              </a:solidFill>
              <a:latin typeface="Arial"/>
              <a:ea typeface="Arial"/>
              <a:cs typeface="Arial"/>
              <a:sym typeface="Arial"/>
            </a:endParaRPr>
          </a:p>
        </p:txBody>
      </p:sp>
      <p:grpSp>
        <p:nvGrpSpPr>
          <p:cNvPr id="516" name="Google Shape;516;p10"/>
          <p:cNvGrpSpPr/>
          <p:nvPr/>
        </p:nvGrpSpPr>
        <p:grpSpPr>
          <a:xfrm>
            <a:off x="301380" y="447155"/>
            <a:ext cx="5788876" cy="999796"/>
            <a:chOff x="4503706" y="1678585"/>
            <a:chExt cx="3769768" cy="1333062"/>
          </a:xfrm>
        </p:grpSpPr>
        <p:sp>
          <p:nvSpPr>
            <p:cNvPr id="517" name="Google Shape;517;p10"/>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518" name="Google Shape;518;p10"/>
            <p:cNvSpPr txBox="1"/>
            <p:nvPr/>
          </p:nvSpPr>
          <p:spPr>
            <a:xfrm>
              <a:off x="4781474" y="2673092"/>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dirty="0">
                  <a:solidFill>
                    <a:srgbClr val="3F3F3F"/>
                  </a:solidFill>
                  <a:latin typeface="Arial"/>
                  <a:ea typeface="Arial"/>
                  <a:cs typeface="Arial"/>
                  <a:sym typeface="Arial"/>
                </a:rPr>
                <a:t>An Enterprise Application or Suite</a:t>
              </a:r>
              <a:endParaRPr sz="1050" b="0" i="0" u="none" strike="noStrike" cap="none" dirty="0">
                <a:solidFill>
                  <a:srgbClr val="3F3F3F"/>
                </a:solidFill>
                <a:latin typeface="Arial"/>
                <a:ea typeface="Arial"/>
                <a:cs typeface="Arial"/>
                <a:sym typeface="Arial"/>
              </a:endParaRPr>
            </a:p>
          </p:txBody>
        </p:sp>
      </p:grpSp>
      <p:sp>
        <p:nvSpPr>
          <p:cNvPr id="519" name="Google Shape;519;p10"/>
          <p:cNvSpPr/>
          <p:nvPr/>
        </p:nvSpPr>
        <p:spPr>
          <a:xfrm>
            <a:off x="7829739" y="2268249"/>
            <a:ext cx="348850" cy="348442"/>
          </a:xfrm>
          <a:custGeom>
            <a:avLst/>
            <a:gdLst/>
            <a:ahLst/>
            <a:cxnLst/>
            <a:rect l="l" t="t" r="r" b="b"/>
            <a:pathLst>
              <a:path w="3910377" h="3905794" extrusionOk="0">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grpSp>
        <p:nvGrpSpPr>
          <p:cNvPr id="520" name="Google Shape;520;p10"/>
          <p:cNvGrpSpPr/>
          <p:nvPr/>
        </p:nvGrpSpPr>
        <p:grpSpPr>
          <a:xfrm>
            <a:off x="6691446" y="2883943"/>
            <a:ext cx="820126" cy="1306166"/>
            <a:chOff x="6867874" y="3721883"/>
            <a:chExt cx="1093501" cy="1741553"/>
          </a:xfrm>
        </p:grpSpPr>
        <p:sp>
          <p:nvSpPr>
            <p:cNvPr id="521" name="Google Shape;521;p10"/>
            <p:cNvSpPr/>
            <p:nvPr/>
          </p:nvSpPr>
          <p:spPr>
            <a:xfrm>
              <a:off x="6867874" y="3721883"/>
              <a:ext cx="1093501" cy="1741553"/>
            </a:xfrm>
            <a:custGeom>
              <a:avLst/>
              <a:gdLst/>
              <a:ahLst/>
              <a:cxnLst/>
              <a:rect l="l" t="t" r="r" b="b"/>
              <a:pathLst>
                <a:path w="1093501" h="1741553" extrusionOk="0">
                  <a:moveTo>
                    <a:pt x="422037" y="0"/>
                  </a:moveTo>
                  <a:lnTo>
                    <a:pt x="422037" y="630979"/>
                  </a:lnTo>
                  <a:cubicBezTo>
                    <a:pt x="422037" y="680563"/>
                    <a:pt x="455258" y="722388"/>
                    <a:pt x="500795" y="734926"/>
                  </a:cubicBezTo>
                  <a:lnTo>
                    <a:pt x="500795" y="955639"/>
                  </a:lnTo>
                  <a:cubicBezTo>
                    <a:pt x="500795" y="982077"/>
                    <a:pt x="522227" y="1003509"/>
                    <a:pt x="548664" y="1003509"/>
                  </a:cubicBezTo>
                  <a:cubicBezTo>
                    <a:pt x="575102" y="1003509"/>
                    <a:pt x="596533" y="982077"/>
                    <a:pt x="596533" y="955639"/>
                  </a:cubicBezTo>
                  <a:lnTo>
                    <a:pt x="596533" y="735077"/>
                  </a:lnTo>
                  <a:cubicBezTo>
                    <a:pt x="642317" y="722690"/>
                    <a:pt x="675778" y="680742"/>
                    <a:pt x="675778" y="630979"/>
                  </a:cubicBezTo>
                  <a:lnTo>
                    <a:pt x="675778" y="658"/>
                  </a:lnTo>
                  <a:cubicBezTo>
                    <a:pt x="911634" y="31647"/>
                    <a:pt x="1093500" y="233580"/>
                    <a:pt x="1093500" y="477990"/>
                  </a:cubicBezTo>
                  <a:lnTo>
                    <a:pt x="1093500" y="780133"/>
                  </a:lnTo>
                  <a:lnTo>
                    <a:pt x="1093501" y="780133"/>
                  </a:lnTo>
                  <a:lnTo>
                    <a:pt x="1093501" y="1260843"/>
                  </a:lnTo>
                  <a:cubicBezTo>
                    <a:pt x="1093501" y="1526332"/>
                    <a:pt x="878279" y="1741553"/>
                    <a:pt x="612791" y="1741553"/>
                  </a:cubicBezTo>
                  <a:lnTo>
                    <a:pt x="480710" y="1741553"/>
                  </a:lnTo>
                  <a:cubicBezTo>
                    <a:pt x="215222" y="1741553"/>
                    <a:pt x="1" y="1526332"/>
                    <a:pt x="1" y="1260843"/>
                  </a:cubicBezTo>
                  <a:lnTo>
                    <a:pt x="1" y="787709"/>
                  </a:lnTo>
                  <a:lnTo>
                    <a:pt x="0" y="787709"/>
                  </a:lnTo>
                  <a:lnTo>
                    <a:pt x="0" y="477990"/>
                  </a:lnTo>
                  <a:cubicBezTo>
                    <a:pt x="0" y="232085"/>
                    <a:pt x="184097" y="29180"/>
                    <a:pt x="422037" y="0"/>
                  </a:cubicBezTo>
                  <a:close/>
                </a:path>
              </a:pathLst>
            </a:custGeom>
            <a:solidFill>
              <a:srgbClr val="7C4E0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522" name="Google Shape;522;p10"/>
            <p:cNvSpPr/>
            <p:nvPr/>
          </p:nvSpPr>
          <p:spPr>
            <a:xfrm>
              <a:off x="7309131" y="3809649"/>
              <a:ext cx="210986" cy="4572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grpSp>
      <p:sp>
        <p:nvSpPr>
          <p:cNvPr id="523" name="Google Shape;523;p10"/>
          <p:cNvSpPr/>
          <p:nvPr/>
        </p:nvSpPr>
        <p:spPr>
          <a:xfrm>
            <a:off x="6535107" y="3174035"/>
            <a:ext cx="1275936" cy="1729955"/>
          </a:xfrm>
          <a:custGeom>
            <a:avLst/>
            <a:gdLst/>
            <a:ahLst/>
            <a:cxnLst/>
            <a:rect l="l" t="t" r="r" b="b"/>
            <a:pathLst>
              <a:path w="1518129" h="2058325" extrusionOk="0">
                <a:moveTo>
                  <a:pt x="0" y="891306"/>
                </a:moveTo>
                <a:cubicBezTo>
                  <a:pt x="124742" y="1042097"/>
                  <a:pt x="180313" y="1188925"/>
                  <a:pt x="227051" y="1320850"/>
                </a:cubicBezTo>
                <a:cubicBezTo>
                  <a:pt x="283134" y="1440332"/>
                  <a:pt x="360533" y="1558830"/>
                  <a:pt x="462841" y="1707258"/>
                </a:cubicBezTo>
                <a:cubicBezTo>
                  <a:pt x="565096" y="1853074"/>
                  <a:pt x="560763" y="1906764"/>
                  <a:pt x="661537" y="2053119"/>
                </a:cubicBezTo>
                <a:cubicBezTo>
                  <a:pt x="864977" y="2059061"/>
                  <a:pt x="1062335" y="2054157"/>
                  <a:pt x="1358105" y="2058325"/>
                </a:cubicBezTo>
                <a:cubicBezTo>
                  <a:pt x="1487137" y="1727973"/>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dk1"/>
              </a:solidFill>
              <a:latin typeface="Arial"/>
              <a:ea typeface="Arial"/>
              <a:cs typeface="Arial"/>
              <a:sym typeface="Arial"/>
            </a:endParaRPr>
          </a:p>
        </p:txBody>
      </p:sp>
      <p:sp>
        <p:nvSpPr>
          <p:cNvPr id="524" name="Google Shape;524;p10"/>
          <p:cNvSpPr/>
          <p:nvPr/>
        </p:nvSpPr>
        <p:spPr>
          <a:xfrm>
            <a:off x="5731245" y="3186914"/>
            <a:ext cx="264880" cy="315652"/>
          </a:xfrm>
          <a:custGeom>
            <a:avLst/>
            <a:gdLst/>
            <a:ahLst/>
            <a:cxnLst/>
            <a:rect l="l" t="t" r="r" b="b"/>
            <a:pathLst>
              <a:path w="3312367" h="3947283" extrusionOk="0">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525" name="Google Shape;525;p10"/>
          <p:cNvSpPr/>
          <p:nvPr/>
        </p:nvSpPr>
        <p:spPr>
          <a:xfrm>
            <a:off x="6936529" y="1862172"/>
            <a:ext cx="390278" cy="251992"/>
          </a:xfrm>
          <a:custGeom>
            <a:avLst/>
            <a:gdLst/>
            <a:ahLst/>
            <a:cxnLst/>
            <a:rect l="l" t="t" r="r" b="b"/>
            <a:pathLst>
              <a:path w="3903331" h="2520264" extrusionOk="0">
                <a:moveTo>
                  <a:pt x="979557" y="2088232"/>
                </a:moveTo>
                <a:lnTo>
                  <a:pt x="1699637" y="2088232"/>
                </a:lnTo>
                <a:lnTo>
                  <a:pt x="1699637" y="2376264"/>
                </a:lnTo>
                <a:lnTo>
                  <a:pt x="2183836" y="2376264"/>
                </a:lnTo>
                <a:cubicBezTo>
                  <a:pt x="2223601" y="2376264"/>
                  <a:pt x="2255836" y="2408499"/>
                  <a:pt x="2255836" y="2448264"/>
                </a:cubicBezTo>
                <a:lnTo>
                  <a:pt x="2255836" y="2520264"/>
                </a:lnTo>
                <a:lnTo>
                  <a:pt x="423358" y="2520264"/>
                </a:lnTo>
                <a:lnTo>
                  <a:pt x="423358" y="2448264"/>
                </a:lnTo>
                <a:cubicBezTo>
                  <a:pt x="423358" y="2408499"/>
                  <a:pt x="455593" y="2376264"/>
                  <a:pt x="495358" y="2376264"/>
                </a:cubicBezTo>
                <a:lnTo>
                  <a:pt x="979557" y="2376264"/>
                </a:lnTo>
                <a:close/>
                <a:moveTo>
                  <a:pt x="3399275" y="1789990"/>
                </a:moveTo>
                <a:cubicBezTo>
                  <a:pt x="3458928" y="1789990"/>
                  <a:pt x="3507287" y="1838349"/>
                  <a:pt x="3507287" y="1898002"/>
                </a:cubicBezTo>
                <a:cubicBezTo>
                  <a:pt x="3507287" y="1957655"/>
                  <a:pt x="3458928" y="2006014"/>
                  <a:pt x="3399275" y="2006014"/>
                </a:cubicBezTo>
                <a:cubicBezTo>
                  <a:pt x="3339622" y="2006014"/>
                  <a:pt x="3291263" y="1957655"/>
                  <a:pt x="3291263" y="1898002"/>
                </a:cubicBezTo>
                <a:cubicBezTo>
                  <a:pt x="3291263" y="1838349"/>
                  <a:pt x="3339622" y="1789990"/>
                  <a:pt x="3399275" y="1789990"/>
                </a:cubicBezTo>
                <a:close/>
                <a:moveTo>
                  <a:pt x="1339597" y="1746047"/>
                </a:moveTo>
                <a:cubicBezTo>
                  <a:pt x="1279944" y="1746047"/>
                  <a:pt x="1231585" y="1794406"/>
                  <a:pt x="1231585" y="1854059"/>
                </a:cubicBezTo>
                <a:cubicBezTo>
                  <a:pt x="1231585" y="1913712"/>
                  <a:pt x="1279944" y="1962071"/>
                  <a:pt x="1339597" y="1962071"/>
                </a:cubicBezTo>
                <a:cubicBezTo>
                  <a:pt x="1399250" y="1962071"/>
                  <a:pt x="1447609" y="1913712"/>
                  <a:pt x="1447609" y="1854059"/>
                </a:cubicBezTo>
                <a:cubicBezTo>
                  <a:pt x="1447609" y="1794406"/>
                  <a:pt x="1399250" y="1746047"/>
                  <a:pt x="1339597" y="1746047"/>
                </a:cubicBezTo>
                <a:close/>
                <a:moveTo>
                  <a:pt x="3399275" y="1692573"/>
                </a:moveTo>
                <a:cubicBezTo>
                  <a:pt x="3285820" y="1692573"/>
                  <a:pt x="3193846" y="1784547"/>
                  <a:pt x="3193846" y="1898002"/>
                </a:cubicBezTo>
                <a:cubicBezTo>
                  <a:pt x="3193846" y="2011457"/>
                  <a:pt x="3285820" y="2103431"/>
                  <a:pt x="3399275" y="2103431"/>
                </a:cubicBezTo>
                <a:cubicBezTo>
                  <a:pt x="3512730" y="2103431"/>
                  <a:pt x="3604704" y="2011457"/>
                  <a:pt x="3604704" y="1898002"/>
                </a:cubicBezTo>
                <a:cubicBezTo>
                  <a:pt x="3604704" y="1784547"/>
                  <a:pt x="3512730" y="1692573"/>
                  <a:pt x="3399275" y="1692573"/>
                </a:cubicBezTo>
                <a:close/>
                <a:moveTo>
                  <a:pt x="3118980" y="1080112"/>
                </a:moveTo>
                <a:cubicBezTo>
                  <a:pt x="3074938" y="1080112"/>
                  <a:pt x="3039235" y="1115815"/>
                  <a:pt x="3039235" y="1159857"/>
                </a:cubicBezTo>
                <a:lnTo>
                  <a:pt x="3039235" y="1180387"/>
                </a:lnTo>
                <a:cubicBezTo>
                  <a:pt x="3039235" y="1224429"/>
                  <a:pt x="3074938" y="1260132"/>
                  <a:pt x="3118980" y="1260132"/>
                </a:cubicBezTo>
                <a:lnTo>
                  <a:pt x="3679570" y="1260132"/>
                </a:lnTo>
                <a:cubicBezTo>
                  <a:pt x="3723612" y="1260132"/>
                  <a:pt x="3759315" y="1224429"/>
                  <a:pt x="3759315" y="1180387"/>
                </a:cubicBezTo>
                <a:lnTo>
                  <a:pt x="3759315" y="1159857"/>
                </a:lnTo>
                <a:cubicBezTo>
                  <a:pt x="3759315" y="1115815"/>
                  <a:pt x="3723612" y="1080112"/>
                  <a:pt x="3679570" y="1080112"/>
                </a:cubicBezTo>
                <a:close/>
                <a:moveTo>
                  <a:pt x="3118980" y="782689"/>
                </a:moveTo>
                <a:cubicBezTo>
                  <a:pt x="3074938" y="782689"/>
                  <a:pt x="3039235" y="818392"/>
                  <a:pt x="3039235" y="862434"/>
                </a:cubicBezTo>
                <a:lnTo>
                  <a:pt x="3039235" y="882964"/>
                </a:lnTo>
                <a:cubicBezTo>
                  <a:pt x="3039235" y="927006"/>
                  <a:pt x="3074938" y="962709"/>
                  <a:pt x="3118980" y="962709"/>
                </a:cubicBezTo>
                <a:lnTo>
                  <a:pt x="3679570" y="962709"/>
                </a:lnTo>
                <a:cubicBezTo>
                  <a:pt x="3723612" y="962709"/>
                  <a:pt x="3759315" y="927006"/>
                  <a:pt x="3759315" y="882964"/>
                </a:cubicBezTo>
                <a:lnTo>
                  <a:pt x="3759315" y="862434"/>
                </a:lnTo>
                <a:cubicBezTo>
                  <a:pt x="3759315" y="818392"/>
                  <a:pt x="3723612" y="782689"/>
                  <a:pt x="3679570" y="782689"/>
                </a:cubicBezTo>
                <a:close/>
                <a:moveTo>
                  <a:pt x="3118980" y="485267"/>
                </a:moveTo>
                <a:cubicBezTo>
                  <a:pt x="3074938" y="485267"/>
                  <a:pt x="3039235" y="520970"/>
                  <a:pt x="3039235" y="565012"/>
                </a:cubicBezTo>
                <a:lnTo>
                  <a:pt x="3039235" y="585542"/>
                </a:lnTo>
                <a:cubicBezTo>
                  <a:pt x="3039235" y="629584"/>
                  <a:pt x="3074938" y="665287"/>
                  <a:pt x="3118980" y="665287"/>
                </a:cubicBezTo>
                <a:lnTo>
                  <a:pt x="3679570" y="665287"/>
                </a:lnTo>
                <a:cubicBezTo>
                  <a:pt x="3723612" y="665287"/>
                  <a:pt x="3759315" y="629584"/>
                  <a:pt x="3759315" y="585542"/>
                </a:cubicBezTo>
                <a:lnTo>
                  <a:pt x="3759315" y="565012"/>
                </a:lnTo>
                <a:cubicBezTo>
                  <a:pt x="3759315" y="520970"/>
                  <a:pt x="3723612" y="485267"/>
                  <a:pt x="3679570" y="485267"/>
                </a:cubicBezTo>
                <a:close/>
                <a:moveTo>
                  <a:pt x="3118980" y="187845"/>
                </a:moveTo>
                <a:cubicBezTo>
                  <a:pt x="3074938" y="187845"/>
                  <a:pt x="3039235" y="223548"/>
                  <a:pt x="3039235" y="267590"/>
                </a:cubicBezTo>
                <a:lnTo>
                  <a:pt x="3039235" y="288120"/>
                </a:lnTo>
                <a:cubicBezTo>
                  <a:pt x="3039235" y="332162"/>
                  <a:pt x="3074938" y="367865"/>
                  <a:pt x="3118980" y="367865"/>
                </a:cubicBezTo>
                <a:lnTo>
                  <a:pt x="3679570" y="367865"/>
                </a:lnTo>
                <a:cubicBezTo>
                  <a:pt x="3723612" y="367865"/>
                  <a:pt x="3759315" y="332162"/>
                  <a:pt x="3759315" y="288120"/>
                </a:cubicBezTo>
                <a:lnTo>
                  <a:pt x="3759315" y="267590"/>
                </a:lnTo>
                <a:cubicBezTo>
                  <a:pt x="3759315" y="223548"/>
                  <a:pt x="3723612" y="187845"/>
                  <a:pt x="3679570" y="187845"/>
                </a:cubicBezTo>
                <a:close/>
                <a:moveTo>
                  <a:pt x="331244" y="170684"/>
                </a:moveTo>
                <a:cubicBezTo>
                  <a:pt x="243611" y="170684"/>
                  <a:pt x="172570" y="241725"/>
                  <a:pt x="172570" y="329358"/>
                </a:cubicBezTo>
                <a:lnTo>
                  <a:pt x="172570" y="1516738"/>
                </a:lnTo>
                <a:cubicBezTo>
                  <a:pt x="172570" y="1604371"/>
                  <a:pt x="243611" y="1675412"/>
                  <a:pt x="331244" y="1675412"/>
                </a:cubicBezTo>
                <a:lnTo>
                  <a:pt x="2347950" y="1675412"/>
                </a:lnTo>
                <a:cubicBezTo>
                  <a:pt x="2435583" y="1675412"/>
                  <a:pt x="2506624" y="1604371"/>
                  <a:pt x="2506624" y="1516738"/>
                </a:cubicBezTo>
                <a:lnTo>
                  <a:pt x="2506624" y="329358"/>
                </a:lnTo>
                <a:cubicBezTo>
                  <a:pt x="2506624" y="241725"/>
                  <a:pt x="2435583" y="170684"/>
                  <a:pt x="2347950" y="170684"/>
                </a:cubicBezTo>
                <a:close/>
                <a:moveTo>
                  <a:pt x="3020709" y="0"/>
                </a:moveTo>
                <a:lnTo>
                  <a:pt x="3777841" y="0"/>
                </a:lnTo>
                <a:cubicBezTo>
                  <a:pt x="3847147" y="0"/>
                  <a:pt x="3903331" y="56184"/>
                  <a:pt x="3903331" y="125490"/>
                </a:cubicBezTo>
                <a:lnTo>
                  <a:pt x="3903331" y="2394774"/>
                </a:lnTo>
                <a:cubicBezTo>
                  <a:pt x="3903331" y="2464080"/>
                  <a:pt x="3847147" y="2520264"/>
                  <a:pt x="3777841" y="2520264"/>
                </a:cubicBezTo>
                <a:lnTo>
                  <a:pt x="3020709" y="2520264"/>
                </a:lnTo>
                <a:cubicBezTo>
                  <a:pt x="2951403" y="2520264"/>
                  <a:pt x="2895219" y="2464080"/>
                  <a:pt x="2895219" y="2394774"/>
                </a:cubicBezTo>
                <a:lnTo>
                  <a:pt x="2895219" y="125490"/>
                </a:lnTo>
                <a:cubicBezTo>
                  <a:pt x="2895219" y="56184"/>
                  <a:pt x="2951403" y="0"/>
                  <a:pt x="3020709" y="0"/>
                </a:cubicBezTo>
                <a:close/>
                <a:moveTo>
                  <a:pt x="243661" y="0"/>
                </a:moveTo>
                <a:lnTo>
                  <a:pt x="2435534" y="0"/>
                </a:lnTo>
                <a:cubicBezTo>
                  <a:pt x="2570104" y="0"/>
                  <a:pt x="2679195" y="109091"/>
                  <a:pt x="2679195" y="243661"/>
                </a:cubicBezTo>
                <a:lnTo>
                  <a:pt x="2679195" y="1772563"/>
                </a:lnTo>
                <a:cubicBezTo>
                  <a:pt x="2679195" y="1907133"/>
                  <a:pt x="2570104" y="2016224"/>
                  <a:pt x="2435534" y="2016224"/>
                </a:cubicBezTo>
                <a:lnTo>
                  <a:pt x="243661" y="2016224"/>
                </a:lnTo>
                <a:cubicBezTo>
                  <a:pt x="109091" y="2016224"/>
                  <a:pt x="0" y="1907133"/>
                  <a:pt x="0" y="1772563"/>
                </a:cubicBezTo>
                <a:lnTo>
                  <a:pt x="0" y="243661"/>
                </a:lnTo>
                <a:cubicBezTo>
                  <a:pt x="0" y="109091"/>
                  <a:pt x="109091" y="0"/>
                  <a:pt x="243661"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dk1"/>
              </a:solidFill>
              <a:latin typeface="Arial"/>
              <a:ea typeface="Arial"/>
              <a:cs typeface="Arial"/>
              <a:sym typeface="Arial"/>
            </a:endParaRPr>
          </a:p>
        </p:txBody>
      </p:sp>
      <p:sp>
        <p:nvSpPr>
          <p:cNvPr id="526" name="Google Shape;526;p10"/>
          <p:cNvSpPr/>
          <p:nvPr/>
        </p:nvSpPr>
        <p:spPr>
          <a:xfrm>
            <a:off x="8221011" y="3120958"/>
            <a:ext cx="378467" cy="370643"/>
          </a:xfrm>
          <a:custGeom>
            <a:avLst/>
            <a:gdLst/>
            <a:ahLst/>
            <a:cxnLst/>
            <a:rect l="l" t="t" r="r" b="b"/>
            <a:pathLst>
              <a:path w="4018294" h="3935229" extrusionOk="0">
                <a:moveTo>
                  <a:pt x="1686498" y="3459340"/>
                </a:moveTo>
                <a:cubicBezTo>
                  <a:pt x="1659539" y="3459340"/>
                  <a:pt x="1637685" y="3481194"/>
                  <a:pt x="1637685" y="3508153"/>
                </a:cubicBezTo>
                <a:lnTo>
                  <a:pt x="1637685" y="3703399"/>
                </a:lnTo>
                <a:cubicBezTo>
                  <a:pt x="1637685" y="3730358"/>
                  <a:pt x="1659539" y="3752212"/>
                  <a:pt x="1686498" y="3752212"/>
                </a:cubicBezTo>
                <a:lnTo>
                  <a:pt x="2782130" y="3752212"/>
                </a:lnTo>
                <a:cubicBezTo>
                  <a:pt x="2809089" y="3752212"/>
                  <a:pt x="2830943" y="3730358"/>
                  <a:pt x="2830943" y="3703399"/>
                </a:cubicBezTo>
                <a:lnTo>
                  <a:pt x="2830943" y="3508153"/>
                </a:lnTo>
                <a:cubicBezTo>
                  <a:pt x="2830943" y="3481194"/>
                  <a:pt x="2809089" y="3459340"/>
                  <a:pt x="2782130" y="3459340"/>
                </a:cubicBezTo>
                <a:close/>
                <a:moveTo>
                  <a:pt x="1249864" y="3459340"/>
                </a:moveTo>
                <a:cubicBezTo>
                  <a:pt x="1222905" y="3459340"/>
                  <a:pt x="1201051" y="3481194"/>
                  <a:pt x="1201051" y="3508153"/>
                </a:cubicBezTo>
                <a:lnTo>
                  <a:pt x="1201051" y="3703399"/>
                </a:lnTo>
                <a:cubicBezTo>
                  <a:pt x="1201051" y="3730358"/>
                  <a:pt x="1222905" y="3752212"/>
                  <a:pt x="1249864" y="3752212"/>
                </a:cubicBezTo>
                <a:lnTo>
                  <a:pt x="1445110" y="3752212"/>
                </a:lnTo>
                <a:cubicBezTo>
                  <a:pt x="1472069" y="3752212"/>
                  <a:pt x="1493923" y="3730358"/>
                  <a:pt x="1493923" y="3703399"/>
                </a:cubicBezTo>
                <a:lnTo>
                  <a:pt x="1493923" y="3508153"/>
                </a:lnTo>
                <a:cubicBezTo>
                  <a:pt x="1493923" y="3481194"/>
                  <a:pt x="1472069" y="3459340"/>
                  <a:pt x="1445110" y="3459340"/>
                </a:cubicBezTo>
                <a:close/>
                <a:moveTo>
                  <a:pt x="818798" y="3459340"/>
                </a:moveTo>
                <a:cubicBezTo>
                  <a:pt x="791839" y="3459340"/>
                  <a:pt x="769985" y="3481194"/>
                  <a:pt x="769985" y="3508153"/>
                </a:cubicBezTo>
                <a:lnTo>
                  <a:pt x="769985" y="3703399"/>
                </a:lnTo>
                <a:cubicBezTo>
                  <a:pt x="769985" y="3730358"/>
                  <a:pt x="791839" y="3752212"/>
                  <a:pt x="818798" y="3752212"/>
                </a:cubicBezTo>
                <a:lnTo>
                  <a:pt x="1014044" y="3752212"/>
                </a:lnTo>
                <a:cubicBezTo>
                  <a:pt x="1041003" y="3752212"/>
                  <a:pt x="1062857" y="3730358"/>
                  <a:pt x="1062857" y="3703399"/>
                </a:cubicBezTo>
                <a:lnTo>
                  <a:pt x="1062857" y="3508153"/>
                </a:lnTo>
                <a:cubicBezTo>
                  <a:pt x="1062857" y="3481194"/>
                  <a:pt x="1041003" y="3459340"/>
                  <a:pt x="1014044" y="3459340"/>
                </a:cubicBezTo>
                <a:close/>
                <a:moveTo>
                  <a:pt x="370964" y="3459340"/>
                </a:moveTo>
                <a:cubicBezTo>
                  <a:pt x="344005" y="3459340"/>
                  <a:pt x="322151" y="3481194"/>
                  <a:pt x="322151" y="3508153"/>
                </a:cubicBezTo>
                <a:lnTo>
                  <a:pt x="322151" y="3703399"/>
                </a:lnTo>
                <a:cubicBezTo>
                  <a:pt x="322151" y="3730358"/>
                  <a:pt x="344005" y="3752212"/>
                  <a:pt x="370964" y="3752212"/>
                </a:cubicBezTo>
                <a:lnTo>
                  <a:pt x="566210" y="3752212"/>
                </a:lnTo>
                <a:cubicBezTo>
                  <a:pt x="593169" y="3752212"/>
                  <a:pt x="615023" y="3730358"/>
                  <a:pt x="615023" y="3703399"/>
                </a:cubicBezTo>
                <a:lnTo>
                  <a:pt x="615023" y="3508153"/>
                </a:lnTo>
                <a:cubicBezTo>
                  <a:pt x="615023" y="3481194"/>
                  <a:pt x="593169" y="3459340"/>
                  <a:pt x="566210" y="3459340"/>
                </a:cubicBezTo>
                <a:close/>
                <a:moveTo>
                  <a:pt x="3457259" y="3005009"/>
                </a:moveTo>
                <a:cubicBezTo>
                  <a:pt x="3430300" y="3005009"/>
                  <a:pt x="3408446" y="3026863"/>
                  <a:pt x="3408446" y="3053822"/>
                </a:cubicBezTo>
                <a:lnTo>
                  <a:pt x="3408446" y="3459340"/>
                </a:lnTo>
                <a:lnTo>
                  <a:pt x="3034791" y="3459340"/>
                </a:lnTo>
                <a:cubicBezTo>
                  <a:pt x="3007832" y="3459340"/>
                  <a:pt x="2985978" y="3481194"/>
                  <a:pt x="2985978" y="3508153"/>
                </a:cubicBezTo>
                <a:lnTo>
                  <a:pt x="2985978" y="3703399"/>
                </a:lnTo>
                <a:cubicBezTo>
                  <a:pt x="2985978" y="3730358"/>
                  <a:pt x="3007832" y="3752212"/>
                  <a:pt x="3034791" y="3752212"/>
                </a:cubicBezTo>
                <a:lnTo>
                  <a:pt x="3457259" y="3752212"/>
                </a:lnTo>
                <a:lnTo>
                  <a:pt x="3514594" y="3752212"/>
                </a:lnTo>
                <a:lnTo>
                  <a:pt x="3652505" y="3752212"/>
                </a:lnTo>
                <a:cubicBezTo>
                  <a:pt x="3679464" y="3752212"/>
                  <a:pt x="3701318" y="3730358"/>
                  <a:pt x="3701318" y="3703399"/>
                </a:cubicBezTo>
                <a:lnTo>
                  <a:pt x="3701318" y="3556963"/>
                </a:lnTo>
                <a:lnTo>
                  <a:pt x="3701318" y="3508153"/>
                </a:lnTo>
                <a:lnTo>
                  <a:pt x="3701318" y="3053822"/>
                </a:lnTo>
                <a:cubicBezTo>
                  <a:pt x="3701318" y="3026863"/>
                  <a:pt x="3679464" y="3005009"/>
                  <a:pt x="3652505" y="3005009"/>
                </a:cubicBezTo>
                <a:close/>
                <a:moveTo>
                  <a:pt x="3009426" y="3005009"/>
                </a:moveTo>
                <a:cubicBezTo>
                  <a:pt x="2982467" y="3005009"/>
                  <a:pt x="2960613" y="3026863"/>
                  <a:pt x="2960613" y="3053822"/>
                </a:cubicBezTo>
                <a:lnTo>
                  <a:pt x="2960613" y="3249068"/>
                </a:lnTo>
                <a:cubicBezTo>
                  <a:pt x="2960613" y="3276027"/>
                  <a:pt x="2982467" y="3297881"/>
                  <a:pt x="3009426" y="3297881"/>
                </a:cubicBezTo>
                <a:lnTo>
                  <a:pt x="3204672" y="3297881"/>
                </a:lnTo>
                <a:cubicBezTo>
                  <a:pt x="3231631" y="3297881"/>
                  <a:pt x="3253485" y="3276027"/>
                  <a:pt x="3253485" y="3249068"/>
                </a:cubicBezTo>
                <a:lnTo>
                  <a:pt x="3253485" y="3053822"/>
                </a:lnTo>
                <a:cubicBezTo>
                  <a:pt x="3253485" y="3026863"/>
                  <a:pt x="3231631" y="3005009"/>
                  <a:pt x="3204672" y="3005009"/>
                </a:cubicBezTo>
                <a:close/>
                <a:moveTo>
                  <a:pt x="2578359" y="3005009"/>
                </a:moveTo>
                <a:cubicBezTo>
                  <a:pt x="2551400" y="3005009"/>
                  <a:pt x="2529546" y="3026863"/>
                  <a:pt x="2529546" y="3053822"/>
                </a:cubicBezTo>
                <a:lnTo>
                  <a:pt x="2529546" y="3249068"/>
                </a:lnTo>
                <a:cubicBezTo>
                  <a:pt x="2529546" y="3276027"/>
                  <a:pt x="2551400" y="3297881"/>
                  <a:pt x="2578359" y="3297881"/>
                </a:cubicBezTo>
                <a:lnTo>
                  <a:pt x="2773605" y="3297881"/>
                </a:lnTo>
                <a:cubicBezTo>
                  <a:pt x="2800564" y="3297881"/>
                  <a:pt x="2822418" y="3276027"/>
                  <a:pt x="2822418" y="3249068"/>
                </a:cubicBezTo>
                <a:lnTo>
                  <a:pt x="2822418" y="3053822"/>
                </a:lnTo>
                <a:cubicBezTo>
                  <a:pt x="2822418" y="3026863"/>
                  <a:pt x="2800564" y="3005009"/>
                  <a:pt x="2773605" y="3005009"/>
                </a:cubicBezTo>
                <a:close/>
                <a:moveTo>
                  <a:pt x="2130526" y="3005009"/>
                </a:moveTo>
                <a:cubicBezTo>
                  <a:pt x="2103567" y="3005009"/>
                  <a:pt x="2081713" y="3026863"/>
                  <a:pt x="2081713" y="3053822"/>
                </a:cubicBezTo>
                <a:lnTo>
                  <a:pt x="2081713" y="3249068"/>
                </a:lnTo>
                <a:cubicBezTo>
                  <a:pt x="2081713" y="3276027"/>
                  <a:pt x="2103567" y="3297881"/>
                  <a:pt x="2130526" y="3297881"/>
                </a:cubicBezTo>
                <a:lnTo>
                  <a:pt x="2325772" y="3297881"/>
                </a:lnTo>
                <a:cubicBezTo>
                  <a:pt x="2352731" y="3297881"/>
                  <a:pt x="2374585" y="3276027"/>
                  <a:pt x="2374585" y="3249068"/>
                </a:cubicBezTo>
                <a:lnTo>
                  <a:pt x="2374585" y="3053822"/>
                </a:lnTo>
                <a:cubicBezTo>
                  <a:pt x="2374585" y="3026863"/>
                  <a:pt x="2352731" y="3005009"/>
                  <a:pt x="2325772" y="3005009"/>
                </a:cubicBezTo>
                <a:close/>
                <a:moveTo>
                  <a:pt x="1697697" y="3005009"/>
                </a:moveTo>
                <a:cubicBezTo>
                  <a:pt x="1670738" y="3005009"/>
                  <a:pt x="1648884" y="3026863"/>
                  <a:pt x="1648884" y="3053822"/>
                </a:cubicBezTo>
                <a:lnTo>
                  <a:pt x="1648884" y="3249068"/>
                </a:lnTo>
                <a:cubicBezTo>
                  <a:pt x="1648884" y="3276027"/>
                  <a:pt x="1670738" y="3297881"/>
                  <a:pt x="1697697" y="3297881"/>
                </a:cubicBezTo>
                <a:lnTo>
                  <a:pt x="1892943" y="3297881"/>
                </a:lnTo>
                <a:cubicBezTo>
                  <a:pt x="1919902" y="3297881"/>
                  <a:pt x="1941756" y="3276027"/>
                  <a:pt x="1941756" y="3249068"/>
                </a:cubicBezTo>
                <a:lnTo>
                  <a:pt x="1941756" y="3053822"/>
                </a:lnTo>
                <a:cubicBezTo>
                  <a:pt x="1941756" y="3026863"/>
                  <a:pt x="1919902" y="3005009"/>
                  <a:pt x="1892943" y="3005009"/>
                </a:cubicBezTo>
                <a:close/>
                <a:moveTo>
                  <a:pt x="1249864" y="3005009"/>
                </a:moveTo>
                <a:cubicBezTo>
                  <a:pt x="1222905" y="3005009"/>
                  <a:pt x="1201051" y="3026863"/>
                  <a:pt x="1201051" y="3053822"/>
                </a:cubicBezTo>
                <a:lnTo>
                  <a:pt x="1201051" y="3249068"/>
                </a:lnTo>
                <a:cubicBezTo>
                  <a:pt x="1201051" y="3276027"/>
                  <a:pt x="1222905" y="3297881"/>
                  <a:pt x="1249864" y="3297881"/>
                </a:cubicBezTo>
                <a:lnTo>
                  <a:pt x="1445110" y="3297881"/>
                </a:lnTo>
                <a:cubicBezTo>
                  <a:pt x="1472069" y="3297881"/>
                  <a:pt x="1493923" y="3276027"/>
                  <a:pt x="1493923" y="3249068"/>
                </a:cubicBezTo>
                <a:lnTo>
                  <a:pt x="1493923" y="3053822"/>
                </a:lnTo>
                <a:cubicBezTo>
                  <a:pt x="1493923" y="3026863"/>
                  <a:pt x="1472069" y="3005009"/>
                  <a:pt x="1445110" y="3005009"/>
                </a:cubicBezTo>
                <a:close/>
                <a:moveTo>
                  <a:pt x="818798" y="3005009"/>
                </a:moveTo>
                <a:cubicBezTo>
                  <a:pt x="791839" y="3005009"/>
                  <a:pt x="769985" y="3026863"/>
                  <a:pt x="769985" y="3053822"/>
                </a:cubicBezTo>
                <a:lnTo>
                  <a:pt x="769985" y="3249068"/>
                </a:lnTo>
                <a:cubicBezTo>
                  <a:pt x="769985" y="3276027"/>
                  <a:pt x="791839" y="3297881"/>
                  <a:pt x="818798" y="3297881"/>
                </a:cubicBezTo>
                <a:lnTo>
                  <a:pt x="1014044" y="3297881"/>
                </a:lnTo>
                <a:cubicBezTo>
                  <a:pt x="1041003" y="3297881"/>
                  <a:pt x="1062857" y="3276027"/>
                  <a:pt x="1062857" y="3249068"/>
                </a:cubicBezTo>
                <a:lnTo>
                  <a:pt x="1062857" y="3053822"/>
                </a:lnTo>
                <a:cubicBezTo>
                  <a:pt x="1062857" y="3026863"/>
                  <a:pt x="1041003" y="3005009"/>
                  <a:pt x="1014044" y="3005009"/>
                </a:cubicBezTo>
                <a:close/>
                <a:moveTo>
                  <a:pt x="370964" y="3005009"/>
                </a:moveTo>
                <a:cubicBezTo>
                  <a:pt x="344005" y="3005009"/>
                  <a:pt x="322151" y="3026863"/>
                  <a:pt x="322151" y="3053822"/>
                </a:cubicBezTo>
                <a:lnTo>
                  <a:pt x="322151" y="3249068"/>
                </a:lnTo>
                <a:cubicBezTo>
                  <a:pt x="322151" y="3276027"/>
                  <a:pt x="344005" y="3297881"/>
                  <a:pt x="370964" y="3297881"/>
                </a:cubicBezTo>
                <a:lnTo>
                  <a:pt x="566210" y="3297881"/>
                </a:lnTo>
                <a:cubicBezTo>
                  <a:pt x="593169" y="3297881"/>
                  <a:pt x="615023" y="3276027"/>
                  <a:pt x="615023" y="3249068"/>
                </a:cubicBezTo>
                <a:lnTo>
                  <a:pt x="615023" y="3053822"/>
                </a:lnTo>
                <a:cubicBezTo>
                  <a:pt x="615023" y="3026863"/>
                  <a:pt x="593169" y="3005009"/>
                  <a:pt x="566210" y="3005009"/>
                </a:cubicBezTo>
                <a:close/>
                <a:moveTo>
                  <a:pt x="3465784" y="2504205"/>
                </a:moveTo>
                <a:cubicBezTo>
                  <a:pt x="3438825" y="2504205"/>
                  <a:pt x="3416971" y="2526059"/>
                  <a:pt x="3416971" y="2553018"/>
                </a:cubicBezTo>
                <a:lnTo>
                  <a:pt x="3416971" y="2748264"/>
                </a:lnTo>
                <a:cubicBezTo>
                  <a:pt x="3416971" y="2775223"/>
                  <a:pt x="3438825" y="2797077"/>
                  <a:pt x="3465784" y="2797077"/>
                </a:cubicBezTo>
                <a:lnTo>
                  <a:pt x="3661030" y="2797077"/>
                </a:lnTo>
                <a:cubicBezTo>
                  <a:pt x="3687989" y="2797077"/>
                  <a:pt x="3709843" y="2775223"/>
                  <a:pt x="3709843" y="2748264"/>
                </a:cubicBezTo>
                <a:lnTo>
                  <a:pt x="3709843" y="2553018"/>
                </a:lnTo>
                <a:cubicBezTo>
                  <a:pt x="3709843" y="2526059"/>
                  <a:pt x="3687989" y="2504205"/>
                  <a:pt x="3661030" y="2504205"/>
                </a:cubicBezTo>
                <a:close/>
                <a:moveTo>
                  <a:pt x="3017950" y="2504205"/>
                </a:moveTo>
                <a:cubicBezTo>
                  <a:pt x="2990991" y="2504205"/>
                  <a:pt x="2969137" y="2526059"/>
                  <a:pt x="2969137" y="2553018"/>
                </a:cubicBezTo>
                <a:lnTo>
                  <a:pt x="2969137" y="2748264"/>
                </a:lnTo>
                <a:cubicBezTo>
                  <a:pt x="2969137" y="2775223"/>
                  <a:pt x="2990991" y="2797077"/>
                  <a:pt x="3017950" y="2797077"/>
                </a:cubicBezTo>
                <a:lnTo>
                  <a:pt x="3213196" y="2797077"/>
                </a:lnTo>
                <a:cubicBezTo>
                  <a:pt x="3240155" y="2797077"/>
                  <a:pt x="3262009" y="2775223"/>
                  <a:pt x="3262009" y="2748264"/>
                </a:cubicBezTo>
                <a:lnTo>
                  <a:pt x="3262009" y="2553018"/>
                </a:lnTo>
                <a:cubicBezTo>
                  <a:pt x="3262009" y="2526059"/>
                  <a:pt x="3240155" y="2504205"/>
                  <a:pt x="3213196" y="2504205"/>
                </a:cubicBezTo>
                <a:close/>
                <a:moveTo>
                  <a:pt x="2586884" y="2504205"/>
                </a:moveTo>
                <a:cubicBezTo>
                  <a:pt x="2559925" y="2504205"/>
                  <a:pt x="2538071" y="2526059"/>
                  <a:pt x="2538071" y="2553018"/>
                </a:cubicBezTo>
                <a:lnTo>
                  <a:pt x="2538071" y="2748264"/>
                </a:lnTo>
                <a:cubicBezTo>
                  <a:pt x="2538071" y="2775223"/>
                  <a:pt x="2559925" y="2797077"/>
                  <a:pt x="2586884" y="2797077"/>
                </a:cubicBezTo>
                <a:lnTo>
                  <a:pt x="2782130" y="2797077"/>
                </a:lnTo>
                <a:cubicBezTo>
                  <a:pt x="2809089" y="2797077"/>
                  <a:pt x="2830943" y="2775223"/>
                  <a:pt x="2830943" y="2748264"/>
                </a:cubicBezTo>
                <a:lnTo>
                  <a:pt x="2830943" y="2553018"/>
                </a:lnTo>
                <a:cubicBezTo>
                  <a:pt x="2830943" y="2526059"/>
                  <a:pt x="2809089" y="2504205"/>
                  <a:pt x="2782130" y="2504205"/>
                </a:cubicBezTo>
                <a:close/>
                <a:moveTo>
                  <a:pt x="2139051" y="2504205"/>
                </a:moveTo>
                <a:cubicBezTo>
                  <a:pt x="2112092" y="2504205"/>
                  <a:pt x="2090238" y="2526059"/>
                  <a:pt x="2090238" y="2553018"/>
                </a:cubicBezTo>
                <a:lnTo>
                  <a:pt x="2090238" y="2748264"/>
                </a:lnTo>
                <a:cubicBezTo>
                  <a:pt x="2090238" y="2775223"/>
                  <a:pt x="2112092" y="2797077"/>
                  <a:pt x="2139051" y="2797077"/>
                </a:cubicBezTo>
                <a:lnTo>
                  <a:pt x="2334297" y="2797077"/>
                </a:lnTo>
                <a:cubicBezTo>
                  <a:pt x="2361256" y="2797077"/>
                  <a:pt x="2383110" y="2775223"/>
                  <a:pt x="2383110" y="2748264"/>
                </a:cubicBezTo>
                <a:lnTo>
                  <a:pt x="2383110" y="2553018"/>
                </a:lnTo>
                <a:cubicBezTo>
                  <a:pt x="2383110" y="2526059"/>
                  <a:pt x="2361256" y="2504205"/>
                  <a:pt x="2334297" y="2504205"/>
                </a:cubicBezTo>
                <a:close/>
                <a:moveTo>
                  <a:pt x="1706222" y="2504205"/>
                </a:moveTo>
                <a:cubicBezTo>
                  <a:pt x="1679263" y="2504205"/>
                  <a:pt x="1657409" y="2526059"/>
                  <a:pt x="1657409" y="2553018"/>
                </a:cubicBezTo>
                <a:lnTo>
                  <a:pt x="1657409" y="2748264"/>
                </a:lnTo>
                <a:cubicBezTo>
                  <a:pt x="1657409" y="2775223"/>
                  <a:pt x="1679263" y="2797077"/>
                  <a:pt x="1706222" y="2797077"/>
                </a:cubicBezTo>
                <a:lnTo>
                  <a:pt x="1901468" y="2797077"/>
                </a:lnTo>
                <a:cubicBezTo>
                  <a:pt x="1928427" y="2797077"/>
                  <a:pt x="1950281" y="2775223"/>
                  <a:pt x="1950281" y="2748264"/>
                </a:cubicBezTo>
                <a:lnTo>
                  <a:pt x="1950281" y="2553018"/>
                </a:lnTo>
                <a:cubicBezTo>
                  <a:pt x="1950281" y="2526059"/>
                  <a:pt x="1928427" y="2504205"/>
                  <a:pt x="1901468" y="2504205"/>
                </a:cubicBezTo>
                <a:close/>
                <a:moveTo>
                  <a:pt x="1258389" y="2504205"/>
                </a:moveTo>
                <a:cubicBezTo>
                  <a:pt x="1231430" y="2504205"/>
                  <a:pt x="1209576" y="2526059"/>
                  <a:pt x="1209576" y="2553018"/>
                </a:cubicBezTo>
                <a:lnTo>
                  <a:pt x="1209576" y="2748264"/>
                </a:lnTo>
                <a:cubicBezTo>
                  <a:pt x="1209576" y="2775223"/>
                  <a:pt x="1231430" y="2797077"/>
                  <a:pt x="1258389" y="2797077"/>
                </a:cubicBezTo>
                <a:lnTo>
                  <a:pt x="1453635" y="2797077"/>
                </a:lnTo>
                <a:cubicBezTo>
                  <a:pt x="1480594" y="2797077"/>
                  <a:pt x="1502448" y="2775223"/>
                  <a:pt x="1502448" y="2748264"/>
                </a:cubicBezTo>
                <a:lnTo>
                  <a:pt x="1502448" y="2553018"/>
                </a:lnTo>
                <a:cubicBezTo>
                  <a:pt x="1502448" y="2526059"/>
                  <a:pt x="1480594" y="2504205"/>
                  <a:pt x="1453635" y="2504205"/>
                </a:cubicBezTo>
                <a:close/>
                <a:moveTo>
                  <a:pt x="827323" y="2504205"/>
                </a:moveTo>
                <a:cubicBezTo>
                  <a:pt x="800364" y="2504205"/>
                  <a:pt x="778510" y="2526059"/>
                  <a:pt x="778510" y="2553018"/>
                </a:cubicBezTo>
                <a:lnTo>
                  <a:pt x="778510" y="2748264"/>
                </a:lnTo>
                <a:cubicBezTo>
                  <a:pt x="778510" y="2775223"/>
                  <a:pt x="800364" y="2797077"/>
                  <a:pt x="827323" y="2797077"/>
                </a:cubicBezTo>
                <a:lnTo>
                  <a:pt x="1022569" y="2797077"/>
                </a:lnTo>
                <a:cubicBezTo>
                  <a:pt x="1049528" y="2797077"/>
                  <a:pt x="1071382" y="2775223"/>
                  <a:pt x="1071382" y="2748264"/>
                </a:cubicBezTo>
                <a:lnTo>
                  <a:pt x="1071382" y="2553018"/>
                </a:lnTo>
                <a:cubicBezTo>
                  <a:pt x="1071382" y="2526059"/>
                  <a:pt x="1049528" y="2504205"/>
                  <a:pt x="1022569" y="2504205"/>
                </a:cubicBezTo>
                <a:close/>
                <a:moveTo>
                  <a:pt x="379489" y="2504205"/>
                </a:moveTo>
                <a:cubicBezTo>
                  <a:pt x="352530" y="2504205"/>
                  <a:pt x="330676" y="2526059"/>
                  <a:pt x="330676" y="2553018"/>
                </a:cubicBezTo>
                <a:lnTo>
                  <a:pt x="330676" y="2748264"/>
                </a:lnTo>
                <a:cubicBezTo>
                  <a:pt x="330676" y="2775223"/>
                  <a:pt x="352530" y="2797077"/>
                  <a:pt x="379489" y="2797077"/>
                </a:cubicBezTo>
                <a:lnTo>
                  <a:pt x="574735" y="2797077"/>
                </a:lnTo>
                <a:cubicBezTo>
                  <a:pt x="601694" y="2797077"/>
                  <a:pt x="623548" y="2775223"/>
                  <a:pt x="623548" y="2748264"/>
                </a:cubicBezTo>
                <a:lnTo>
                  <a:pt x="623548" y="2553018"/>
                </a:lnTo>
                <a:cubicBezTo>
                  <a:pt x="623548" y="2526059"/>
                  <a:pt x="601694" y="2504205"/>
                  <a:pt x="574735" y="2504205"/>
                </a:cubicBezTo>
                <a:close/>
                <a:moveTo>
                  <a:pt x="3457259" y="2006115"/>
                </a:moveTo>
                <a:cubicBezTo>
                  <a:pt x="3430300" y="2006115"/>
                  <a:pt x="3408446" y="2027969"/>
                  <a:pt x="3408446" y="2054928"/>
                </a:cubicBezTo>
                <a:lnTo>
                  <a:pt x="3408446" y="2250174"/>
                </a:lnTo>
                <a:cubicBezTo>
                  <a:pt x="3408446" y="2277133"/>
                  <a:pt x="3430300" y="2298987"/>
                  <a:pt x="3457259" y="2298987"/>
                </a:cubicBezTo>
                <a:lnTo>
                  <a:pt x="3652505" y="2298987"/>
                </a:lnTo>
                <a:cubicBezTo>
                  <a:pt x="3679464" y="2298987"/>
                  <a:pt x="3701318" y="2277133"/>
                  <a:pt x="3701318" y="2250174"/>
                </a:cubicBezTo>
                <a:lnTo>
                  <a:pt x="3701318" y="2054928"/>
                </a:lnTo>
                <a:cubicBezTo>
                  <a:pt x="3701318" y="2027969"/>
                  <a:pt x="3679464" y="2006115"/>
                  <a:pt x="3652505" y="2006115"/>
                </a:cubicBezTo>
                <a:close/>
                <a:moveTo>
                  <a:pt x="3009426" y="2006115"/>
                </a:moveTo>
                <a:cubicBezTo>
                  <a:pt x="2982467" y="2006115"/>
                  <a:pt x="2960613" y="2027969"/>
                  <a:pt x="2960613" y="2054928"/>
                </a:cubicBezTo>
                <a:lnTo>
                  <a:pt x="2960613" y="2250174"/>
                </a:lnTo>
                <a:cubicBezTo>
                  <a:pt x="2960613" y="2277133"/>
                  <a:pt x="2982467" y="2298987"/>
                  <a:pt x="3009426" y="2298987"/>
                </a:cubicBezTo>
                <a:lnTo>
                  <a:pt x="3204672" y="2298987"/>
                </a:lnTo>
                <a:cubicBezTo>
                  <a:pt x="3231631" y="2298987"/>
                  <a:pt x="3253485" y="2277133"/>
                  <a:pt x="3253485" y="2250174"/>
                </a:cubicBezTo>
                <a:lnTo>
                  <a:pt x="3253485" y="2054928"/>
                </a:lnTo>
                <a:cubicBezTo>
                  <a:pt x="3253485" y="2027969"/>
                  <a:pt x="3231631" y="2006115"/>
                  <a:pt x="3204672" y="2006115"/>
                </a:cubicBezTo>
                <a:close/>
                <a:moveTo>
                  <a:pt x="2578359" y="2006115"/>
                </a:moveTo>
                <a:cubicBezTo>
                  <a:pt x="2551400" y="2006115"/>
                  <a:pt x="2529546" y="2027969"/>
                  <a:pt x="2529546" y="2054928"/>
                </a:cubicBezTo>
                <a:lnTo>
                  <a:pt x="2529546" y="2250174"/>
                </a:lnTo>
                <a:cubicBezTo>
                  <a:pt x="2529546" y="2277133"/>
                  <a:pt x="2551400" y="2298987"/>
                  <a:pt x="2578359" y="2298987"/>
                </a:cubicBezTo>
                <a:lnTo>
                  <a:pt x="2773605" y="2298987"/>
                </a:lnTo>
                <a:cubicBezTo>
                  <a:pt x="2800564" y="2298987"/>
                  <a:pt x="2822418" y="2277133"/>
                  <a:pt x="2822418" y="2250174"/>
                </a:cubicBezTo>
                <a:lnTo>
                  <a:pt x="2822418" y="2054928"/>
                </a:lnTo>
                <a:cubicBezTo>
                  <a:pt x="2822418" y="2027969"/>
                  <a:pt x="2800564" y="2006115"/>
                  <a:pt x="2773605" y="2006115"/>
                </a:cubicBezTo>
                <a:close/>
                <a:moveTo>
                  <a:pt x="2130526" y="2006115"/>
                </a:moveTo>
                <a:cubicBezTo>
                  <a:pt x="2103567" y="2006115"/>
                  <a:pt x="2081713" y="2027969"/>
                  <a:pt x="2081713" y="2054928"/>
                </a:cubicBezTo>
                <a:lnTo>
                  <a:pt x="2081713" y="2250174"/>
                </a:lnTo>
                <a:cubicBezTo>
                  <a:pt x="2081713" y="2277133"/>
                  <a:pt x="2103567" y="2298987"/>
                  <a:pt x="2130526" y="2298987"/>
                </a:cubicBezTo>
                <a:lnTo>
                  <a:pt x="2325772" y="2298987"/>
                </a:lnTo>
                <a:cubicBezTo>
                  <a:pt x="2352731" y="2298987"/>
                  <a:pt x="2374585" y="2277133"/>
                  <a:pt x="2374585" y="2250174"/>
                </a:cubicBezTo>
                <a:lnTo>
                  <a:pt x="2374585" y="2054928"/>
                </a:lnTo>
                <a:cubicBezTo>
                  <a:pt x="2374585" y="2027969"/>
                  <a:pt x="2352731" y="2006115"/>
                  <a:pt x="2325772" y="2006115"/>
                </a:cubicBezTo>
                <a:close/>
                <a:moveTo>
                  <a:pt x="1697697" y="2006115"/>
                </a:moveTo>
                <a:cubicBezTo>
                  <a:pt x="1670738" y="2006115"/>
                  <a:pt x="1648884" y="2027969"/>
                  <a:pt x="1648884" y="2054928"/>
                </a:cubicBezTo>
                <a:lnTo>
                  <a:pt x="1648884" y="2250174"/>
                </a:lnTo>
                <a:cubicBezTo>
                  <a:pt x="1648884" y="2277133"/>
                  <a:pt x="1670738" y="2298987"/>
                  <a:pt x="1697697" y="2298987"/>
                </a:cubicBezTo>
                <a:lnTo>
                  <a:pt x="1892943" y="2298987"/>
                </a:lnTo>
                <a:cubicBezTo>
                  <a:pt x="1919902" y="2298987"/>
                  <a:pt x="1941756" y="2277133"/>
                  <a:pt x="1941756" y="2250174"/>
                </a:cubicBezTo>
                <a:lnTo>
                  <a:pt x="1941756" y="2054928"/>
                </a:lnTo>
                <a:cubicBezTo>
                  <a:pt x="1941756" y="2027969"/>
                  <a:pt x="1919902" y="2006115"/>
                  <a:pt x="1892943" y="2006115"/>
                </a:cubicBezTo>
                <a:close/>
                <a:moveTo>
                  <a:pt x="1249864" y="2006115"/>
                </a:moveTo>
                <a:cubicBezTo>
                  <a:pt x="1222905" y="2006115"/>
                  <a:pt x="1201051" y="2027969"/>
                  <a:pt x="1201051" y="2054928"/>
                </a:cubicBezTo>
                <a:lnTo>
                  <a:pt x="1201051" y="2250174"/>
                </a:lnTo>
                <a:cubicBezTo>
                  <a:pt x="1201051" y="2277133"/>
                  <a:pt x="1222905" y="2298987"/>
                  <a:pt x="1249864" y="2298987"/>
                </a:cubicBezTo>
                <a:lnTo>
                  <a:pt x="1445110" y="2298987"/>
                </a:lnTo>
                <a:cubicBezTo>
                  <a:pt x="1472069" y="2298987"/>
                  <a:pt x="1493923" y="2277133"/>
                  <a:pt x="1493923" y="2250174"/>
                </a:cubicBezTo>
                <a:lnTo>
                  <a:pt x="1493923" y="2054928"/>
                </a:lnTo>
                <a:cubicBezTo>
                  <a:pt x="1493923" y="2027969"/>
                  <a:pt x="1472069" y="2006115"/>
                  <a:pt x="1445110" y="2006115"/>
                </a:cubicBezTo>
                <a:close/>
                <a:moveTo>
                  <a:pt x="818798" y="2006115"/>
                </a:moveTo>
                <a:cubicBezTo>
                  <a:pt x="791839" y="2006115"/>
                  <a:pt x="769985" y="2027969"/>
                  <a:pt x="769985" y="2054928"/>
                </a:cubicBezTo>
                <a:lnTo>
                  <a:pt x="769985" y="2250174"/>
                </a:lnTo>
                <a:cubicBezTo>
                  <a:pt x="769985" y="2277133"/>
                  <a:pt x="791839" y="2298987"/>
                  <a:pt x="818798" y="2298987"/>
                </a:cubicBezTo>
                <a:lnTo>
                  <a:pt x="1014044" y="2298987"/>
                </a:lnTo>
                <a:cubicBezTo>
                  <a:pt x="1041003" y="2298987"/>
                  <a:pt x="1062857" y="2277133"/>
                  <a:pt x="1062857" y="2250174"/>
                </a:cubicBezTo>
                <a:lnTo>
                  <a:pt x="1062857" y="2054928"/>
                </a:lnTo>
                <a:cubicBezTo>
                  <a:pt x="1062857" y="2027969"/>
                  <a:pt x="1041003" y="2006115"/>
                  <a:pt x="1014044" y="2006115"/>
                </a:cubicBezTo>
                <a:close/>
                <a:moveTo>
                  <a:pt x="370964" y="2006115"/>
                </a:moveTo>
                <a:cubicBezTo>
                  <a:pt x="344005" y="2006115"/>
                  <a:pt x="322151" y="2027969"/>
                  <a:pt x="322151" y="2054928"/>
                </a:cubicBezTo>
                <a:lnTo>
                  <a:pt x="322151" y="2250174"/>
                </a:lnTo>
                <a:cubicBezTo>
                  <a:pt x="322151" y="2277133"/>
                  <a:pt x="344005" y="2298987"/>
                  <a:pt x="370964" y="2298987"/>
                </a:cubicBezTo>
                <a:lnTo>
                  <a:pt x="566210" y="2298987"/>
                </a:lnTo>
                <a:cubicBezTo>
                  <a:pt x="593169" y="2298987"/>
                  <a:pt x="615023" y="2277133"/>
                  <a:pt x="615023" y="2250174"/>
                </a:cubicBezTo>
                <a:lnTo>
                  <a:pt x="615023" y="2054928"/>
                </a:lnTo>
                <a:cubicBezTo>
                  <a:pt x="615023" y="2027969"/>
                  <a:pt x="593169" y="2006115"/>
                  <a:pt x="566210" y="2006115"/>
                </a:cubicBezTo>
                <a:close/>
                <a:moveTo>
                  <a:pt x="661014" y="956103"/>
                </a:moveTo>
                <a:lnTo>
                  <a:pt x="1309087" y="956103"/>
                </a:lnTo>
                <a:lnTo>
                  <a:pt x="1309087" y="1251488"/>
                </a:lnTo>
                <a:lnTo>
                  <a:pt x="1308807" y="1251488"/>
                </a:lnTo>
                <a:cubicBezTo>
                  <a:pt x="1309091" y="1366682"/>
                  <a:pt x="1247916" y="1473290"/>
                  <a:pt x="1148320" y="1531386"/>
                </a:cubicBezTo>
                <a:cubicBezTo>
                  <a:pt x="1048099" y="1589847"/>
                  <a:pt x="924270" y="1590261"/>
                  <a:pt x="823660" y="1532473"/>
                </a:cubicBezTo>
                <a:cubicBezTo>
                  <a:pt x="723050" y="1474685"/>
                  <a:pt x="661015" y="1367514"/>
                  <a:pt x="661015" y="1251489"/>
                </a:cubicBezTo>
                <a:lnTo>
                  <a:pt x="661315" y="1251488"/>
                </a:lnTo>
                <a:lnTo>
                  <a:pt x="661014" y="1251488"/>
                </a:lnTo>
                <a:close/>
                <a:moveTo>
                  <a:pt x="2203871" y="14577"/>
                </a:moveTo>
                <a:lnTo>
                  <a:pt x="2361705" y="14577"/>
                </a:lnTo>
                <a:lnTo>
                  <a:pt x="2361705" y="227644"/>
                </a:lnTo>
                <a:lnTo>
                  <a:pt x="2362254" y="227644"/>
                </a:lnTo>
                <a:lnTo>
                  <a:pt x="2362254" y="759406"/>
                </a:lnTo>
                <a:cubicBezTo>
                  <a:pt x="2362254" y="858375"/>
                  <a:pt x="2442485" y="938606"/>
                  <a:pt x="2541454" y="938606"/>
                </a:cubicBezTo>
                <a:lnTo>
                  <a:pt x="3187508" y="938606"/>
                </a:lnTo>
                <a:lnTo>
                  <a:pt x="3187508" y="939163"/>
                </a:lnTo>
                <a:lnTo>
                  <a:pt x="3342076" y="939163"/>
                </a:lnTo>
                <a:cubicBezTo>
                  <a:pt x="3528151" y="939163"/>
                  <a:pt x="3678994" y="1090006"/>
                  <a:pt x="3678994" y="1276081"/>
                </a:cubicBezTo>
                <a:lnTo>
                  <a:pt x="3678994" y="1774989"/>
                </a:lnTo>
                <a:lnTo>
                  <a:pt x="4018294" y="1774989"/>
                </a:lnTo>
                <a:lnTo>
                  <a:pt x="4018294" y="3935229"/>
                </a:lnTo>
                <a:lnTo>
                  <a:pt x="0" y="3935229"/>
                </a:lnTo>
                <a:lnTo>
                  <a:pt x="0" y="1774989"/>
                </a:lnTo>
                <a:lnTo>
                  <a:pt x="3521276" y="1774989"/>
                </a:lnTo>
                <a:lnTo>
                  <a:pt x="3521276" y="1276081"/>
                </a:lnTo>
                <a:cubicBezTo>
                  <a:pt x="3521276" y="1177112"/>
                  <a:pt x="3441045" y="1096881"/>
                  <a:pt x="3342076" y="1096881"/>
                </a:cubicBezTo>
                <a:lnTo>
                  <a:pt x="2696022" y="1096881"/>
                </a:lnTo>
                <a:lnTo>
                  <a:pt x="2696022" y="1096324"/>
                </a:lnTo>
                <a:lnTo>
                  <a:pt x="2541454" y="1096324"/>
                </a:lnTo>
                <a:cubicBezTo>
                  <a:pt x="2355379" y="1096324"/>
                  <a:pt x="2204536" y="945481"/>
                  <a:pt x="2204536" y="759406"/>
                </a:cubicBezTo>
                <a:lnTo>
                  <a:pt x="2204536" y="227645"/>
                </a:lnTo>
                <a:lnTo>
                  <a:pt x="2203871" y="227645"/>
                </a:lnTo>
                <a:close/>
                <a:moveTo>
                  <a:pt x="913050" y="0"/>
                </a:moveTo>
                <a:lnTo>
                  <a:pt x="1057050" y="0"/>
                </a:lnTo>
                <a:lnTo>
                  <a:pt x="1057050" y="569505"/>
                </a:lnTo>
                <a:cubicBezTo>
                  <a:pt x="1088315" y="573585"/>
                  <a:pt x="1118287" y="585198"/>
                  <a:pt x="1146441" y="601369"/>
                </a:cubicBezTo>
                <a:cubicBezTo>
                  <a:pt x="1247051" y="659157"/>
                  <a:pt x="1309086" y="766328"/>
                  <a:pt x="1309086" y="882353"/>
                </a:cubicBezTo>
                <a:lnTo>
                  <a:pt x="1021050" y="883318"/>
                </a:lnTo>
                <a:lnTo>
                  <a:pt x="1021050" y="612000"/>
                </a:lnTo>
                <a:lnTo>
                  <a:pt x="949050" y="612000"/>
                </a:lnTo>
                <a:lnTo>
                  <a:pt x="949050" y="883559"/>
                </a:lnTo>
                <a:cubicBezTo>
                  <a:pt x="853040" y="883880"/>
                  <a:pt x="757031" y="884202"/>
                  <a:pt x="661021" y="884523"/>
                </a:cubicBezTo>
                <a:cubicBezTo>
                  <a:pt x="660244" y="768500"/>
                  <a:pt x="721560" y="660917"/>
                  <a:pt x="821781" y="602456"/>
                </a:cubicBezTo>
                <a:cubicBezTo>
                  <a:pt x="850465" y="585724"/>
                  <a:pt x="881083" y="573747"/>
                  <a:pt x="913050" y="56956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527" name="Google Shape;527;p10"/>
          <p:cNvSpPr/>
          <p:nvPr/>
        </p:nvSpPr>
        <p:spPr>
          <a:xfrm>
            <a:off x="6090256" y="2313783"/>
            <a:ext cx="284416" cy="284416"/>
          </a:xfrm>
          <a:custGeom>
            <a:avLst/>
            <a:gdLst/>
            <a:ahLst/>
            <a:cxnLst/>
            <a:rect l="l" t="t" r="r" b="b"/>
            <a:pathLst>
              <a:path w="3888432" h="3902714" extrusionOk="0">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528" name="Google Shape;528;p10"/>
          <p:cNvSpPr/>
          <p:nvPr/>
        </p:nvSpPr>
        <p:spPr>
          <a:xfrm>
            <a:off x="1859746" y="2405413"/>
            <a:ext cx="1046142" cy="917606"/>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ko-KR" altLang="en-US" sz="900" b="0" i="0" u="none" strike="noStrike" cap="none" dirty="0">
                <a:solidFill>
                  <a:schemeClr val="dk1"/>
                </a:solidFill>
                <a:latin typeface="Arial"/>
                <a:ea typeface="Arial"/>
                <a:cs typeface="Arial"/>
                <a:sym typeface="Arial"/>
              </a:rPr>
              <a:t>주문배송처리</a:t>
            </a:r>
            <a:endParaRPr lang="en-US" sz="9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a:solidFill>
                  <a:schemeClr val="accent1"/>
                </a:solidFill>
                <a:latin typeface="Arial"/>
                <a:ea typeface="Arial"/>
                <a:cs typeface="Arial"/>
                <a:sym typeface="Arial"/>
              </a:rPr>
              <a:t>Fulfillment</a:t>
            </a:r>
            <a:endParaRPr sz="900" b="0" i="0" u="none" strike="noStrike" cap="none" dirty="0">
              <a:solidFill>
                <a:schemeClr val="accent1"/>
              </a:solidFill>
              <a:latin typeface="Arial"/>
              <a:ea typeface="Arial"/>
              <a:cs typeface="Arial"/>
              <a:sym typeface="Arial"/>
            </a:endParaRPr>
          </a:p>
        </p:txBody>
      </p:sp>
      <p:sp>
        <p:nvSpPr>
          <p:cNvPr id="529" name="Google Shape;529;p10"/>
          <p:cNvSpPr/>
          <p:nvPr/>
        </p:nvSpPr>
        <p:spPr>
          <a:xfrm>
            <a:off x="4037444" y="2593648"/>
            <a:ext cx="927663" cy="875381"/>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ko-KR" altLang="en-US" sz="900" b="0" i="0" u="none" strike="noStrike" cap="none" dirty="0">
                <a:solidFill>
                  <a:schemeClr val="dk1"/>
                </a:solidFill>
                <a:latin typeface="Arial"/>
                <a:ea typeface="Arial"/>
                <a:cs typeface="Arial"/>
                <a:sym typeface="Arial"/>
              </a:rPr>
              <a:t>지불</a:t>
            </a:r>
            <a:endParaRPr lang="en-US" sz="9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a:solidFill>
                  <a:schemeClr val="accent1"/>
                </a:solidFill>
                <a:latin typeface="Arial"/>
                <a:ea typeface="Arial"/>
                <a:cs typeface="Arial"/>
                <a:sym typeface="Arial"/>
              </a:rPr>
              <a:t>Payment</a:t>
            </a:r>
            <a:endParaRPr sz="900" b="0" i="0" u="none" strike="noStrike" cap="none" dirty="0">
              <a:solidFill>
                <a:schemeClr val="accent1"/>
              </a:solidFill>
              <a:latin typeface="Arial"/>
              <a:ea typeface="Arial"/>
              <a:cs typeface="Arial"/>
              <a:sym typeface="Arial"/>
            </a:endParaRPr>
          </a:p>
        </p:txBody>
      </p:sp>
      <p:sp>
        <p:nvSpPr>
          <p:cNvPr id="530" name="Google Shape;530;p10"/>
          <p:cNvSpPr/>
          <p:nvPr/>
        </p:nvSpPr>
        <p:spPr>
          <a:xfrm>
            <a:off x="3027650" y="3227269"/>
            <a:ext cx="1126124" cy="992381"/>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ko-KR" altLang="en-US" sz="900" b="0" i="0" u="none" strike="noStrike" cap="none" dirty="0">
                <a:solidFill>
                  <a:schemeClr val="dk1"/>
                </a:solidFill>
                <a:latin typeface="Arial"/>
                <a:ea typeface="Arial"/>
                <a:cs typeface="Arial"/>
                <a:sym typeface="Arial"/>
              </a:rPr>
              <a:t>영업기회</a:t>
            </a:r>
            <a:r>
              <a:rPr lang="en-US" altLang="ko-KR" sz="900" b="0" i="0" u="none" strike="noStrike" cap="none" dirty="0">
                <a:solidFill>
                  <a:schemeClr val="dk1"/>
                </a:solidFill>
                <a:latin typeface="Arial"/>
                <a:ea typeface="Arial"/>
                <a:cs typeface="Arial"/>
                <a:sym typeface="Arial"/>
              </a:rPr>
              <a:t/>
            </a:r>
            <a:br>
              <a:rPr lang="en-US" altLang="ko-KR" sz="900" b="0" i="0" u="none" strike="noStrike" cap="none" dirty="0">
                <a:solidFill>
                  <a:schemeClr val="dk1"/>
                </a:solidFill>
                <a:latin typeface="Arial"/>
                <a:ea typeface="Arial"/>
                <a:cs typeface="Arial"/>
                <a:sym typeface="Arial"/>
              </a:rPr>
            </a:br>
            <a:r>
              <a:rPr lang="ko-KR" altLang="en-US" sz="900" b="0" i="0" u="none" strike="noStrike" cap="none" dirty="0">
                <a:solidFill>
                  <a:schemeClr val="dk1"/>
                </a:solidFill>
                <a:latin typeface="Arial"/>
                <a:ea typeface="Arial"/>
                <a:cs typeface="Arial"/>
                <a:sym typeface="Arial"/>
              </a:rPr>
              <a:t>관리</a:t>
            </a:r>
            <a:endParaRPr lang="en-US" sz="9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a:solidFill>
                  <a:schemeClr val="accent1"/>
                </a:solidFill>
                <a:latin typeface="Arial"/>
                <a:ea typeface="Arial"/>
                <a:cs typeface="Arial"/>
                <a:sym typeface="Arial"/>
              </a:rPr>
              <a:t>Opportunity</a:t>
            </a:r>
            <a:endParaRPr sz="900" b="0" i="0" u="none" strike="noStrike" cap="none" dirty="0">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err="1">
                <a:solidFill>
                  <a:schemeClr val="accent1"/>
                </a:solidFill>
                <a:latin typeface="Arial"/>
                <a:ea typeface="Arial"/>
                <a:cs typeface="Arial"/>
                <a:sym typeface="Arial"/>
              </a:rPr>
              <a:t>Mgmt</a:t>
            </a:r>
            <a:endParaRPr sz="900" b="0" i="0" u="none" strike="noStrike" cap="none" dirty="0">
              <a:solidFill>
                <a:schemeClr val="accent1"/>
              </a:solidFill>
              <a:latin typeface="Arial"/>
              <a:ea typeface="Arial"/>
              <a:cs typeface="Arial"/>
              <a:sym typeface="Arial"/>
            </a:endParaRPr>
          </a:p>
        </p:txBody>
      </p:sp>
      <p:sp>
        <p:nvSpPr>
          <p:cNvPr id="531" name="Google Shape;531;p10"/>
          <p:cNvSpPr/>
          <p:nvPr/>
        </p:nvSpPr>
        <p:spPr>
          <a:xfrm>
            <a:off x="669498" y="3180590"/>
            <a:ext cx="1016096" cy="948583"/>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ko-KR" altLang="en-US" sz="900" b="0" i="0" u="none" strike="noStrike" cap="none" dirty="0">
                <a:solidFill>
                  <a:schemeClr val="dk1"/>
                </a:solidFill>
                <a:latin typeface="Arial"/>
                <a:ea typeface="Arial"/>
                <a:cs typeface="Arial"/>
                <a:sym typeface="Arial"/>
              </a:rPr>
              <a:t>재고관리</a:t>
            </a:r>
            <a:endParaRPr lang="en-US" sz="9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a:solidFill>
                  <a:schemeClr val="accent1"/>
                </a:solidFill>
                <a:latin typeface="Arial"/>
                <a:ea typeface="Arial"/>
                <a:cs typeface="Arial"/>
                <a:sym typeface="Arial"/>
              </a:rPr>
              <a:t>Inventory</a:t>
            </a:r>
            <a:endParaRPr sz="1400" b="0" i="0" u="none" strike="noStrike" cap="none" dirty="0">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dirty="0" err="1">
                <a:solidFill>
                  <a:schemeClr val="accent1"/>
                </a:solidFill>
                <a:latin typeface="Arial"/>
                <a:ea typeface="Arial"/>
                <a:cs typeface="Arial"/>
                <a:sym typeface="Arial"/>
              </a:rPr>
              <a:t>Mgmt</a:t>
            </a:r>
            <a:endParaRPr sz="900" b="0" i="0" u="none" strike="noStrike" cap="none" dirty="0">
              <a:solidFill>
                <a:schemeClr val="accent1"/>
              </a:solidFill>
              <a:latin typeface="Arial"/>
              <a:ea typeface="Arial"/>
              <a:cs typeface="Arial"/>
              <a:sym typeface="Arial"/>
            </a:endParaRPr>
          </a:p>
        </p:txBody>
      </p:sp>
      <p:sp>
        <p:nvSpPr>
          <p:cNvPr id="532" name="Google Shape;532;p10"/>
          <p:cNvSpPr/>
          <p:nvPr/>
        </p:nvSpPr>
        <p:spPr>
          <a:xfrm>
            <a:off x="440335" y="4412674"/>
            <a:ext cx="4609647" cy="336555"/>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Arial"/>
              <a:buNone/>
            </a:pPr>
            <a:r>
              <a:rPr lang="ko-KR" altLang="en-US" sz="1050" b="1" i="0" u="none" strike="noStrike" cap="none" dirty="0">
                <a:solidFill>
                  <a:schemeClr val="dk1"/>
                </a:solidFill>
                <a:latin typeface="Arial"/>
                <a:ea typeface="Arial"/>
                <a:cs typeface="Arial"/>
                <a:sym typeface="Arial"/>
              </a:rPr>
              <a:t>데이터베이스</a:t>
            </a:r>
            <a:endParaRPr sz="1050" b="1" i="0" u="none" strike="noStrike" cap="none" dirty="0">
              <a:solidFill>
                <a:schemeClr val="dk1"/>
              </a:solidFill>
              <a:latin typeface="Arial"/>
              <a:ea typeface="Arial"/>
              <a:cs typeface="Arial"/>
              <a:sym typeface="Arial"/>
            </a:endParaRPr>
          </a:p>
        </p:txBody>
      </p:sp>
      <p:cxnSp>
        <p:nvCxnSpPr>
          <p:cNvPr id="533" name="Google Shape;533;p10"/>
          <p:cNvCxnSpPr>
            <a:stCxn id="514" idx="5"/>
          </p:cNvCxnSpPr>
          <p:nvPr/>
        </p:nvCxnSpPr>
        <p:spPr>
          <a:xfrm>
            <a:off x="1471058" y="2541801"/>
            <a:ext cx="773400" cy="1933200"/>
          </a:xfrm>
          <a:prstGeom prst="straightConnector1">
            <a:avLst/>
          </a:prstGeom>
          <a:noFill/>
          <a:ln w="9525" cap="flat" cmpd="sng">
            <a:solidFill>
              <a:schemeClr val="accent1"/>
            </a:solidFill>
            <a:prstDash val="solid"/>
            <a:miter lim="800000"/>
            <a:headEnd type="none" w="sm" len="sm"/>
            <a:tailEnd type="none" w="sm" len="sm"/>
          </a:ln>
        </p:spPr>
      </p:cxnSp>
      <p:cxnSp>
        <p:nvCxnSpPr>
          <p:cNvPr id="534" name="Google Shape;534;p10"/>
          <p:cNvCxnSpPr>
            <a:stCxn id="531" idx="5"/>
          </p:cNvCxnSpPr>
          <p:nvPr/>
        </p:nvCxnSpPr>
        <p:spPr>
          <a:xfrm>
            <a:off x="1536790" y="3990256"/>
            <a:ext cx="250500" cy="498600"/>
          </a:xfrm>
          <a:prstGeom prst="straightConnector1">
            <a:avLst/>
          </a:prstGeom>
          <a:noFill/>
          <a:ln w="9525" cap="flat" cmpd="sng">
            <a:solidFill>
              <a:schemeClr val="accent1"/>
            </a:solidFill>
            <a:prstDash val="solid"/>
            <a:miter lim="800000"/>
            <a:headEnd type="none" w="sm" len="sm"/>
            <a:tailEnd type="none" w="sm" len="sm"/>
          </a:ln>
        </p:spPr>
      </p:cxnSp>
      <p:cxnSp>
        <p:nvCxnSpPr>
          <p:cNvPr id="535" name="Google Shape;535;p10"/>
          <p:cNvCxnSpPr>
            <a:stCxn id="528" idx="4"/>
          </p:cNvCxnSpPr>
          <p:nvPr/>
        </p:nvCxnSpPr>
        <p:spPr>
          <a:xfrm>
            <a:off x="2382817" y="3323019"/>
            <a:ext cx="131700" cy="1158900"/>
          </a:xfrm>
          <a:prstGeom prst="straightConnector1">
            <a:avLst/>
          </a:prstGeom>
          <a:noFill/>
          <a:ln w="9525" cap="flat" cmpd="sng">
            <a:solidFill>
              <a:schemeClr val="accent1"/>
            </a:solidFill>
            <a:prstDash val="solid"/>
            <a:miter lim="800000"/>
            <a:headEnd type="none" w="sm" len="sm"/>
            <a:tailEnd type="none" w="sm" len="sm"/>
          </a:ln>
        </p:spPr>
      </p:cxnSp>
      <p:cxnSp>
        <p:nvCxnSpPr>
          <p:cNvPr id="536" name="Google Shape;536;p10"/>
          <p:cNvCxnSpPr>
            <a:stCxn id="515" idx="4"/>
            <a:endCxn id="532" idx="1"/>
          </p:cNvCxnSpPr>
          <p:nvPr/>
        </p:nvCxnSpPr>
        <p:spPr>
          <a:xfrm flipH="1">
            <a:off x="2745270" y="2422733"/>
            <a:ext cx="393600" cy="1989900"/>
          </a:xfrm>
          <a:prstGeom prst="straightConnector1">
            <a:avLst/>
          </a:prstGeom>
          <a:noFill/>
          <a:ln w="9525" cap="flat" cmpd="sng">
            <a:solidFill>
              <a:schemeClr val="accent1"/>
            </a:solidFill>
            <a:prstDash val="solid"/>
            <a:miter lim="800000"/>
            <a:headEnd type="none" w="sm" len="sm"/>
            <a:tailEnd type="none" w="sm" len="sm"/>
          </a:ln>
        </p:spPr>
      </p:cxnSp>
      <p:cxnSp>
        <p:nvCxnSpPr>
          <p:cNvPr id="537" name="Google Shape;537;p10"/>
          <p:cNvCxnSpPr>
            <a:stCxn id="530" idx="4"/>
          </p:cNvCxnSpPr>
          <p:nvPr/>
        </p:nvCxnSpPr>
        <p:spPr>
          <a:xfrm flipH="1">
            <a:off x="3366612" y="4219650"/>
            <a:ext cx="224100" cy="283200"/>
          </a:xfrm>
          <a:prstGeom prst="straightConnector1">
            <a:avLst/>
          </a:prstGeom>
          <a:noFill/>
          <a:ln w="9525" cap="flat" cmpd="sng">
            <a:solidFill>
              <a:schemeClr val="accent1"/>
            </a:solidFill>
            <a:prstDash val="solid"/>
            <a:miter lim="800000"/>
            <a:headEnd type="none" w="sm" len="sm"/>
            <a:tailEnd type="none" w="sm" len="sm"/>
          </a:ln>
        </p:spPr>
      </p:cxnSp>
      <p:cxnSp>
        <p:nvCxnSpPr>
          <p:cNvPr id="538" name="Google Shape;538;p10"/>
          <p:cNvCxnSpPr>
            <a:stCxn id="529" idx="4"/>
          </p:cNvCxnSpPr>
          <p:nvPr/>
        </p:nvCxnSpPr>
        <p:spPr>
          <a:xfrm flipH="1">
            <a:off x="4135576" y="3469029"/>
            <a:ext cx="365700" cy="1033800"/>
          </a:xfrm>
          <a:prstGeom prst="straightConnector1">
            <a:avLst/>
          </a:prstGeom>
          <a:noFill/>
          <a:ln w="9525" cap="flat" cmpd="sng">
            <a:solidFill>
              <a:schemeClr val="accent1"/>
            </a:solidFill>
            <a:prstDash val="solid"/>
            <a:miter lim="800000"/>
            <a:headEnd type="none" w="sm" len="sm"/>
            <a:tailEnd type="none" w="sm" len="sm"/>
          </a:ln>
        </p:spPr>
      </p:cxnSp>
      <p:sp>
        <p:nvSpPr>
          <p:cNvPr id="539" name="Google Shape;539;p10"/>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ko-KR" altLang="en-US" sz="2400" dirty="0">
                <a:solidFill>
                  <a:srgbClr val="3F3F3F"/>
                </a:solidFill>
              </a:rPr>
              <a:t>첫번째</a:t>
            </a:r>
            <a:r>
              <a:rPr lang="en-US" sz="2400" dirty="0">
                <a:solidFill>
                  <a:srgbClr val="3F3F3F"/>
                </a:solidFill>
              </a:rPr>
              <a:t>, </a:t>
            </a:r>
            <a:r>
              <a:rPr lang="ko-KR" altLang="en-US" sz="2400" dirty="0">
                <a:solidFill>
                  <a:srgbClr val="3F3F3F"/>
                </a:solidFill>
              </a:rPr>
              <a:t>마이크로서비스가 아닌 것</a:t>
            </a:r>
            <a:r>
              <a:rPr lang="en-US" sz="2400" dirty="0">
                <a:solidFill>
                  <a:srgbClr val="3F3F3F"/>
                </a:solidFill>
              </a:rPr>
              <a:t>: </a:t>
            </a:r>
            <a:r>
              <a:rPr lang="ko-KR" altLang="en-US" sz="2400" dirty="0" err="1">
                <a:solidFill>
                  <a:srgbClr val="3F3F3F"/>
                </a:solidFill>
              </a:rPr>
              <a:t>모노리틱</a:t>
            </a:r>
            <a:r>
              <a:rPr lang="ko-KR" altLang="en-US" sz="2400" dirty="0">
                <a:solidFill>
                  <a:srgbClr val="3F3F3F"/>
                </a:solidFill>
              </a:rPr>
              <a:t> 아키텍처 </a:t>
            </a:r>
            <a:r>
              <a:rPr lang="en-US" altLang="ko-KR" sz="2400" dirty="0">
                <a:solidFill>
                  <a:srgbClr val="3F3F3F"/>
                </a:solidFill>
              </a:rPr>
              <a:t/>
            </a:r>
            <a:br>
              <a:rPr lang="en-US" altLang="ko-KR" sz="2400" dirty="0">
                <a:solidFill>
                  <a:srgbClr val="3F3F3F"/>
                </a:solidFill>
              </a:rPr>
            </a:br>
            <a:r>
              <a:rPr lang="en-US" altLang="ko-KR" sz="2400" dirty="0">
                <a:solidFill>
                  <a:srgbClr val="3F3F3F"/>
                </a:solidFill>
              </a:rPr>
              <a:t>(</a:t>
            </a:r>
            <a:r>
              <a:rPr lang="en-US" sz="2400" dirty="0">
                <a:solidFill>
                  <a:srgbClr val="3F3F3F"/>
                </a:solidFill>
              </a:rPr>
              <a:t>A Monolithic Architecture</a:t>
            </a:r>
            <a:r>
              <a:rPr lang="en-US" altLang="ko-KR" sz="2400" dirty="0">
                <a:solidFill>
                  <a:srgbClr val="3F3F3F"/>
                </a:solidFill>
              </a:rPr>
              <a:t>)</a:t>
            </a:r>
            <a:endParaRPr sz="2400" dirty="0"/>
          </a:p>
        </p:txBody>
      </p:sp>
    </p:spTree>
    <p:extLst>
      <p:ext uri="{BB962C8B-B14F-4D97-AF65-F5344CB8AC3E}">
        <p14:creationId xmlns:p14="http://schemas.microsoft.com/office/powerpoint/2010/main" val="346082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fade">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2"/>
                                        </p:tgtEl>
                                        <p:attrNameLst>
                                          <p:attrName>style.visibility</p:attrName>
                                        </p:attrNameLst>
                                      </p:cBhvr>
                                      <p:to>
                                        <p:strVal val="visible"/>
                                      </p:to>
                                    </p:set>
                                    <p:animEffect transition="in" filter="fade">
                                      <p:cBhvr>
                                        <p:cTn id="12" dur="500"/>
                                        <p:tgtEl>
                                          <p:spTgt spid="5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8"/>
                                        </p:tgtEl>
                                        <p:attrNameLst>
                                          <p:attrName>style.visibility</p:attrName>
                                        </p:attrNameLst>
                                      </p:cBhvr>
                                      <p:to>
                                        <p:strVal val="visible"/>
                                      </p:to>
                                    </p:set>
                                    <p:animEffect transition="in" filter="fade">
                                      <p:cBhvr>
                                        <p:cTn id="17" dur="500"/>
                                        <p:tgtEl>
                                          <p:spTgt spid="538"/>
                                        </p:tgtEl>
                                      </p:cBhvr>
                                    </p:animEffect>
                                  </p:childTnLst>
                                </p:cTn>
                              </p:par>
                              <p:par>
                                <p:cTn id="18" presetID="10" presetClass="entr" presetSubtype="0" fill="hold" nodeType="withEffect">
                                  <p:stCondLst>
                                    <p:cond delay="0"/>
                                  </p:stCondLst>
                                  <p:childTnLst>
                                    <p:set>
                                      <p:cBhvr>
                                        <p:cTn id="19" dur="1" fill="hold">
                                          <p:stCondLst>
                                            <p:cond delay="0"/>
                                          </p:stCondLst>
                                        </p:cTn>
                                        <p:tgtEl>
                                          <p:spTgt spid="537"/>
                                        </p:tgtEl>
                                        <p:attrNameLst>
                                          <p:attrName>style.visibility</p:attrName>
                                        </p:attrNameLst>
                                      </p:cBhvr>
                                      <p:to>
                                        <p:strVal val="visible"/>
                                      </p:to>
                                    </p:set>
                                    <p:animEffect transition="in" filter="fade">
                                      <p:cBhvr>
                                        <p:cTn id="20" dur="500"/>
                                        <p:tgtEl>
                                          <p:spTgt spid="537"/>
                                        </p:tgtEl>
                                      </p:cBhvr>
                                    </p:animEffect>
                                  </p:childTnLst>
                                </p:cTn>
                              </p:par>
                              <p:par>
                                <p:cTn id="21" presetID="10" presetClass="entr" presetSubtype="0" fill="hold" nodeType="withEffect">
                                  <p:stCondLst>
                                    <p:cond delay="0"/>
                                  </p:stCondLst>
                                  <p:childTnLst>
                                    <p:set>
                                      <p:cBhvr>
                                        <p:cTn id="22" dur="1" fill="hold">
                                          <p:stCondLst>
                                            <p:cond delay="0"/>
                                          </p:stCondLst>
                                        </p:cTn>
                                        <p:tgtEl>
                                          <p:spTgt spid="536"/>
                                        </p:tgtEl>
                                        <p:attrNameLst>
                                          <p:attrName>style.visibility</p:attrName>
                                        </p:attrNameLst>
                                      </p:cBhvr>
                                      <p:to>
                                        <p:strVal val="visible"/>
                                      </p:to>
                                    </p:set>
                                    <p:animEffect transition="in" filter="fade">
                                      <p:cBhvr>
                                        <p:cTn id="23" dur="500"/>
                                        <p:tgtEl>
                                          <p:spTgt spid="536"/>
                                        </p:tgtEl>
                                      </p:cBhvr>
                                    </p:animEffect>
                                  </p:childTnLst>
                                </p:cTn>
                              </p:par>
                              <p:par>
                                <p:cTn id="24" presetID="10" presetClass="entr" presetSubtype="0" fill="hold" nodeType="withEffect">
                                  <p:stCondLst>
                                    <p:cond delay="0"/>
                                  </p:stCondLst>
                                  <p:childTnLst>
                                    <p:set>
                                      <p:cBhvr>
                                        <p:cTn id="25" dur="1" fill="hold">
                                          <p:stCondLst>
                                            <p:cond delay="0"/>
                                          </p:stCondLst>
                                        </p:cTn>
                                        <p:tgtEl>
                                          <p:spTgt spid="535"/>
                                        </p:tgtEl>
                                        <p:attrNameLst>
                                          <p:attrName>style.visibility</p:attrName>
                                        </p:attrNameLst>
                                      </p:cBhvr>
                                      <p:to>
                                        <p:strVal val="visible"/>
                                      </p:to>
                                    </p:set>
                                    <p:animEffect transition="in" filter="fade">
                                      <p:cBhvr>
                                        <p:cTn id="26" dur="500"/>
                                        <p:tgtEl>
                                          <p:spTgt spid="535"/>
                                        </p:tgtEl>
                                      </p:cBhvr>
                                    </p:animEffect>
                                  </p:childTnLst>
                                </p:cTn>
                              </p:par>
                              <p:par>
                                <p:cTn id="27" presetID="10" presetClass="entr" presetSubtype="0" fill="hold" nodeType="withEffect">
                                  <p:stCondLst>
                                    <p:cond delay="0"/>
                                  </p:stCondLst>
                                  <p:childTnLst>
                                    <p:set>
                                      <p:cBhvr>
                                        <p:cTn id="28" dur="1" fill="hold">
                                          <p:stCondLst>
                                            <p:cond delay="0"/>
                                          </p:stCondLst>
                                        </p:cTn>
                                        <p:tgtEl>
                                          <p:spTgt spid="533"/>
                                        </p:tgtEl>
                                        <p:attrNameLst>
                                          <p:attrName>style.visibility</p:attrName>
                                        </p:attrNameLst>
                                      </p:cBhvr>
                                      <p:to>
                                        <p:strVal val="visible"/>
                                      </p:to>
                                    </p:set>
                                    <p:animEffect transition="in" filter="fade">
                                      <p:cBhvr>
                                        <p:cTn id="29" dur="500"/>
                                        <p:tgtEl>
                                          <p:spTgt spid="533"/>
                                        </p:tgtEl>
                                      </p:cBhvr>
                                    </p:animEffect>
                                  </p:childTnLst>
                                </p:cTn>
                              </p:par>
                              <p:par>
                                <p:cTn id="30" presetID="10" presetClass="entr" presetSubtype="0" fill="hold" nodeType="withEffect">
                                  <p:stCondLst>
                                    <p:cond delay="0"/>
                                  </p:stCondLst>
                                  <p:childTnLst>
                                    <p:set>
                                      <p:cBhvr>
                                        <p:cTn id="31" dur="1" fill="hold">
                                          <p:stCondLst>
                                            <p:cond delay="0"/>
                                          </p:stCondLst>
                                        </p:cTn>
                                        <p:tgtEl>
                                          <p:spTgt spid="534"/>
                                        </p:tgtEl>
                                        <p:attrNameLst>
                                          <p:attrName>style.visibility</p:attrName>
                                        </p:attrNameLst>
                                      </p:cBhvr>
                                      <p:to>
                                        <p:strVal val="visible"/>
                                      </p:to>
                                    </p:set>
                                    <p:animEffect transition="in" filter="fade">
                                      <p:cBhvr>
                                        <p:cTn id="32" dur="5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1"/>
          <p:cNvSpPr/>
          <p:nvPr/>
        </p:nvSpPr>
        <p:spPr>
          <a:xfrm>
            <a:off x="4313490" y="1570289"/>
            <a:ext cx="1025496" cy="875381"/>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Mgmt</a:t>
            </a:r>
            <a:endParaRPr sz="900" b="0" i="0" u="none" strike="noStrike" cap="none">
              <a:solidFill>
                <a:schemeClr val="dk1"/>
              </a:solidFill>
              <a:latin typeface="Arial"/>
              <a:ea typeface="Arial"/>
              <a:cs typeface="Arial"/>
              <a:sym typeface="Arial"/>
            </a:endParaRPr>
          </a:p>
        </p:txBody>
      </p:sp>
      <p:sp>
        <p:nvSpPr>
          <p:cNvPr id="545" name="Google Shape;545;p11"/>
          <p:cNvSpPr/>
          <p:nvPr/>
        </p:nvSpPr>
        <p:spPr>
          <a:xfrm>
            <a:off x="5598349" y="2115084"/>
            <a:ext cx="1016096" cy="948583"/>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Capture</a:t>
            </a:r>
            <a:endParaRPr sz="900" b="0" i="0" u="none" strike="noStrike" cap="none">
              <a:solidFill>
                <a:schemeClr val="lt1"/>
              </a:solidFill>
              <a:latin typeface="Arial"/>
              <a:ea typeface="Arial"/>
              <a:cs typeface="Arial"/>
              <a:sym typeface="Arial"/>
            </a:endParaRPr>
          </a:p>
        </p:txBody>
      </p:sp>
      <p:grpSp>
        <p:nvGrpSpPr>
          <p:cNvPr id="546" name="Google Shape;546;p11"/>
          <p:cNvGrpSpPr/>
          <p:nvPr/>
        </p:nvGrpSpPr>
        <p:grpSpPr>
          <a:xfrm>
            <a:off x="301380" y="447155"/>
            <a:ext cx="5722191" cy="804847"/>
            <a:chOff x="4503706" y="1678585"/>
            <a:chExt cx="3726342" cy="1073130"/>
          </a:xfrm>
        </p:grpSpPr>
        <p:sp>
          <p:nvSpPr>
            <p:cNvPr id="547" name="Google Shape;547;p11"/>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548" name="Google Shape;548;p11"/>
            <p:cNvSpPr txBox="1"/>
            <p:nvPr/>
          </p:nvSpPr>
          <p:spPr>
            <a:xfrm>
              <a:off x="4738048" y="2413160"/>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ko-KR" altLang="en-US" sz="1050" b="0" i="0" u="none" strike="noStrike" cap="none" dirty="0">
                  <a:solidFill>
                    <a:srgbClr val="3F3F3F"/>
                  </a:solidFill>
                  <a:latin typeface="Arial"/>
                  <a:ea typeface="Arial"/>
                  <a:cs typeface="Arial"/>
                  <a:sym typeface="Arial"/>
                </a:rPr>
                <a:t>상호 데이터 참조가 용이하여 </a:t>
              </a:r>
              <a:r>
                <a:rPr lang="ko-KR" altLang="en-US" sz="1050" dirty="0">
                  <a:solidFill>
                    <a:srgbClr val="3F3F3F"/>
                  </a:solidFill>
                </a:rPr>
                <a:t>빨리 개발하기 위한 </a:t>
              </a:r>
              <a:r>
                <a:rPr lang="ko-KR" altLang="en-US" sz="1050" b="0" i="0" u="none" strike="noStrike" cap="none" dirty="0">
                  <a:solidFill>
                    <a:srgbClr val="3F3F3F"/>
                  </a:solidFill>
                  <a:latin typeface="Arial"/>
                  <a:ea typeface="Arial"/>
                  <a:cs typeface="Arial"/>
                  <a:sym typeface="Arial"/>
                </a:rPr>
                <a:t>초기 아키텍처로 적합</a:t>
              </a:r>
              <a:endParaRPr sz="1050" b="0" i="0" u="none" strike="noStrike" cap="none" dirty="0">
                <a:solidFill>
                  <a:srgbClr val="3F3F3F"/>
                </a:solidFill>
                <a:latin typeface="Arial"/>
                <a:ea typeface="Arial"/>
                <a:cs typeface="Arial"/>
                <a:sym typeface="Arial"/>
              </a:endParaRPr>
            </a:p>
          </p:txBody>
        </p:sp>
      </p:grpSp>
      <p:sp>
        <p:nvSpPr>
          <p:cNvPr id="549" name="Google Shape;549;p11"/>
          <p:cNvSpPr/>
          <p:nvPr/>
        </p:nvSpPr>
        <p:spPr>
          <a:xfrm>
            <a:off x="4659594" y="3184375"/>
            <a:ext cx="973152" cy="917606"/>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Fulfillment</a:t>
            </a:r>
            <a:endParaRPr sz="900" b="0" i="0" u="none" strike="noStrike" cap="none">
              <a:solidFill>
                <a:schemeClr val="dk1"/>
              </a:solidFill>
              <a:latin typeface="Arial"/>
              <a:ea typeface="Arial"/>
              <a:cs typeface="Arial"/>
              <a:sym typeface="Arial"/>
            </a:endParaRPr>
          </a:p>
        </p:txBody>
      </p:sp>
      <p:sp>
        <p:nvSpPr>
          <p:cNvPr id="550" name="Google Shape;550;p11"/>
          <p:cNvSpPr/>
          <p:nvPr/>
        </p:nvSpPr>
        <p:spPr>
          <a:xfrm>
            <a:off x="7761273" y="2369320"/>
            <a:ext cx="927663" cy="875381"/>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Payment</a:t>
            </a:r>
            <a:endParaRPr sz="900" b="0" i="0" u="none" strike="noStrike" cap="none">
              <a:solidFill>
                <a:schemeClr val="dk1"/>
              </a:solidFill>
              <a:latin typeface="Arial"/>
              <a:ea typeface="Arial"/>
              <a:cs typeface="Arial"/>
              <a:sym typeface="Arial"/>
            </a:endParaRPr>
          </a:p>
        </p:txBody>
      </p:sp>
      <p:sp>
        <p:nvSpPr>
          <p:cNvPr id="551" name="Google Shape;551;p11"/>
          <p:cNvSpPr/>
          <p:nvPr/>
        </p:nvSpPr>
        <p:spPr>
          <a:xfrm>
            <a:off x="6725324" y="1416464"/>
            <a:ext cx="1171802" cy="992381"/>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Opportunity</a:t>
            </a:r>
            <a:endParaRPr sz="9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Mgmt</a:t>
            </a:r>
            <a:endParaRPr sz="900" b="0" i="0" u="none" strike="noStrike" cap="none">
              <a:solidFill>
                <a:schemeClr val="dk1"/>
              </a:solidFill>
              <a:latin typeface="Arial"/>
              <a:ea typeface="Arial"/>
              <a:cs typeface="Arial"/>
              <a:sym typeface="Arial"/>
            </a:endParaRPr>
          </a:p>
        </p:txBody>
      </p:sp>
      <p:sp>
        <p:nvSpPr>
          <p:cNvPr id="552" name="Google Shape;552;p11"/>
          <p:cNvSpPr/>
          <p:nvPr/>
        </p:nvSpPr>
        <p:spPr>
          <a:xfrm>
            <a:off x="7179322" y="3234583"/>
            <a:ext cx="1016096" cy="948583"/>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Inventory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Mgmt</a:t>
            </a:r>
            <a:endParaRPr sz="900" b="0" i="0" u="none" strike="noStrike" cap="none">
              <a:solidFill>
                <a:schemeClr val="lt1"/>
              </a:solidFill>
              <a:latin typeface="Arial"/>
              <a:ea typeface="Arial"/>
              <a:cs typeface="Arial"/>
              <a:sym typeface="Arial"/>
            </a:endParaRPr>
          </a:p>
        </p:txBody>
      </p:sp>
      <p:grpSp>
        <p:nvGrpSpPr>
          <p:cNvPr id="553" name="Google Shape;553;p11"/>
          <p:cNvGrpSpPr/>
          <p:nvPr/>
        </p:nvGrpSpPr>
        <p:grpSpPr>
          <a:xfrm>
            <a:off x="4230167" y="4364765"/>
            <a:ext cx="4704461" cy="666572"/>
            <a:chOff x="5640223" y="5819686"/>
            <a:chExt cx="6272614" cy="888763"/>
          </a:xfrm>
        </p:grpSpPr>
        <p:sp>
          <p:nvSpPr>
            <p:cNvPr id="554" name="Google Shape;554;p11"/>
            <p:cNvSpPr/>
            <p:nvPr/>
          </p:nvSpPr>
          <p:spPr>
            <a:xfrm>
              <a:off x="5640224" y="5819686"/>
              <a:ext cx="6272613" cy="888763"/>
            </a:xfrm>
            <a:prstGeom prst="flowChartMagneticDisk">
              <a:avLst/>
            </a:prstGeom>
            <a:solidFill>
              <a:srgbClr val="FAD9D6"/>
            </a:solidFill>
            <a:ln w="38100" cap="flat" cmpd="sng">
              <a:solidFill>
                <a:srgbClr val="84C0E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Arial"/>
                <a:ea typeface="Arial"/>
                <a:cs typeface="Arial"/>
                <a:sym typeface="Arial"/>
              </a:endParaRPr>
            </a:p>
          </p:txBody>
        </p:sp>
        <p:sp>
          <p:nvSpPr>
            <p:cNvPr id="555" name="Google Shape;555;p11"/>
            <p:cNvSpPr/>
            <p:nvPr/>
          </p:nvSpPr>
          <p:spPr>
            <a:xfrm>
              <a:off x="5640223" y="6127335"/>
              <a:ext cx="1016951"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sp>
          <p:nvSpPr>
            <p:cNvPr id="556" name="Google Shape;556;p11"/>
            <p:cNvSpPr/>
            <p:nvPr/>
          </p:nvSpPr>
          <p:spPr>
            <a:xfrm>
              <a:off x="6741208" y="6151547"/>
              <a:ext cx="1026920"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Fulfillment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sp>
          <p:nvSpPr>
            <p:cNvPr id="557" name="Google Shape;557;p11"/>
            <p:cNvSpPr/>
            <p:nvPr/>
          </p:nvSpPr>
          <p:spPr>
            <a:xfrm>
              <a:off x="7842191" y="6201398"/>
              <a:ext cx="917250"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sp>
          <p:nvSpPr>
            <p:cNvPr id="558" name="Google Shape;558;p11"/>
            <p:cNvSpPr/>
            <p:nvPr/>
          </p:nvSpPr>
          <p:spPr>
            <a:xfrm>
              <a:off x="8759443" y="6201398"/>
              <a:ext cx="1068221"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25"/>
                <a:buFont typeface="Arial"/>
                <a:buNone/>
              </a:pPr>
              <a:r>
                <a:rPr lang="en-US" sz="825" b="0" i="0" u="none" strike="noStrike" cap="none">
                  <a:solidFill>
                    <a:schemeClr val="dk1"/>
                  </a:solidFill>
                  <a:latin typeface="Arial"/>
                  <a:ea typeface="Arial"/>
                  <a:cs typeface="Arial"/>
                  <a:sym typeface="Arial"/>
                </a:rPr>
                <a:t>Opportunity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825"/>
                <a:buFont typeface="Arial"/>
                <a:buNone/>
              </a:pPr>
              <a:r>
                <a:rPr lang="en-US" sz="825" b="0" i="0" u="none" strike="noStrike" cap="none">
                  <a:solidFill>
                    <a:schemeClr val="dk1"/>
                  </a:solidFill>
                  <a:latin typeface="Arial"/>
                  <a:ea typeface="Arial"/>
                  <a:cs typeface="Arial"/>
                  <a:sym typeface="Arial"/>
                </a:rPr>
                <a:t>Data</a:t>
              </a:r>
              <a:endParaRPr sz="825" b="0" i="0" u="none" strike="noStrike" cap="none">
                <a:solidFill>
                  <a:schemeClr val="dk1"/>
                </a:solidFill>
                <a:latin typeface="Arial"/>
                <a:ea typeface="Arial"/>
                <a:cs typeface="Arial"/>
                <a:sym typeface="Arial"/>
              </a:endParaRPr>
            </a:p>
          </p:txBody>
        </p:sp>
        <p:sp>
          <p:nvSpPr>
            <p:cNvPr id="559" name="Google Shape;559;p11"/>
            <p:cNvSpPr/>
            <p:nvPr/>
          </p:nvSpPr>
          <p:spPr>
            <a:xfrm>
              <a:off x="11001285" y="6115942"/>
              <a:ext cx="891612"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Payment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sp>
          <p:nvSpPr>
            <p:cNvPr id="560" name="Google Shape;560;p11"/>
            <p:cNvSpPr/>
            <p:nvPr/>
          </p:nvSpPr>
          <p:spPr>
            <a:xfrm>
              <a:off x="9876089" y="6174339"/>
              <a:ext cx="1059679"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Inventory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grpSp>
      <p:cxnSp>
        <p:nvCxnSpPr>
          <p:cNvPr id="561" name="Google Shape;561;p11"/>
          <p:cNvCxnSpPr>
            <a:stCxn id="552" idx="4"/>
            <a:endCxn id="560" idx="0"/>
          </p:cNvCxnSpPr>
          <p:nvPr/>
        </p:nvCxnSpPr>
        <p:spPr>
          <a:xfrm>
            <a:off x="7687370" y="4183166"/>
            <a:ext cx="117000" cy="447600"/>
          </a:xfrm>
          <a:prstGeom prst="straightConnector1">
            <a:avLst/>
          </a:prstGeom>
          <a:noFill/>
          <a:ln w="9525" cap="flat" cmpd="sng">
            <a:solidFill>
              <a:schemeClr val="accent1"/>
            </a:solidFill>
            <a:prstDash val="solid"/>
            <a:miter lim="800000"/>
            <a:headEnd type="none" w="sm" len="sm"/>
            <a:tailEnd type="none" w="sm" len="sm"/>
          </a:ln>
        </p:spPr>
      </p:cxnSp>
      <p:cxnSp>
        <p:nvCxnSpPr>
          <p:cNvPr id="562" name="Google Shape;562;p11"/>
          <p:cNvCxnSpPr>
            <a:stCxn id="552" idx="2"/>
            <a:endCxn id="549" idx="6"/>
          </p:cNvCxnSpPr>
          <p:nvPr/>
        </p:nvCxnSpPr>
        <p:spPr>
          <a:xfrm rot="10800000">
            <a:off x="5632822" y="3643174"/>
            <a:ext cx="1546500" cy="65700"/>
          </a:xfrm>
          <a:prstGeom prst="straightConnector1">
            <a:avLst/>
          </a:prstGeom>
          <a:noFill/>
          <a:ln w="9525" cap="flat" cmpd="sng">
            <a:solidFill>
              <a:schemeClr val="accent1"/>
            </a:solidFill>
            <a:prstDash val="solid"/>
            <a:miter lim="800000"/>
            <a:headEnd type="none" w="sm" len="sm"/>
            <a:tailEnd type="none" w="sm" len="sm"/>
          </a:ln>
        </p:spPr>
      </p:cxnSp>
      <p:cxnSp>
        <p:nvCxnSpPr>
          <p:cNvPr id="563" name="Google Shape;563;p11"/>
          <p:cNvCxnSpPr>
            <a:stCxn id="552" idx="3"/>
            <a:endCxn id="556" idx="0"/>
          </p:cNvCxnSpPr>
          <p:nvPr/>
        </p:nvCxnSpPr>
        <p:spPr>
          <a:xfrm flipH="1">
            <a:off x="5441126" y="4044249"/>
            <a:ext cx="1887000" cy="569400"/>
          </a:xfrm>
          <a:prstGeom prst="straightConnector1">
            <a:avLst/>
          </a:prstGeom>
          <a:noFill/>
          <a:ln w="9525" cap="flat" cmpd="sng">
            <a:solidFill>
              <a:schemeClr val="accent1"/>
            </a:solidFill>
            <a:prstDash val="solid"/>
            <a:miter lim="800000"/>
            <a:headEnd type="none" w="sm" len="sm"/>
            <a:tailEnd type="none" w="sm" len="sm"/>
          </a:ln>
        </p:spPr>
      </p:cxnSp>
      <p:cxnSp>
        <p:nvCxnSpPr>
          <p:cNvPr id="564" name="Google Shape;564;p11"/>
          <p:cNvCxnSpPr>
            <a:stCxn id="551" idx="4"/>
            <a:endCxn id="558" idx="0"/>
          </p:cNvCxnSpPr>
          <p:nvPr/>
        </p:nvCxnSpPr>
        <p:spPr>
          <a:xfrm flipH="1">
            <a:off x="6970125" y="2408845"/>
            <a:ext cx="341100" cy="2242200"/>
          </a:xfrm>
          <a:prstGeom prst="straightConnector1">
            <a:avLst/>
          </a:prstGeom>
          <a:noFill/>
          <a:ln w="9525" cap="flat" cmpd="sng">
            <a:solidFill>
              <a:srgbClr val="002060"/>
            </a:solidFill>
            <a:prstDash val="solid"/>
            <a:miter lim="800000"/>
            <a:headEnd type="none" w="sm" len="sm"/>
            <a:tailEnd type="none" w="sm" len="sm"/>
          </a:ln>
        </p:spPr>
      </p:cxnSp>
      <p:cxnSp>
        <p:nvCxnSpPr>
          <p:cNvPr id="565" name="Google Shape;565;p11"/>
          <p:cNvCxnSpPr>
            <a:stCxn id="551" idx="3"/>
            <a:endCxn id="557" idx="0"/>
          </p:cNvCxnSpPr>
          <p:nvPr/>
        </p:nvCxnSpPr>
        <p:spPr>
          <a:xfrm flipH="1">
            <a:off x="6225531" y="2263514"/>
            <a:ext cx="671400" cy="2387400"/>
          </a:xfrm>
          <a:prstGeom prst="straightConnector1">
            <a:avLst/>
          </a:prstGeom>
          <a:noFill/>
          <a:ln w="9525" cap="flat" cmpd="sng">
            <a:solidFill>
              <a:srgbClr val="002060"/>
            </a:solidFill>
            <a:prstDash val="solid"/>
            <a:miter lim="800000"/>
            <a:headEnd type="none" w="sm" len="sm"/>
            <a:tailEnd type="none" w="sm" len="sm"/>
          </a:ln>
        </p:spPr>
      </p:cxnSp>
      <p:cxnSp>
        <p:nvCxnSpPr>
          <p:cNvPr id="566" name="Google Shape;566;p11"/>
          <p:cNvCxnSpPr>
            <a:stCxn id="551" idx="2"/>
            <a:endCxn id="544" idx="6"/>
          </p:cNvCxnSpPr>
          <p:nvPr/>
        </p:nvCxnSpPr>
        <p:spPr>
          <a:xfrm flipH="1">
            <a:off x="5339024" y="1912654"/>
            <a:ext cx="1386300" cy="95400"/>
          </a:xfrm>
          <a:prstGeom prst="straightConnector1">
            <a:avLst/>
          </a:prstGeom>
          <a:noFill/>
          <a:ln w="9525" cap="flat" cmpd="sng">
            <a:solidFill>
              <a:schemeClr val="dk1"/>
            </a:solidFill>
            <a:prstDash val="solid"/>
            <a:miter lim="800000"/>
            <a:headEnd type="none" w="sm" len="sm"/>
            <a:tailEnd type="none" w="sm" len="sm"/>
          </a:ln>
        </p:spPr>
      </p:cxnSp>
      <p:cxnSp>
        <p:nvCxnSpPr>
          <p:cNvPr id="567" name="Google Shape;567;p11"/>
          <p:cNvCxnSpPr>
            <a:stCxn id="545" idx="1"/>
            <a:endCxn id="544" idx="5"/>
          </p:cNvCxnSpPr>
          <p:nvPr/>
        </p:nvCxnSpPr>
        <p:spPr>
          <a:xfrm flipH="1">
            <a:off x="5188853" y="2254001"/>
            <a:ext cx="558300" cy="63600"/>
          </a:xfrm>
          <a:prstGeom prst="straightConnector1">
            <a:avLst/>
          </a:prstGeom>
          <a:noFill/>
          <a:ln w="9525" cap="flat" cmpd="sng">
            <a:solidFill>
              <a:schemeClr val="dk1"/>
            </a:solidFill>
            <a:prstDash val="solid"/>
            <a:miter lim="800000"/>
            <a:headEnd type="none" w="sm" len="sm"/>
            <a:tailEnd type="none" w="sm" len="sm"/>
          </a:ln>
        </p:spPr>
      </p:cxnSp>
      <p:cxnSp>
        <p:nvCxnSpPr>
          <p:cNvPr id="568" name="Google Shape;568;p11"/>
          <p:cNvCxnSpPr>
            <a:stCxn id="555" idx="0"/>
            <a:endCxn id="544" idx="3"/>
          </p:cNvCxnSpPr>
          <p:nvPr/>
        </p:nvCxnSpPr>
        <p:spPr>
          <a:xfrm rot="10800000">
            <a:off x="4463624" y="2317602"/>
            <a:ext cx="147900" cy="2277900"/>
          </a:xfrm>
          <a:prstGeom prst="straightConnector1">
            <a:avLst/>
          </a:prstGeom>
          <a:noFill/>
          <a:ln w="9525" cap="flat" cmpd="sng">
            <a:solidFill>
              <a:schemeClr val="dk1"/>
            </a:solidFill>
            <a:prstDash val="solid"/>
            <a:miter lim="800000"/>
            <a:headEnd type="none" w="sm" len="sm"/>
            <a:tailEnd type="none" w="sm" len="sm"/>
          </a:ln>
        </p:spPr>
      </p:cxnSp>
      <p:cxnSp>
        <p:nvCxnSpPr>
          <p:cNvPr id="569" name="Google Shape;569;p11"/>
          <p:cNvCxnSpPr>
            <a:stCxn id="557" idx="0"/>
            <a:endCxn id="545" idx="4"/>
          </p:cNvCxnSpPr>
          <p:nvPr/>
        </p:nvCxnSpPr>
        <p:spPr>
          <a:xfrm rot="10800000">
            <a:off x="6106512" y="3063749"/>
            <a:ext cx="119100" cy="1587300"/>
          </a:xfrm>
          <a:prstGeom prst="straightConnector1">
            <a:avLst/>
          </a:prstGeom>
          <a:noFill/>
          <a:ln w="9525" cap="flat" cmpd="sng">
            <a:solidFill>
              <a:srgbClr val="FFC000"/>
            </a:solidFill>
            <a:prstDash val="solid"/>
            <a:miter lim="800000"/>
            <a:headEnd type="none" w="sm" len="sm"/>
            <a:tailEnd type="none" w="sm" len="sm"/>
          </a:ln>
        </p:spPr>
      </p:cxnSp>
      <p:cxnSp>
        <p:nvCxnSpPr>
          <p:cNvPr id="570" name="Google Shape;570;p11"/>
          <p:cNvCxnSpPr>
            <a:stCxn id="549" idx="7"/>
            <a:endCxn id="545" idx="3"/>
          </p:cNvCxnSpPr>
          <p:nvPr/>
        </p:nvCxnSpPr>
        <p:spPr>
          <a:xfrm rot="10800000" flipH="1">
            <a:off x="5490231" y="2924855"/>
            <a:ext cx="256800" cy="393900"/>
          </a:xfrm>
          <a:prstGeom prst="straightConnector1">
            <a:avLst/>
          </a:prstGeom>
          <a:noFill/>
          <a:ln w="9525" cap="flat" cmpd="sng">
            <a:solidFill>
              <a:srgbClr val="FFC000"/>
            </a:solidFill>
            <a:prstDash val="solid"/>
            <a:miter lim="800000"/>
            <a:headEnd type="none" w="sm" len="sm"/>
            <a:tailEnd type="none" w="sm" len="sm"/>
          </a:ln>
        </p:spPr>
      </p:cxnSp>
      <p:cxnSp>
        <p:nvCxnSpPr>
          <p:cNvPr id="571" name="Google Shape;571;p11"/>
          <p:cNvCxnSpPr>
            <a:stCxn id="550" idx="2"/>
            <a:endCxn id="545" idx="6"/>
          </p:cNvCxnSpPr>
          <p:nvPr/>
        </p:nvCxnSpPr>
        <p:spPr>
          <a:xfrm rot="10800000">
            <a:off x="6614373" y="2589510"/>
            <a:ext cx="1146900" cy="217500"/>
          </a:xfrm>
          <a:prstGeom prst="straightConnector1">
            <a:avLst/>
          </a:prstGeom>
          <a:noFill/>
          <a:ln w="9525" cap="flat" cmpd="sng">
            <a:solidFill>
              <a:srgbClr val="FFC000"/>
            </a:solidFill>
            <a:prstDash val="solid"/>
            <a:miter lim="800000"/>
            <a:headEnd type="none" w="sm" len="sm"/>
            <a:tailEnd type="none" w="sm" len="sm"/>
          </a:ln>
        </p:spPr>
      </p:cxnSp>
      <p:cxnSp>
        <p:nvCxnSpPr>
          <p:cNvPr id="572" name="Google Shape;572;p11"/>
          <p:cNvCxnSpPr>
            <a:endCxn id="550" idx="5"/>
          </p:cNvCxnSpPr>
          <p:nvPr/>
        </p:nvCxnSpPr>
        <p:spPr>
          <a:xfrm rot="10800000">
            <a:off x="8553083" y="3116504"/>
            <a:ext cx="29100" cy="1453500"/>
          </a:xfrm>
          <a:prstGeom prst="straightConnector1">
            <a:avLst/>
          </a:prstGeom>
          <a:noFill/>
          <a:ln w="9525" cap="flat" cmpd="sng">
            <a:solidFill>
              <a:srgbClr val="00B050"/>
            </a:solidFill>
            <a:prstDash val="solid"/>
            <a:miter lim="800000"/>
            <a:headEnd type="none" w="sm" len="sm"/>
            <a:tailEnd type="none" w="sm" len="sm"/>
          </a:ln>
        </p:spPr>
      </p:cxnSp>
      <p:cxnSp>
        <p:nvCxnSpPr>
          <p:cNvPr id="573" name="Google Shape;573;p11"/>
          <p:cNvCxnSpPr>
            <a:stCxn id="556" idx="0"/>
            <a:endCxn id="549" idx="4"/>
          </p:cNvCxnSpPr>
          <p:nvPr/>
        </p:nvCxnSpPr>
        <p:spPr>
          <a:xfrm rot="10800000">
            <a:off x="5146101" y="4101860"/>
            <a:ext cx="294900" cy="511800"/>
          </a:xfrm>
          <a:prstGeom prst="straightConnector1">
            <a:avLst/>
          </a:prstGeom>
          <a:noFill/>
          <a:ln w="9525" cap="flat" cmpd="sng">
            <a:solidFill>
              <a:srgbClr val="00B0F0"/>
            </a:solidFill>
            <a:prstDash val="solid"/>
            <a:miter lim="800000"/>
            <a:headEnd type="none" w="sm" len="sm"/>
            <a:tailEnd type="none" w="sm" len="sm"/>
          </a:ln>
        </p:spPr>
      </p:cxnSp>
      <p:cxnSp>
        <p:nvCxnSpPr>
          <p:cNvPr id="574" name="Google Shape;574;p11"/>
          <p:cNvCxnSpPr>
            <a:stCxn id="555" idx="0"/>
            <a:endCxn id="549" idx="3"/>
          </p:cNvCxnSpPr>
          <p:nvPr/>
        </p:nvCxnSpPr>
        <p:spPr>
          <a:xfrm rot="10800000" flipH="1">
            <a:off x="4611524" y="3967602"/>
            <a:ext cx="190500" cy="627900"/>
          </a:xfrm>
          <a:prstGeom prst="straightConnector1">
            <a:avLst/>
          </a:prstGeom>
          <a:noFill/>
          <a:ln w="9525" cap="flat" cmpd="sng">
            <a:solidFill>
              <a:srgbClr val="00B0F0"/>
            </a:solidFill>
            <a:prstDash val="solid"/>
            <a:miter lim="800000"/>
            <a:headEnd type="none" w="sm" len="sm"/>
            <a:tailEnd type="none" w="sm" len="sm"/>
          </a:ln>
        </p:spPr>
      </p:cxnSp>
      <p:cxnSp>
        <p:nvCxnSpPr>
          <p:cNvPr id="575" name="Google Shape;575;p11"/>
          <p:cNvCxnSpPr>
            <a:stCxn id="557" idx="0"/>
            <a:endCxn id="544" idx="5"/>
          </p:cNvCxnSpPr>
          <p:nvPr/>
        </p:nvCxnSpPr>
        <p:spPr>
          <a:xfrm rot="10800000">
            <a:off x="5188812" y="2317349"/>
            <a:ext cx="1036800" cy="2333700"/>
          </a:xfrm>
          <a:prstGeom prst="straightConnector1">
            <a:avLst/>
          </a:prstGeom>
          <a:noFill/>
          <a:ln w="9525" cap="flat" cmpd="sng">
            <a:solidFill>
              <a:schemeClr val="dk1"/>
            </a:solidFill>
            <a:prstDash val="solid"/>
            <a:miter lim="800000"/>
            <a:headEnd type="none" w="sm" len="sm"/>
            <a:tailEnd type="none" w="sm" len="sm"/>
          </a:ln>
        </p:spPr>
      </p:cxnSp>
      <p:cxnSp>
        <p:nvCxnSpPr>
          <p:cNvPr id="576" name="Google Shape;576;p11"/>
          <p:cNvCxnSpPr>
            <a:stCxn id="552" idx="5"/>
            <a:endCxn id="559" idx="0"/>
          </p:cNvCxnSpPr>
          <p:nvPr/>
        </p:nvCxnSpPr>
        <p:spPr>
          <a:xfrm>
            <a:off x="8046614" y="4044249"/>
            <a:ext cx="538800" cy="542700"/>
          </a:xfrm>
          <a:prstGeom prst="straightConnector1">
            <a:avLst/>
          </a:prstGeom>
          <a:noFill/>
          <a:ln w="9525" cap="flat" cmpd="sng">
            <a:solidFill>
              <a:schemeClr val="accent1"/>
            </a:solidFill>
            <a:prstDash val="solid"/>
            <a:miter lim="800000"/>
            <a:headEnd type="none" w="sm" len="sm"/>
            <a:tailEnd type="none" w="sm" len="sm"/>
          </a:ln>
        </p:spPr>
      </p:cxnSp>
      <p:cxnSp>
        <p:nvCxnSpPr>
          <p:cNvPr id="577" name="Google Shape;577;p11"/>
          <p:cNvCxnSpPr>
            <a:stCxn id="551" idx="3"/>
            <a:endCxn id="545" idx="7"/>
          </p:cNvCxnSpPr>
          <p:nvPr/>
        </p:nvCxnSpPr>
        <p:spPr>
          <a:xfrm rot="10800000">
            <a:off x="6465531" y="2253914"/>
            <a:ext cx="431400" cy="9600"/>
          </a:xfrm>
          <a:prstGeom prst="straightConnector1">
            <a:avLst/>
          </a:prstGeom>
          <a:noFill/>
          <a:ln w="9525" cap="flat" cmpd="sng">
            <a:solidFill>
              <a:srgbClr val="002060"/>
            </a:solidFill>
            <a:prstDash val="solid"/>
            <a:miter lim="800000"/>
            <a:headEnd type="none" w="sm" len="sm"/>
            <a:tailEnd type="none" w="sm" len="sm"/>
          </a:ln>
        </p:spPr>
      </p:cxnSp>
      <p:cxnSp>
        <p:nvCxnSpPr>
          <p:cNvPr id="578" name="Google Shape;578;p11"/>
          <p:cNvCxnSpPr>
            <a:stCxn id="552" idx="1"/>
            <a:endCxn id="545" idx="5"/>
          </p:cNvCxnSpPr>
          <p:nvPr/>
        </p:nvCxnSpPr>
        <p:spPr>
          <a:xfrm rot="10800000">
            <a:off x="6465626" y="2924700"/>
            <a:ext cx="862500" cy="448800"/>
          </a:xfrm>
          <a:prstGeom prst="straightConnector1">
            <a:avLst/>
          </a:prstGeom>
          <a:noFill/>
          <a:ln w="9525" cap="flat" cmpd="sng">
            <a:solidFill>
              <a:srgbClr val="FFC000"/>
            </a:solidFill>
            <a:prstDash val="solid"/>
            <a:miter lim="800000"/>
            <a:headEnd type="none" w="sm" len="sm"/>
            <a:tailEnd type="none" w="sm" len="sm"/>
          </a:ln>
        </p:spPr>
      </p:cxnSp>
      <p:cxnSp>
        <p:nvCxnSpPr>
          <p:cNvPr id="579" name="Google Shape;579;p11"/>
          <p:cNvCxnSpPr>
            <a:stCxn id="552" idx="0"/>
            <a:endCxn id="550" idx="3"/>
          </p:cNvCxnSpPr>
          <p:nvPr/>
        </p:nvCxnSpPr>
        <p:spPr>
          <a:xfrm rot="10800000" flipH="1">
            <a:off x="7687370" y="3116383"/>
            <a:ext cx="209700" cy="118200"/>
          </a:xfrm>
          <a:prstGeom prst="straightConnector1">
            <a:avLst/>
          </a:prstGeom>
          <a:noFill/>
          <a:ln w="9525" cap="flat" cmpd="sng">
            <a:solidFill>
              <a:srgbClr val="00B050"/>
            </a:solidFill>
            <a:prstDash val="solid"/>
            <a:miter lim="800000"/>
            <a:headEnd type="none" w="sm" len="sm"/>
            <a:tailEnd type="none" w="sm" len="sm"/>
          </a:ln>
        </p:spPr>
      </p:cxnSp>
      <p:cxnSp>
        <p:nvCxnSpPr>
          <p:cNvPr id="580" name="Google Shape;580;p11"/>
          <p:cNvCxnSpPr>
            <a:stCxn id="555" idx="0"/>
            <a:endCxn id="550" idx="2"/>
          </p:cNvCxnSpPr>
          <p:nvPr/>
        </p:nvCxnSpPr>
        <p:spPr>
          <a:xfrm rot="10800000" flipH="1">
            <a:off x="4611524" y="2806902"/>
            <a:ext cx="3149700" cy="1788600"/>
          </a:xfrm>
          <a:prstGeom prst="straightConnector1">
            <a:avLst/>
          </a:prstGeom>
          <a:noFill/>
          <a:ln w="9525" cap="flat" cmpd="sng">
            <a:solidFill>
              <a:srgbClr val="00B050"/>
            </a:solidFill>
            <a:prstDash val="solid"/>
            <a:miter lim="800000"/>
            <a:headEnd type="none" w="sm" len="sm"/>
            <a:tailEnd type="none" w="sm" len="sm"/>
          </a:ln>
        </p:spPr>
      </p:cxnSp>
      <p:cxnSp>
        <p:nvCxnSpPr>
          <p:cNvPr id="581" name="Google Shape;581;p11"/>
          <p:cNvCxnSpPr>
            <a:stCxn id="558" idx="0"/>
            <a:endCxn id="545" idx="5"/>
          </p:cNvCxnSpPr>
          <p:nvPr/>
        </p:nvCxnSpPr>
        <p:spPr>
          <a:xfrm rot="10800000">
            <a:off x="6465565" y="2924849"/>
            <a:ext cx="504600" cy="1726200"/>
          </a:xfrm>
          <a:prstGeom prst="straightConnector1">
            <a:avLst/>
          </a:prstGeom>
          <a:noFill/>
          <a:ln w="9525" cap="flat" cmpd="sng">
            <a:solidFill>
              <a:srgbClr val="FFC000"/>
            </a:solidFill>
            <a:prstDash val="solid"/>
            <a:miter lim="800000"/>
            <a:headEnd type="none" w="sm" len="sm"/>
            <a:tailEnd type="none" w="sm" len="sm"/>
          </a:ln>
        </p:spPr>
      </p:cxnSp>
      <p:cxnSp>
        <p:nvCxnSpPr>
          <p:cNvPr id="582" name="Google Shape;582;p11"/>
          <p:cNvCxnSpPr>
            <a:stCxn id="555" idx="0"/>
            <a:endCxn id="545" idx="4"/>
          </p:cNvCxnSpPr>
          <p:nvPr/>
        </p:nvCxnSpPr>
        <p:spPr>
          <a:xfrm rot="10800000" flipH="1">
            <a:off x="4611524" y="3063702"/>
            <a:ext cx="1494900" cy="1531800"/>
          </a:xfrm>
          <a:prstGeom prst="straightConnector1">
            <a:avLst/>
          </a:prstGeom>
          <a:noFill/>
          <a:ln w="9525" cap="flat" cmpd="sng">
            <a:solidFill>
              <a:srgbClr val="FFC000"/>
            </a:solidFill>
            <a:prstDash val="solid"/>
            <a:miter lim="800000"/>
            <a:headEnd type="none" w="sm" len="sm"/>
            <a:tailEnd type="none" w="sm" len="sm"/>
          </a:ln>
        </p:spPr>
      </p:cxnSp>
      <p:cxnSp>
        <p:nvCxnSpPr>
          <p:cNvPr id="583" name="Google Shape;583;p11"/>
          <p:cNvCxnSpPr>
            <a:stCxn id="560" idx="0"/>
            <a:endCxn id="549" idx="5"/>
          </p:cNvCxnSpPr>
          <p:nvPr/>
        </p:nvCxnSpPr>
        <p:spPr>
          <a:xfrm rot="10800000">
            <a:off x="5490246" y="3967455"/>
            <a:ext cx="2314200" cy="663300"/>
          </a:xfrm>
          <a:prstGeom prst="straightConnector1">
            <a:avLst/>
          </a:prstGeom>
          <a:noFill/>
          <a:ln w="9525" cap="flat" cmpd="sng">
            <a:solidFill>
              <a:schemeClr val="accent1"/>
            </a:solidFill>
            <a:prstDash val="solid"/>
            <a:miter lim="800000"/>
            <a:headEnd type="none" w="sm" len="sm"/>
            <a:tailEnd type="none" w="sm" len="sm"/>
          </a:ln>
        </p:spPr>
      </p:cxnSp>
      <p:sp>
        <p:nvSpPr>
          <p:cNvPr id="584" name="Google Shape;584;p11"/>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ko-KR" altLang="en-US" dirty="0" err="1">
                <a:solidFill>
                  <a:srgbClr val="3F3F3F"/>
                </a:solidFill>
              </a:rPr>
              <a:t>모노리틱</a:t>
            </a:r>
            <a:r>
              <a:rPr lang="ko-KR" altLang="en-US" dirty="0">
                <a:solidFill>
                  <a:srgbClr val="3F3F3F"/>
                </a:solidFill>
              </a:rPr>
              <a:t> 아키텍처의 분석</a:t>
            </a:r>
            <a:endParaRPr dirty="0"/>
          </a:p>
        </p:txBody>
      </p:sp>
      <p:sp>
        <p:nvSpPr>
          <p:cNvPr id="585" name="Google Shape;585;p11"/>
          <p:cNvSpPr txBox="1"/>
          <p:nvPr/>
        </p:nvSpPr>
        <p:spPr>
          <a:xfrm>
            <a:off x="671341" y="1848017"/>
            <a:ext cx="3108533" cy="5770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그러나</a:t>
            </a:r>
            <a:r>
              <a:rPr lang="en-US" altLang="ko-KR" sz="1050" b="0" i="0" u="none" strike="noStrike" cap="none" dirty="0">
                <a:solidFill>
                  <a:srgbClr val="000000"/>
                </a:solidFill>
                <a:latin typeface="Arial"/>
                <a:ea typeface="Arial"/>
                <a:cs typeface="Arial"/>
                <a:sym typeface="Arial"/>
              </a:rPr>
              <a:t>,</a:t>
            </a:r>
            <a:r>
              <a:rPr lang="ko-KR" altLang="en-US" sz="1050" b="0" i="0" u="none" strike="noStrike" cap="none" dirty="0">
                <a:solidFill>
                  <a:srgbClr val="000000"/>
                </a:solidFill>
                <a:latin typeface="Arial"/>
                <a:ea typeface="Arial"/>
                <a:cs typeface="Arial"/>
                <a:sym typeface="Arial"/>
              </a:rPr>
              <a:t> 쉬운 </a:t>
            </a:r>
            <a:r>
              <a:rPr lang="ko-KR" altLang="en-US" sz="1050" b="0" i="0" u="none" strike="noStrike" cap="none" dirty="0" err="1">
                <a:solidFill>
                  <a:srgbClr val="000000"/>
                </a:solidFill>
                <a:latin typeface="Arial"/>
                <a:ea typeface="Arial"/>
                <a:cs typeface="Arial"/>
                <a:sym typeface="Arial"/>
              </a:rPr>
              <a:t>상호연동은</a:t>
            </a:r>
            <a:r>
              <a:rPr lang="ko-KR" altLang="en-US" sz="1050" b="0" i="0" u="none" strike="noStrike" cap="none" dirty="0">
                <a:solidFill>
                  <a:srgbClr val="000000"/>
                </a:solidFill>
                <a:latin typeface="Arial"/>
                <a:ea typeface="Arial"/>
                <a:cs typeface="Arial"/>
                <a:sym typeface="Arial"/>
              </a:rPr>
              <a:t> 상호의존성을 </a:t>
            </a:r>
            <a:r>
              <a:rPr lang="ko-KR" altLang="en-US" sz="1050" b="0" i="0" u="none" strike="noStrike" cap="none" dirty="0" err="1">
                <a:solidFill>
                  <a:srgbClr val="000000"/>
                </a:solidFill>
                <a:latin typeface="Arial"/>
                <a:ea typeface="Arial"/>
                <a:cs typeface="Arial"/>
                <a:sym typeface="Arial"/>
              </a:rPr>
              <a:t>높힘</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But, ease of interaction results in many inter-dependencies</a:t>
            </a:r>
            <a:endParaRPr sz="1050" b="0" i="0" u="none" strike="noStrike" cap="none" dirty="0">
              <a:solidFill>
                <a:schemeClr val="accent1"/>
              </a:solidFill>
              <a:latin typeface="Arial"/>
              <a:ea typeface="Arial"/>
              <a:cs typeface="Arial"/>
              <a:sym typeface="Arial"/>
            </a:endParaRPr>
          </a:p>
        </p:txBody>
      </p:sp>
      <p:sp>
        <p:nvSpPr>
          <p:cNvPr id="586" name="Google Shape;586;p11"/>
          <p:cNvSpPr txBox="1"/>
          <p:nvPr/>
        </p:nvSpPr>
        <p:spPr>
          <a:xfrm>
            <a:off x="670273" y="2526339"/>
            <a:ext cx="3356448"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시간이 갈수록</a:t>
            </a:r>
            <a:r>
              <a:rPr lang="en-US" altLang="ko-KR" sz="1050" b="0" i="0" u="none" strike="noStrike" cap="none" dirty="0">
                <a:solidFill>
                  <a:srgbClr val="000000"/>
                </a:solidFill>
                <a:latin typeface="Arial"/>
                <a:ea typeface="Arial"/>
                <a:cs typeface="Arial"/>
                <a:sym typeface="Arial"/>
              </a:rPr>
              <a:t>,</a:t>
            </a:r>
            <a:r>
              <a:rPr lang="ko-KR" altLang="en-US" sz="1050" b="0" i="0" u="none" strike="noStrike" cap="none" dirty="0">
                <a:solidFill>
                  <a:srgbClr val="000000"/>
                </a:solidFill>
                <a:latin typeface="Arial"/>
                <a:ea typeface="Arial"/>
                <a:cs typeface="Arial"/>
                <a:sym typeface="Arial"/>
              </a:rPr>
              <a:t> </a:t>
            </a:r>
            <a:r>
              <a:rPr lang="ko-KR" altLang="en-US" sz="1050" b="0" i="0" u="none" strike="noStrike" cap="none" dirty="0" err="1">
                <a:solidFill>
                  <a:srgbClr val="000000"/>
                </a:solidFill>
                <a:latin typeface="Arial"/>
                <a:ea typeface="Arial"/>
                <a:cs typeface="Arial"/>
                <a:sym typeface="Arial"/>
              </a:rPr>
              <a:t>커플링</a:t>
            </a:r>
            <a:r>
              <a:rPr lang="en-US" altLang="ko-KR" sz="1050" b="0" i="0" u="none" strike="noStrike" cap="none" dirty="0">
                <a:solidFill>
                  <a:srgbClr val="000000"/>
                </a:solidFill>
                <a:latin typeface="Arial"/>
                <a:ea typeface="Arial"/>
                <a:cs typeface="Arial"/>
                <a:sym typeface="Arial"/>
              </a:rPr>
              <a:t>(</a:t>
            </a:r>
            <a:r>
              <a:rPr lang="ko-KR" altLang="en-US" sz="1050" b="0" i="0" u="none" strike="noStrike" cap="none" dirty="0">
                <a:solidFill>
                  <a:srgbClr val="000000"/>
                </a:solidFill>
                <a:latin typeface="Arial"/>
                <a:ea typeface="Arial"/>
                <a:cs typeface="Arial"/>
                <a:sym typeface="Arial"/>
              </a:rPr>
              <a:t>의존성</a:t>
            </a:r>
            <a:r>
              <a:rPr lang="en-US" altLang="ko-KR" sz="1050" b="0" i="0" u="none" strike="noStrike" cap="none" dirty="0">
                <a:solidFill>
                  <a:srgbClr val="000000"/>
                </a:solidFill>
                <a:latin typeface="Arial"/>
                <a:ea typeface="Arial"/>
                <a:cs typeface="Arial"/>
                <a:sym typeface="Arial"/>
              </a:rPr>
              <a:t>)</a:t>
            </a:r>
            <a:r>
              <a:rPr lang="ko-KR" altLang="en-US" sz="1050" b="0" i="0" u="none" strike="noStrike" cap="none" dirty="0">
                <a:solidFill>
                  <a:srgbClr val="000000"/>
                </a:solidFill>
                <a:latin typeface="Arial"/>
                <a:ea typeface="Arial"/>
                <a:cs typeface="Arial"/>
                <a:sym typeface="Arial"/>
              </a:rPr>
              <a:t>은 강해지고 </a:t>
            </a:r>
            <a:r>
              <a:rPr lang="ko-KR" altLang="en-US" sz="1050" b="0" i="0" u="none" strike="noStrike" cap="none" dirty="0" err="1">
                <a:solidFill>
                  <a:srgbClr val="000000"/>
                </a:solidFill>
                <a:latin typeface="Arial"/>
                <a:ea typeface="Arial"/>
                <a:cs typeface="Arial"/>
                <a:sym typeface="Arial"/>
              </a:rPr>
              <a:t>강해짐</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Over time, coupling becomes tighter and tighter</a:t>
            </a:r>
            <a:endParaRPr sz="1050" b="0" i="0" u="none" strike="noStrike" cap="none" dirty="0">
              <a:solidFill>
                <a:schemeClr val="accent1"/>
              </a:solidFill>
              <a:latin typeface="Arial"/>
              <a:ea typeface="Arial"/>
              <a:cs typeface="Arial"/>
              <a:sym typeface="Arial"/>
            </a:endParaRPr>
          </a:p>
        </p:txBody>
      </p:sp>
      <p:sp>
        <p:nvSpPr>
          <p:cNvPr id="587" name="Google Shape;587;p11"/>
          <p:cNvSpPr txBox="1"/>
          <p:nvPr/>
        </p:nvSpPr>
        <p:spPr>
          <a:xfrm>
            <a:off x="671379" y="3219822"/>
            <a:ext cx="3108533"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하나의 컴포넌트를 수정하는 일은</a:t>
            </a:r>
            <a:r>
              <a:rPr lang="en-US" altLang="ko-KR" sz="1050" b="0" i="0" u="none" strike="noStrike" cap="none" dirty="0">
                <a:solidFill>
                  <a:srgbClr val="000000"/>
                </a:solidFill>
                <a:latin typeface="Arial"/>
                <a:ea typeface="Arial"/>
                <a:cs typeface="Arial"/>
                <a:sym typeface="Arial"/>
              </a:rPr>
              <a:t>…</a:t>
            </a:r>
            <a:endParaRPr lang="en-US" sz="1050" b="0" i="0" u="none" strike="noStrike" cap="none" dirty="0">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e.g. Order Data Table </a:t>
            </a:r>
            <a:r>
              <a:rPr lang="ko-KR" altLang="en-US" sz="1050" b="0" i="0" u="none" strike="noStrike" cap="none" dirty="0">
                <a:solidFill>
                  <a:schemeClr val="accent1"/>
                </a:solidFill>
                <a:latin typeface="Arial"/>
                <a:ea typeface="Arial"/>
                <a:cs typeface="Arial"/>
                <a:sym typeface="Arial"/>
              </a:rPr>
              <a:t>의 </a:t>
            </a:r>
            <a:r>
              <a:rPr lang="en-US" altLang="ko-KR" sz="1050" b="0" i="0" u="none" strike="noStrike" cap="none" dirty="0">
                <a:solidFill>
                  <a:schemeClr val="accent1"/>
                </a:solidFill>
                <a:latin typeface="Arial"/>
                <a:ea typeface="Arial"/>
                <a:cs typeface="Arial"/>
                <a:sym typeface="Arial"/>
              </a:rPr>
              <a:t>field </a:t>
            </a:r>
            <a:r>
              <a:rPr lang="ko-KR" altLang="en-US" sz="1050" b="0" i="0" u="none" strike="noStrike" cap="none" dirty="0">
                <a:solidFill>
                  <a:schemeClr val="accent1"/>
                </a:solidFill>
                <a:latin typeface="Arial"/>
                <a:ea typeface="Arial"/>
                <a:cs typeface="Arial"/>
                <a:sym typeface="Arial"/>
              </a:rPr>
              <a:t>변경</a:t>
            </a:r>
            <a:endParaRPr sz="1050" b="0" i="0" u="none" strike="noStrike" cap="none" dirty="0">
              <a:solidFill>
                <a:schemeClr val="accent1"/>
              </a:solidFill>
              <a:latin typeface="Arial"/>
              <a:ea typeface="Arial"/>
              <a:cs typeface="Arial"/>
              <a:sym typeface="Arial"/>
            </a:endParaRPr>
          </a:p>
        </p:txBody>
      </p:sp>
      <p:sp>
        <p:nvSpPr>
          <p:cNvPr id="588" name="Google Shape;588;p11"/>
          <p:cNvSpPr txBox="1"/>
          <p:nvPr/>
        </p:nvSpPr>
        <p:spPr>
          <a:xfrm>
            <a:off x="656110" y="3949307"/>
            <a:ext cx="3108533"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많은 다른 컴포넌트의 수정을 동반하게 됨</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dirty="0">
                <a:solidFill>
                  <a:schemeClr val="accent1"/>
                </a:solidFill>
              </a:rPr>
              <a:t>e.g. </a:t>
            </a:r>
            <a:r>
              <a:rPr lang="ko-KR" altLang="en-US" sz="1050" dirty="0">
                <a:solidFill>
                  <a:schemeClr val="accent1"/>
                </a:solidFill>
              </a:rPr>
              <a:t>다른 모듈의 </a:t>
            </a:r>
            <a:r>
              <a:rPr lang="en-US" altLang="ko-KR" sz="1050" dirty="0">
                <a:solidFill>
                  <a:schemeClr val="accent1"/>
                </a:solidFill>
              </a:rPr>
              <a:t>Join SQL </a:t>
            </a:r>
            <a:r>
              <a:rPr lang="ko-KR" altLang="en-US" sz="1050" dirty="0">
                <a:solidFill>
                  <a:schemeClr val="accent1"/>
                </a:solidFill>
              </a:rPr>
              <a:t>들</a:t>
            </a:r>
            <a:endParaRPr sz="1050" b="0" i="0" u="none" strike="noStrike" cap="none" dirty="0">
              <a:solidFill>
                <a:schemeClr val="accent1"/>
              </a:solidFill>
              <a:latin typeface="Arial"/>
              <a:ea typeface="Arial"/>
              <a:cs typeface="Arial"/>
              <a:sym typeface="Arial"/>
            </a:endParaRPr>
          </a:p>
        </p:txBody>
      </p:sp>
      <p:grpSp>
        <p:nvGrpSpPr>
          <p:cNvPr id="14" name="그룹 13">
            <a:extLst>
              <a:ext uri="{FF2B5EF4-FFF2-40B4-BE49-F238E27FC236}">
                <a16:creationId xmlns:a16="http://schemas.microsoft.com/office/drawing/2014/main" id="{4341FDE3-7151-D644-A481-3C271E7A3054}"/>
              </a:ext>
            </a:extLst>
          </p:cNvPr>
          <p:cNvGrpSpPr/>
          <p:nvPr/>
        </p:nvGrpSpPr>
        <p:grpSpPr>
          <a:xfrm>
            <a:off x="6711455" y="2483946"/>
            <a:ext cx="1069736" cy="1136340"/>
            <a:chOff x="6711455" y="2483946"/>
            <a:chExt cx="1069736" cy="1136340"/>
          </a:xfrm>
        </p:grpSpPr>
        <p:sp>
          <p:nvSpPr>
            <p:cNvPr id="2" name="TextBox 1">
              <a:extLst>
                <a:ext uri="{FF2B5EF4-FFF2-40B4-BE49-F238E27FC236}">
                  <a16:creationId xmlns:a16="http://schemas.microsoft.com/office/drawing/2014/main" id="{E6948189-24A2-0947-9C0F-3563BB397AEE}"/>
                </a:ext>
              </a:extLst>
            </p:cNvPr>
            <p:cNvSpPr txBox="1"/>
            <p:nvPr/>
          </p:nvSpPr>
          <p:spPr>
            <a:xfrm rot="870066">
              <a:off x="6945706" y="2483946"/>
              <a:ext cx="835485" cy="261610"/>
            </a:xfrm>
            <a:prstGeom prst="rect">
              <a:avLst/>
            </a:prstGeom>
            <a:noFill/>
          </p:spPr>
          <p:txBody>
            <a:bodyPr wrap="none" rtlCol="0">
              <a:spAutoFit/>
            </a:bodyPr>
            <a:lstStyle/>
            <a:p>
              <a:r>
                <a:rPr kumimoji="1" lang="en-US" altLang="ko-US" sz="1050" dirty="0">
                  <a:solidFill>
                    <a:schemeClr val="accent1"/>
                  </a:solidFill>
                </a:rPr>
                <a:t>Join SQLs</a:t>
              </a:r>
              <a:endParaRPr kumimoji="1" lang="ko-US" altLang="en-US" sz="1050" dirty="0">
                <a:solidFill>
                  <a:schemeClr val="accent1"/>
                </a:solidFill>
              </a:endParaRPr>
            </a:p>
          </p:txBody>
        </p:sp>
        <p:cxnSp>
          <p:nvCxnSpPr>
            <p:cNvPr id="50" name="구부러진 연결선[U] 49">
              <a:extLst>
                <a:ext uri="{FF2B5EF4-FFF2-40B4-BE49-F238E27FC236}">
                  <a16:creationId xmlns:a16="http://schemas.microsoft.com/office/drawing/2014/main" id="{A13929B7-B304-1D4A-A0C9-3F9DE2F0C59F}"/>
                </a:ext>
              </a:extLst>
            </p:cNvPr>
            <p:cNvCxnSpPr>
              <a:cxnSpLocks/>
              <a:stCxn id="2" idx="2"/>
            </p:cNvCxnSpPr>
            <p:nvPr/>
          </p:nvCxnSpPr>
          <p:spPr>
            <a:xfrm rot="5400000">
              <a:off x="6581628" y="2871217"/>
              <a:ext cx="878896" cy="619241"/>
            </a:xfrm>
            <a:prstGeom prst="curvedConnector3">
              <a:avLst>
                <a:gd name="adj1" fmla="val 50000"/>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3" name="그룹 12">
            <a:extLst>
              <a:ext uri="{FF2B5EF4-FFF2-40B4-BE49-F238E27FC236}">
                <a16:creationId xmlns:a16="http://schemas.microsoft.com/office/drawing/2014/main" id="{F9808E41-0C47-FA44-846F-1C6EA160A23F}"/>
              </a:ext>
            </a:extLst>
          </p:cNvPr>
          <p:cNvGrpSpPr/>
          <p:nvPr/>
        </p:nvGrpSpPr>
        <p:grpSpPr>
          <a:xfrm>
            <a:off x="4629169" y="2776091"/>
            <a:ext cx="854387" cy="314783"/>
            <a:chOff x="4629169" y="2776091"/>
            <a:chExt cx="854387" cy="314783"/>
          </a:xfrm>
        </p:grpSpPr>
        <p:cxnSp>
          <p:nvCxnSpPr>
            <p:cNvPr id="4" name="구부러진 연결선[U] 3">
              <a:extLst>
                <a:ext uri="{FF2B5EF4-FFF2-40B4-BE49-F238E27FC236}">
                  <a16:creationId xmlns:a16="http://schemas.microsoft.com/office/drawing/2014/main" id="{D2521BB8-10B5-F640-B016-7642ED58556E}"/>
                </a:ext>
              </a:extLst>
            </p:cNvPr>
            <p:cNvCxnSpPr>
              <a:cxnSpLocks/>
              <a:stCxn id="54" idx="2"/>
            </p:cNvCxnSpPr>
            <p:nvPr/>
          </p:nvCxnSpPr>
          <p:spPr>
            <a:xfrm rot="16200000" flipH="1">
              <a:off x="5251957" y="2859274"/>
              <a:ext cx="56692" cy="406507"/>
            </a:xfrm>
            <a:prstGeom prst="curvedConnector2">
              <a:avLst/>
            </a:prstGeom>
            <a:ln w="3175">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7688DA4-9957-B642-8C6E-4499D4055BB4}"/>
                </a:ext>
              </a:extLst>
            </p:cNvPr>
            <p:cNvSpPr txBox="1"/>
            <p:nvPr/>
          </p:nvSpPr>
          <p:spPr>
            <a:xfrm rot="20800752">
              <a:off x="4629169" y="2776091"/>
              <a:ext cx="835485" cy="261610"/>
            </a:xfrm>
            <a:prstGeom prst="rect">
              <a:avLst/>
            </a:prstGeom>
            <a:noFill/>
          </p:spPr>
          <p:txBody>
            <a:bodyPr wrap="none" rtlCol="0">
              <a:spAutoFit/>
            </a:bodyPr>
            <a:lstStyle/>
            <a:p>
              <a:r>
                <a:rPr kumimoji="1" lang="en-US" altLang="ko-US" sz="1050" dirty="0">
                  <a:solidFill>
                    <a:schemeClr val="accent1"/>
                  </a:solidFill>
                </a:rPr>
                <a:t>Join SQLs</a:t>
              </a:r>
              <a:endParaRPr kumimoji="1" lang="ko-US" altLang="en-US" sz="1050" dirty="0">
                <a:solidFill>
                  <a:schemeClr val="accent1"/>
                </a:solidFill>
              </a:endParaRPr>
            </a:p>
          </p:txBody>
        </p:sp>
      </p:grpSp>
    </p:spTree>
    <p:extLst>
      <p:ext uri="{BB962C8B-B14F-4D97-AF65-F5344CB8AC3E}">
        <p14:creationId xmlns:p14="http://schemas.microsoft.com/office/powerpoint/2010/main" val="222771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500"/>
                                        <p:tgtEl>
                                          <p:spTgt spid="585"/>
                                        </p:tgtEl>
                                      </p:cBhvr>
                                    </p:animEffect>
                                  </p:childTnLst>
                                </p:cTn>
                              </p:par>
                              <p:par>
                                <p:cTn id="8" presetID="10" presetClass="entr" presetSubtype="0" fill="hold" nodeType="withEffect">
                                  <p:stCondLst>
                                    <p:cond delay="1000"/>
                                  </p:stCondLst>
                                  <p:childTnLst>
                                    <p:set>
                                      <p:cBhvr>
                                        <p:cTn id="9" dur="1" fill="hold">
                                          <p:stCondLst>
                                            <p:cond delay="0"/>
                                          </p:stCondLst>
                                        </p:cTn>
                                        <p:tgtEl>
                                          <p:spTgt spid="575"/>
                                        </p:tgtEl>
                                        <p:attrNameLst>
                                          <p:attrName>style.visibility</p:attrName>
                                        </p:attrNameLst>
                                      </p:cBhvr>
                                      <p:to>
                                        <p:strVal val="visible"/>
                                      </p:to>
                                    </p:set>
                                    <p:animEffect transition="in" filter="fade">
                                      <p:cBhvr>
                                        <p:cTn id="10" dur="500"/>
                                        <p:tgtEl>
                                          <p:spTgt spid="575"/>
                                        </p:tgtEl>
                                      </p:cBhvr>
                                    </p:animEffect>
                                  </p:childTnLst>
                                </p:cTn>
                              </p:par>
                              <p:par>
                                <p:cTn id="11" presetID="10" presetClass="entr" presetSubtype="0" fill="hold" nodeType="withEffect">
                                  <p:stCondLst>
                                    <p:cond delay="100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500"/>
                                        <p:tgtEl>
                                          <p:spTgt spid="576"/>
                                        </p:tgtEl>
                                      </p:cBhvr>
                                    </p:animEffect>
                                  </p:childTnLst>
                                </p:cTn>
                              </p:par>
                              <p:par>
                                <p:cTn id="14" presetID="10" presetClass="entr" presetSubtype="0" fill="hold" nodeType="withEffect">
                                  <p:stCondLst>
                                    <p:cond delay="1000"/>
                                  </p:stCondLst>
                                  <p:childTnLst>
                                    <p:set>
                                      <p:cBhvr>
                                        <p:cTn id="15" dur="1" fill="hold">
                                          <p:stCondLst>
                                            <p:cond delay="0"/>
                                          </p:stCondLst>
                                        </p:cTn>
                                        <p:tgtEl>
                                          <p:spTgt spid="577"/>
                                        </p:tgtEl>
                                        <p:attrNameLst>
                                          <p:attrName>style.visibility</p:attrName>
                                        </p:attrNameLst>
                                      </p:cBhvr>
                                      <p:to>
                                        <p:strVal val="visible"/>
                                      </p:to>
                                    </p:set>
                                    <p:animEffect transition="in" filter="fade">
                                      <p:cBhvr>
                                        <p:cTn id="16" dur="500"/>
                                        <p:tgtEl>
                                          <p:spTgt spid="57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1000"/>
                                  </p:stCondLst>
                                  <p:childTnLst>
                                    <p:set>
                                      <p:cBhvr>
                                        <p:cTn id="25" dur="1" fill="hold">
                                          <p:stCondLst>
                                            <p:cond delay="0"/>
                                          </p:stCondLst>
                                        </p:cTn>
                                        <p:tgtEl>
                                          <p:spTgt spid="586"/>
                                        </p:tgtEl>
                                        <p:attrNameLst>
                                          <p:attrName>style.visibility</p:attrName>
                                        </p:attrNameLst>
                                      </p:cBhvr>
                                      <p:to>
                                        <p:strVal val="visible"/>
                                      </p:to>
                                    </p:set>
                                    <p:animEffect transition="in" filter="fade">
                                      <p:cBhvr>
                                        <p:cTn id="26" dur="500"/>
                                        <p:tgtEl>
                                          <p:spTgt spid="5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78"/>
                                        </p:tgtEl>
                                        <p:attrNameLst>
                                          <p:attrName>style.visibility</p:attrName>
                                        </p:attrNameLst>
                                      </p:cBhvr>
                                      <p:to>
                                        <p:strVal val="visible"/>
                                      </p:to>
                                    </p:set>
                                    <p:animEffect transition="in" filter="fade">
                                      <p:cBhvr>
                                        <p:cTn id="31" dur="500"/>
                                        <p:tgtEl>
                                          <p:spTgt spid="578"/>
                                        </p:tgtEl>
                                      </p:cBhvr>
                                    </p:animEffect>
                                  </p:childTnLst>
                                </p:cTn>
                              </p:par>
                              <p:par>
                                <p:cTn id="32" presetID="10" presetClass="entr" presetSubtype="0" fill="hold" nodeType="withEffect">
                                  <p:stCondLst>
                                    <p:cond delay="0"/>
                                  </p:stCondLst>
                                  <p:childTnLst>
                                    <p:set>
                                      <p:cBhvr>
                                        <p:cTn id="33" dur="1" fill="hold">
                                          <p:stCondLst>
                                            <p:cond delay="0"/>
                                          </p:stCondLst>
                                        </p:cTn>
                                        <p:tgtEl>
                                          <p:spTgt spid="579"/>
                                        </p:tgtEl>
                                        <p:attrNameLst>
                                          <p:attrName>style.visibility</p:attrName>
                                        </p:attrNameLst>
                                      </p:cBhvr>
                                      <p:to>
                                        <p:strVal val="visible"/>
                                      </p:to>
                                    </p:set>
                                    <p:animEffect transition="in" filter="fade">
                                      <p:cBhvr>
                                        <p:cTn id="34" dur="500"/>
                                        <p:tgtEl>
                                          <p:spTgt spid="579"/>
                                        </p:tgtEl>
                                      </p:cBhvr>
                                    </p:animEffect>
                                  </p:childTnLst>
                                </p:cTn>
                              </p:par>
                              <p:par>
                                <p:cTn id="35" presetID="10" presetClass="entr" presetSubtype="0" fill="hold" nodeType="withEffect">
                                  <p:stCondLst>
                                    <p:cond delay="0"/>
                                  </p:stCondLst>
                                  <p:childTnLst>
                                    <p:set>
                                      <p:cBhvr>
                                        <p:cTn id="36" dur="1" fill="hold">
                                          <p:stCondLst>
                                            <p:cond delay="0"/>
                                          </p:stCondLst>
                                        </p:cTn>
                                        <p:tgtEl>
                                          <p:spTgt spid="580"/>
                                        </p:tgtEl>
                                        <p:attrNameLst>
                                          <p:attrName>style.visibility</p:attrName>
                                        </p:attrNameLst>
                                      </p:cBhvr>
                                      <p:to>
                                        <p:strVal val="visible"/>
                                      </p:to>
                                    </p:set>
                                    <p:animEffect transition="in" filter="fade">
                                      <p:cBhvr>
                                        <p:cTn id="37" dur="500"/>
                                        <p:tgtEl>
                                          <p:spTgt spid="580"/>
                                        </p:tgtEl>
                                      </p:cBhvr>
                                    </p:animEffect>
                                  </p:childTnLst>
                                </p:cTn>
                              </p:par>
                              <p:par>
                                <p:cTn id="38" presetID="10" presetClass="entr" presetSubtype="0" fill="hold" nodeType="withEffect">
                                  <p:stCondLst>
                                    <p:cond delay="0"/>
                                  </p:stCondLst>
                                  <p:childTnLst>
                                    <p:set>
                                      <p:cBhvr>
                                        <p:cTn id="39" dur="1" fill="hold">
                                          <p:stCondLst>
                                            <p:cond delay="0"/>
                                          </p:stCondLst>
                                        </p:cTn>
                                        <p:tgtEl>
                                          <p:spTgt spid="581"/>
                                        </p:tgtEl>
                                        <p:attrNameLst>
                                          <p:attrName>style.visibility</p:attrName>
                                        </p:attrNameLst>
                                      </p:cBhvr>
                                      <p:to>
                                        <p:strVal val="visible"/>
                                      </p:to>
                                    </p:set>
                                    <p:animEffect transition="in" filter="fade">
                                      <p:cBhvr>
                                        <p:cTn id="40" dur="500"/>
                                        <p:tgtEl>
                                          <p:spTgt spid="581"/>
                                        </p:tgtEl>
                                      </p:cBhvr>
                                    </p:animEffect>
                                  </p:childTnLst>
                                </p:cTn>
                              </p:par>
                              <p:par>
                                <p:cTn id="41" presetID="10" presetClass="entr" presetSubtype="0" fill="hold" nodeType="withEffect">
                                  <p:stCondLst>
                                    <p:cond delay="0"/>
                                  </p:stCondLst>
                                  <p:childTnLst>
                                    <p:set>
                                      <p:cBhvr>
                                        <p:cTn id="42" dur="1" fill="hold">
                                          <p:stCondLst>
                                            <p:cond delay="0"/>
                                          </p:stCondLst>
                                        </p:cTn>
                                        <p:tgtEl>
                                          <p:spTgt spid="582"/>
                                        </p:tgtEl>
                                        <p:attrNameLst>
                                          <p:attrName>style.visibility</p:attrName>
                                        </p:attrNameLst>
                                      </p:cBhvr>
                                      <p:to>
                                        <p:strVal val="visible"/>
                                      </p:to>
                                    </p:set>
                                    <p:animEffect transition="in" filter="fade">
                                      <p:cBhvr>
                                        <p:cTn id="43" dur="500"/>
                                        <p:tgtEl>
                                          <p:spTgt spid="582"/>
                                        </p:tgtEl>
                                      </p:cBhvr>
                                    </p:animEffect>
                                  </p:childTnLst>
                                </p:cTn>
                              </p:par>
                              <p:par>
                                <p:cTn id="44" presetID="10" presetClass="entr" presetSubtype="0" fill="hold" nodeType="withEffect">
                                  <p:stCondLst>
                                    <p:cond delay="0"/>
                                  </p:stCondLst>
                                  <p:childTnLst>
                                    <p:set>
                                      <p:cBhvr>
                                        <p:cTn id="45" dur="1" fill="hold">
                                          <p:stCondLst>
                                            <p:cond delay="0"/>
                                          </p:stCondLst>
                                        </p:cTn>
                                        <p:tgtEl>
                                          <p:spTgt spid="583"/>
                                        </p:tgtEl>
                                        <p:attrNameLst>
                                          <p:attrName>style.visibility</p:attrName>
                                        </p:attrNameLst>
                                      </p:cBhvr>
                                      <p:to>
                                        <p:strVal val="visible"/>
                                      </p:to>
                                    </p:set>
                                    <p:animEffect transition="in" filter="fade">
                                      <p:cBhvr>
                                        <p:cTn id="46" dur="500"/>
                                        <p:tgtEl>
                                          <p:spTgt spid="58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1000"/>
                                  </p:stCondLst>
                                  <p:childTnLst>
                                    <p:set>
                                      <p:cBhvr>
                                        <p:cTn id="53" dur="1" fill="hold">
                                          <p:stCondLst>
                                            <p:cond delay="0"/>
                                          </p:stCondLst>
                                        </p:cTn>
                                        <p:tgtEl>
                                          <p:spTgt spid="587"/>
                                        </p:tgtEl>
                                        <p:attrNameLst>
                                          <p:attrName>style.visibility</p:attrName>
                                        </p:attrNameLst>
                                      </p:cBhvr>
                                      <p:to>
                                        <p:strVal val="visible"/>
                                      </p:to>
                                    </p:set>
                                    <p:animEffect transition="in" filter="fade">
                                      <p:cBhvr>
                                        <p:cTn id="54" dur="500"/>
                                        <p:tgtEl>
                                          <p:spTgt spid="5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1000"/>
                                  </p:stCondLst>
                                  <p:childTnLst>
                                    <p:set>
                                      <p:cBhvr>
                                        <p:cTn id="58" dur="1" fill="hold">
                                          <p:stCondLst>
                                            <p:cond delay="0"/>
                                          </p:stCondLst>
                                        </p:cTn>
                                        <p:tgtEl>
                                          <p:spTgt spid="588"/>
                                        </p:tgtEl>
                                        <p:attrNameLst>
                                          <p:attrName>style.visibility</p:attrName>
                                        </p:attrNameLst>
                                      </p:cBhvr>
                                      <p:to>
                                        <p:strVal val="visible"/>
                                      </p:to>
                                    </p:set>
                                    <p:animEffect transition="in" filter="fade">
                                      <p:cBhvr>
                                        <p:cTn id="59" dur="5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596" name="Google Shape;596;p12"/>
          <p:cNvGrpSpPr/>
          <p:nvPr/>
        </p:nvGrpSpPr>
        <p:grpSpPr>
          <a:xfrm>
            <a:off x="275602" y="1326733"/>
            <a:ext cx="5016478" cy="3614873"/>
            <a:chOff x="367469" y="1768978"/>
            <a:chExt cx="6272613" cy="4819830"/>
          </a:xfrm>
        </p:grpSpPr>
        <p:sp>
          <p:nvSpPr>
            <p:cNvPr id="597" name="Google Shape;597;p12"/>
            <p:cNvSpPr/>
            <p:nvPr/>
          </p:nvSpPr>
          <p:spPr>
            <a:xfrm>
              <a:off x="609007" y="1974077"/>
              <a:ext cx="1236884" cy="1167175"/>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Mgmt</a:t>
              </a:r>
              <a:endParaRPr sz="900" b="0" i="0" u="none" strike="noStrike" cap="none">
                <a:solidFill>
                  <a:schemeClr val="dk1"/>
                </a:solidFill>
                <a:latin typeface="Arial"/>
                <a:ea typeface="Arial"/>
                <a:cs typeface="Arial"/>
                <a:sym typeface="Arial"/>
              </a:endParaRPr>
            </a:p>
          </p:txBody>
        </p:sp>
        <p:sp>
          <p:nvSpPr>
            <p:cNvPr id="598" name="Google Shape;598;p12"/>
            <p:cNvSpPr/>
            <p:nvPr/>
          </p:nvSpPr>
          <p:spPr>
            <a:xfrm>
              <a:off x="2191711" y="2700470"/>
              <a:ext cx="1354794" cy="1264777"/>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Capture</a:t>
              </a:r>
              <a:endParaRPr sz="900" b="0" i="0" u="none" strike="noStrike" cap="none">
                <a:solidFill>
                  <a:schemeClr val="lt1"/>
                </a:solidFill>
                <a:latin typeface="Arial"/>
                <a:ea typeface="Arial"/>
                <a:cs typeface="Arial"/>
                <a:sym typeface="Arial"/>
              </a:endParaRPr>
            </a:p>
          </p:txBody>
        </p:sp>
        <p:sp>
          <p:nvSpPr>
            <p:cNvPr id="599" name="Google Shape;599;p12"/>
            <p:cNvSpPr/>
            <p:nvPr/>
          </p:nvSpPr>
          <p:spPr>
            <a:xfrm>
              <a:off x="940037" y="4126192"/>
              <a:ext cx="1297536" cy="1223474"/>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Fulfillment</a:t>
              </a:r>
              <a:endParaRPr sz="900" b="0" i="0" u="none" strike="noStrike" cap="none">
                <a:solidFill>
                  <a:schemeClr val="dk1"/>
                </a:solidFill>
                <a:latin typeface="Arial"/>
                <a:ea typeface="Arial"/>
                <a:cs typeface="Arial"/>
                <a:sym typeface="Arial"/>
              </a:endParaRPr>
            </a:p>
          </p:txBody>
        </p:sp>
        <p:sp>
          <p:nvSpPr>
            <p:cNvPr id="600" name="Google Shape;600;p12"/>
            <p:cNvSpPr/>
            <p:nvPr/>
          </p:nvSpPr>
          <p:spPr>
            <a:xfrm>
              <a:off x="5075609" y="3039452"/>
              <a:ext cx="1236884" cy="1167175"/>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Payment</a:t>
              </a:r>
              <a:endParaRPr sz="900" b="0" i="0" u="none" strike="noStrike" cap="none">
                <a:solidFill>
                  <a:schemeClr val="dk1"/>
                </a:solidFill>
                <a:latin typeface="Arial"/>
                <a:ea typeface="Arial"/>
                <a:cs typeface="Arial"/>
                <a:sym typeface="Arial"/>
              </a:endParaRPr>
            </a:p>
          </p:txBody>
        </p:sp>
        <p:sp>
          <p:nvSpPr>
            <p:cNvPr id="601" name="Google Shape;601;p12"/>
            <p:cNvSpPr/>
            <p:nvPr/>
          </p:nvSpPr>
          <p:spPr>
            <a:xfrm>
              <a:off x="3694343" y="1768978"/>
              <a:ext cx="1484408" cy="1323174"/>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Opportunity</a:t>
              </a:r>
              <a:endParaRPr sz="9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Mgmt</a:t>
              </a:r>
              <a:endParaRPr sz="900" b="0" i="0" u="none" strike="noStrike" cap="none">
                <a:solidFill>
                  <a:schemeClr val="dk1"/>
                </a:solidFill>
                <a:latin typeface="Arial"/>
                <a:ea typeface="Arial"/>
                <a:cs typeface="Arial"/>
                <a:sym typeface="Arial"/>
              </a:endParaRPr>
            </a:p>
          </p:txBody>
        </p:sp>
        <p:sp>
          <p:nvSpPr>
            <p:cNvPr id="602" name="Google Shape;602;p12"/>
            <p:cNvSpPr/>
            <p:nvPr/>
          </p:nvSpPr>
          <p:spPr>
            <a:xfrm>
              <a:off x="4299674" y="4193136"/>
              <a:ext cx="1354794" cy="1264777"/>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Inventory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Mgmt</a:t>
              </a:r>
              <a:endParaRPr sz="900" b="0" i="0" u="none" strike="noStrike" cap="none">
                <a:solidFill>
                  <a:schemeClr val="lt1"/>
                </a:solidFill>
                <a:latin typeface="Arial"/>
                <a:ea typeface="Arial"/>
                <a:cs typeface="Arial"/>
                <a:sym typeface="Arial"/>
              </a:endParaRPr>
            </a:p>
          </p:txBody>
        </p:sp>
        <p:grpSp>
          <p:nvGrpSpPr>
            <p:cNvPr id="603" name="Google Shape;603;p12"/>
            <p:cNvGrpSpPr/>
            <p:nvPr/>
          </p:nvGrpSpPr>
          <p:grpSpPr>
            <a:xfrm>
              <a:off x="367469" y="5700045"/>
              <a:ext cx="6272613" cy="888763"/>
              <a:chOff x="5640224" y="5819686"/>
              <a:chExt cx="6272613" cy="888763"/>
            </a:xfrm>
          </p:grpSpPr>
          <p:sp>
            <p:nvSpPr>
              <p:cNvPr id="604" name="Google Shape;604;p12"/>
              <p:cNvSpPr/>
              <p:nvPr/>
            </p:nvSpPr>
            <p:spPr>
              <a:xfrm>
                <a:off x="5640224" y="5819686"/>
                <a:ext cx="6272613" cy="888763"/>
              </a:xfrm>
              <a:prstGeom prst="flowChartMagneticDisk">
                <a:avLst/>
              </a:prstGeom>
              <a:solidFill>
                <a:srgbClr val="FAD9D6"/>
              </a:solidFill>
              <a:ln w="38100" cap="flat" cmpd="sng">
                <a:solidFill>
                  <a:srgbClr val="84C0E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Arial"/>
                  <a:ea typeface="Arial"/>
                  <a:cs typeface="Arial"/>
                  <a:sym typeface="Arial"/>
                </a:endParaRPr>
              </a:p>
            </p:txBody>
          </p:sp>
          <p:sp>
            <p:nvSpPr>
              <p:cNvPr id="605" name="Google Shape;605;p12"/>
              <p:cNvSpPr/>
              <p:nvPr/>
            </p:nvSpPr>
            <p:spPr>
              <a:xfrm>
                <a:off x="5751319" y="6127335"/>
                <a:ext cx="905855"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sp>
            <p:nvSpPr>
              <p:cNvPr id="606" name="Google Shape;606;p12"/>
              <p:cNvSpPr/>
              <p:nvPr/>
            </p:nvSpPr>
            <p:spPr>
              <a:xfrm>
                <a:off x="6741208" y="6151547"/>
                <a:ext cx="1026920"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Fulfillment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sp>
            <p:nvSpPr>
              <p:cNvPr id="607" name="Google Shape;607;p12"/>
              <p:cNvSpPr/>
              <p:nvPr/>
            </p:nvSpPr>
            <p:spPr>
              <a:xfrm>
                <a:off x="7842191" y="6201398"/>
                <a:ext cx="917250"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sp>
            <p:nvSpPr>
              <p:cNvPr id="608" name="Google Shape;608;p12"/>
              <p:cNvSpPr/>
              <p:nvPr/>
            </p:nvSpPr>
            <p:spPr>
              <a:xfrm>
                <a:off x="8807864" y="6201398"/>
                <a:ext cx="1019799"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25"/>
                  <a:buFont typeface="Arial"/>
                  <a:buNone/>
                </a:pPr>
                <a:r>
                  <a:rPr lang="en-US" sz="825" b="0" i="0" u="none" strike="noStrike" cap="none">
                    <a:solidFill>
                      <a:schemeClr val="dk1"/>
                    </a:solidFill>
                    <a:latin typeface="Arial"/>
                    <a:ea typeface="Arial"/>
                    <a:cs typeface="Arial"/>
                    <a:sym typeface="Arial"/>
                  </a:rPr>
                  <a:t>Opportunity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825"/>
                  <a:buFont typeface="Arial"/>
                  <a:buNone/>
                </a:pPr>
                <a:r>
                  <a:rPr lang="en-US" sz="825" b="0" i="0" u="none" strike="noStrike" cap="none">
                    <a:solidFill>
                      <a:schemeClr val="dk1"/>
                    </a:solidFill>
                    <a:latin typeface="Arial"/>
                    <a:ea typeface="Arial"/>
                    <a:cs typeface="Arial"/>
                    <a:sym typeface="Arial"/>
                  </a:rPr>
                  <a:t>Data</a:t>
                </a:r>
                <a:endParaRPr sz="825" b="0" i="0" u="none" strike="noStrike" cap="none">
                  <a:solidFill>
                    <a:schemeClr val="dk1"/>
                  </a:solidFill>
                  <a:latin typeface="Arial"/>
                  <a:ea typeface="Arial"/>
                  <a:cs typeface="Arial"/>
                  <a:sym typeface="Arial"/>
                </a:endParaRPr>
              </a:p>
            </p:txBody>
          </p:sp>
          <p:sp>
            <p:nvSpPr>
              <p:cNvPr id="609" name="Google Shape;609;p12"/>
              <p:cNvSpPr/>
              <p:nvPr/>
            </p:nvSpPr>
            <p:spPr>
              <a:xfrm>
                <a:off x="11001285" y="6115942"/>
                <a:ext cx="891612"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Payment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sp>
            <p:nvSpPr>
              <p:cNvPr id="610" name="Google Shape;610;p12"/>
              <p:cNvSpPr/>
              <p:nvPr/>
            </p:nvSpPr>
            <p:spPr>
              <a:xfrm>
                <a:off x="9876089" y="6174339"/>
                <a:ext cx="1059679" cy="435835"/>
              </a:xfrm>
              <a:prstGeom prst="roundRect">
                <a:avLst>
                  <a:gd name="adj" fmla="val 16667"/>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Inventory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Data</a:t>
                </a:r>
                <a:endParaRPr sz="900" b="0" i="0" u="none" strike="noStrike" cap="none">
                  <a:solidFill>
                    <a:schemeClr val="dk1"/>
                  </a:solidFill>
                  <a:latin typeface="Arial"/>
                  <a:ea typeface="Arial"/>
                  <a:cs typeface="Arial"/>
                  <a:sym typeface="Arial"/>
                </a:endParaRPr>
              </a:p>
            </p:txBody>
          </p:sp>
        </p:grpSp>
        <p:cxnSp>
          <p:nvCxnSpPr>
            <p:cNvPr id="611" name="Google Shape;611;p12"/>
            <p:cNvCxnSpPr>
              <a:stCxn id="602" idx="4"/>
              <a:endCxn id="610" idx="0"/>
            </p:cNvCxnSpPr>
            <p:nvPr/>
          </p:nvCxnSpPr>
          <p:spPr>
            <a:xfrm>
              <a:off x="4977071" y="5457913"/>
              <a:ext cx="156000" cy="596700"/>
            </a:xfrm>
            <a:prstGeom prst="straightConnector1">
              <a:avLst/>
            </a:prstGeom>
            <a:noFill/>
            <a:ln w="9525" cap="flat" cmpd="sng">
              <a:solidFill>
                <a:schemeClr val="accent1"/>
              </a:solidFill>
              <a:prstDash val="solid"/>
              <a:miter lim="800000"/>
              <a:headEnd type="none" w="sm" len="sm"/>
              <a:tailEnd type="none" w="sm" len="sm"/>
            </a:ln>
          </p:spPr>
        </p:cxnSp>
        <p:cxnSp>
          <p:nvCxnSpPr>
            <p:cNvPr id="612" name="Google Shape;612;p12"/>
            <p:cNvCxnSpPr>
              <a:stCxn id="602" idx="2"/>
              <a:endCxn id="599" idx="6"/>
            </p:cNvCxnSpPr>
            <p:nvPr/>
          </p:nvCxnSpPr>
          <p:spPr>
            <a:xfrm rot="10800000">
              <a:off x="2237774" y="4737924"/>
              <a:ext cx="2061900" cy="87600"/>
            </a:xfrm>
            <a:prstGeom prst="straightConnector1">
              <a:avLst/>
            </a:prstGeom>
            <a:noFill/>
            <a:ln w="9525" cap="flat" cmpd="sng">
              <a:solidFill>
                <a:schemeClr val="accent1"/>
              </a:solidFill>
              <a:prstDash val="solid"/>
              <a:miter lim="800000"/>
              <a:headEnd type="none" w="sm" len="sm"/>
              <a:tailEnd type="none" w="sm" len="sm"/>
            </a:ln>
          </p:spPr>
        </p:cxnSp>
        <p:cxnSp>
          <p:nvCxnSpPr>
            <p:cNvPr id="613" name="Google Shape;613;p12"/>
            <p:cNvCxnSpPr>
              <a:stCxn id="602" idx="3"/>
              <a:endCxn id="606" idx="0"/>
            </p:cNvCxnSpPr>
            <p:nvPr/>
          </p:nvCxnSpPr>
          <p:spPr>
            <a:xfrm flipH="1">
              <a:off x="1981679" y="5272691"/>
              <a:ext cx="2516400" cy="759300"/>
            </a:xfrm>
            <a:prstGeom prst="straightConnector1">
              <a:avLst/>
            </a:prstGeom>
            <a:noFill/>
            <a:ln w="9525" cap="flat" cmpd="sng">
              <a:solidFill>
                <a:schemeClr val="accent1"/>
              </a:solidFill>
              <a:prstDash val="solid"/>
              <a:miter lim="800000"/>
              <a:headEnd type="none" w="sm" len="sm"/>
              <a:tailEnd type="none" w="sm" len="sm"/>
            </a:ln>
          </p:spPr>
        </p:cxnSp>
        <p:cxnSp>
          <p:nvCxnSpPr>
            <p:cNvPr id="614" name="Google Shape;614;p12"/>
            <p:cNvCxnSpPr>
              <a:stCxn id="601" idx="4"/>
              <a:endCxn id="608" idx="0"/>
            </p:cNvCxnSpPr>
            <p:nvPr/>
          </p:nvCxnSpPr>
          <p:spPr>
            <a:xfrm flipH="1">
              <a:off x="4045047" y="3092152"/>
              <a:ext cx="391500" cy="2989500"/>
            </a:xfrm>
            <a:prstGeom prst="straightConnector1">
              <a:avLst/>
            </a:prstGeom>
            <a:noFill/>
            <a:ln w="9525" cap="flat" cmpd="sng">
              <a:solidFill>
                <a:srgbClr val="002060"/>
              </a:solidFill>
              <a:prstDash val="solid"/>
              <a:miter lim="800000"/>
              <a:headEnd type="none" w="sm" len="sm"/>
              <a:tailEnd type="none" w="sm" len="sm"/>
            </a:ln>
          </p:spPr>
        </p:cxnSp>
        <p:cxnSp>
          <p:nvCxnSpPr>
            <p:cNvPr id="615" name="Google Shape;615;p12"/>
            <p:cNvCxnSpPr>
              <a:stCxn id="601" idx="3"/>
              <a:endCxn id="607" idx="0"/>
            </p:cNvCxnSpPr>
            <p:nvPr/>
          </p:nvCxnSpPr>
          <p:spPr>
            <a:xfrm flipH="1">
              <a:off x="3027929" y="2898378"/>
              <a:ext cx="883800" cy="3183300"/>
            </a:xfrm>
            <a:prstGeom prst="straightConnector1">
              <a:avLst/>
            </a:prstGeom>
            <a:noFill/>
            <a:ln w="9525" cap="flat" cmpd="sng">
              <a:solidFill>
                <a:srgbClr val="002060"/>
              </a:solidFill>
              <a:prstDash val="solid"/>
              <a:miter lim="800000"/>
              <a:headEnd type="none" w="sm" len="sm"/>
              <a:tailEnd type="none" w="sm" len="sm"/>
            </a:ln>
          </p:spPr>
        </p:cxnSp>
        <p:cxnSp>
          <p:nvCxnSpPr>
            <p:cNvPr id="616" name="Google Shape;616;p12"/>
            <p:cNvCxnSpPr>
              <a:stCxn id="601" idx="2"/>
              <a:endCxn id="597" idx="6"/>
            </p:cNvCxnSpPr>
            <p:nvPr/>
          </p:nvCxnSpPr>
          <p:spPr>
            <a:xfrm flipH="1">
              <a:off x="1845743" y="2430565"/>
              <a:ext cx="1848600" cy="127200"/>
            </a:xfrm>
            <a:prstGeom prst="straightConnector1">
              <a:avLst/>
            </a:prstGeom>
            <a:noFill/>
            <a:ln w="9525" cap="flat" cmpd="sng">
              <a:solidFill>
                <a:schemeClr val="dk1"/>
              </a:solidFill>
              <a:prstDash val="solid"/>
              <a:miter lim="800000"/>
              <a:headEnd type="none" w="sm" len="sm"/>
              <a:tailEnd type="none" w="sm" len="sm"/>
            </a:ln>
          </p:spPr>
        </p:cxnSp>
        <p:cxnSp>
          <p:nvCxnSpPr>
            <p:cNvPr id="617" name="Google Shape;617;p12"/>
            <p:cNvCxnSpPr>
              <a:stCxn id="598" idx="1"/>
              <a:endCxn id="597" idx="5"/>
            </p:cNvCxnSpPr>
            <p:nvPr/>
          </p:nvCxnSpPr>
          <p:spPr>
            <a:xfrm flipH="1">
              <a:off x="1664716" y="2885692"/>
              <a:ext cx="725400" cy="84900"/>
            </a:xfrm>
            <a:prstGeom prst="straightConnector1">
              <a:avLst/>
            </a:prstGeom>
            <a:noFill/>
            <a:ln w="9525" cap="flat" cmpd="sng">
              <a:solidFill>
                <a:schemeClr val="dk1"/>
              </a:solidFill>
              <a:prstDash val="solid"/>
              <a:miter lim="800000"/>
              <a:headEnd type="none" w="sm" len="sm"/>
              <a:tailEnd type="none" w="sm" len="sm"/>
            </a:ln>
          </p:spPr>
        </p:cxnSp>
        <p:cxnSp>
          <p:nvCxnSpPr>
            <p:cNvPr id="618" name="Google Shape;618;p12"/>
            <p:cNvCxnSpPr>
              <a:stCxn id="605" idx="0"/>
              <a:endCxn id="597" idx="3"/>
            </p:cNvCxnSpPr>
            <p:nvPr/>
          </p:nvCxnSpPr>
          <p:spPr>
            <a:xfrm rot="10800000">
              <a:off x="790192" y="2970494"/>
              <a:ext cx="141300" cy="3037200"/>
            </a:xfrm>
            <a:prstGeom prst="straightConnector1">
              <a:avLst/>
            </a:prstGeom>
            <a:noFill/>
            <a:ln w="9525" cap="flat" cmpd="sng">
              <a:solidFill>
                <a:schemeClr val="dk1"/>
              </a:solidFill>
              <a:prstDash val="solid"/>
              <a:miter lim="800000"/>
              <a:headEnd type="none" w="sm" len="sm"/>
              <a:tailEnd type="none" w="sm" len="sm"/>
            </a:ln>
          </p:spPr>
        </p:cxnSp>
        <p:cxnSp>
          <p:nvCxnSpPr>
            <p:cNvPr id="619" name="Google Shape;619;p12"/>
            <p:cNvCxnSpPr>
              <a:stCxn id="607" idx="0"/>
              <a:endCxn id="598" idx="4"/>
            </p:cNvCxnSpPr>
            <p:nvPr/>
          </p:nvCxnSpPr>
          <p:spPr>
            <a:xfrm rot="10800000">
              <a:off x="2869061" y="3965257"/>
              <a:ext cx="159000" cy="2116500"/>
            </a:xfrm>
            <a:prstGeom prst="straightConnector1">
              <a:avLst/>
            </a:prstGeom>
            <a:noFill/>
            <a:ln w="9525" cap="flat" cmpd="sng">
              <a:solidFill>
                <a:srgbClr val="FFC000"/>
              </a:solidFill>
              <a:prstDash val="solid"/>
              <a:miter lim="800000"/>
              <a:headEnd type="none" w="sm" len="sm"/>
              <a:tailEnd type="none" w="sm" len="sm"/>
            </a:ln>
          </p:spPr>
        </p:cxnSp>
        <p:cxnSp>
          <p:nvCxnSpPr>
            <p:cNvPr id="620" name="Google Shape;620;p12"/>
            <p:cNvCxnSpPr>
              <a:stCxn id="599" idx="7"/>
              <a:endCxn id="598" idx="3"/>
            </p:cNvCxnSpPr>
            <p:nvPr/>
          </p:nvCxnSpPr>
          <p:spPr>
            <a:xfrm rot="10800000" flipH="1">
              <a:off x="2047553" y="3780066"/>
              <a:ext cx="342600" cy="525300"/>
            </a:xfrm>
            <a:prstGeom prst="straightConnector1">
              <a:avLst/>
            </a:prstGeom>
            <a:noFill/>
            <a:ln w="9525" cap="flat" cmpd="sng">
              <a:solidFill>
                <a:srgbClr val="FFC000"/>
              </a:solidFill>
              <a:prstDash val="solid"/>
              <a:miter lim="800000"/>
              <a:headEnd type="none" w="sm" len="sm"/>
              <a:tailEnd type="none" w="sm" len="sm"/>
            </a:ln>
          </p:spPr>
        </p:cxnSp>
        <p:cxnSp>
          <p:nvCxnSpPr>
            <p:cNvPr id="621" name="Google Shape;621;p12"/>
            <p:cNvCxnSpPr>
              <a:stCxn id="600" idx="2"/>
              <a:endCxn id="598" idx="6"/>
            </p:cNvCxnSpPr>
            <p:nvPr/>
          </p:nvCxnSpPr>
          <p:spPr>
            <a:xfrm rot="10800000">
              <a:off x="3546509" y="3332939"/>
              <a:ext cx="1529100" cy="290100"/>
            </a:xfrm>
            <a:prstGeom prst="straightConnector1">
              <a:avLst/>
            </a:prstGeom>
            <a:noFill/>
            <a:ln w="9525" cap="flat" cmpd="sng">
              <a:solidFill>
                <a:srgbClr val="FFC000"/>
              </a:solidFill>
              <a:prstDash val="solid"/>
              <a:miter lim="800000"/>
              <a:headEnd type="none" w="sm" len="sm"/>
              <a:tailEnd type="none" w="sm" len="sm"/>
            </a:ln>
          </p:spPr>
        </p:cxnSp>
        <p:cxnSp>
          <p:nvCxnSpPr>
            <p:cNvPr id="622" name="Google Shape;622;p12"/>
            <p:cNvCxnSpPr>
              <a:endCxn id="600" idx="5"/>
            </p:cNvCxnSpPr>
            <p:nvPr/>
          </p:nvCxnSpPr>
          <p:spPr>
            <a:xfrm rot="10800000">
              <a:off x="6131355" y="4035698"/>
              <a:ext cx="38700" cy="1938000"/>
            </a:xfrm>
            <a:prstGeom prst="straightConnector1">
              <a:avLst/>
            </a:prstGeom>
            <a:noFill/>
            <a:ln w="9525" cap="flat" cmpd="sng">
              <a:solidFill>
                <a:srgbClr val="00B050"/>
              </a:solidFill>
              <a:prstDash val="solid"/>
              <a:miter lim="800000"/>
              <a:headEnd type="none" w="sm" len="sm"/>
              <a:tailEnd type="none" w="sm" len="sm"/>
            </a:ln>
          </p:spPr>
        </p:cxnSp>
        <p:cxnSp>
          <p:nvCxnSpPr>
            <p:cNvPr id="623" name="Google Shape;623;p12"/>
            <p:cNvCxnSpPr>
              <a:stCxn id="606" idx="0"/>
              <a:endCxn id="599" idx="4"/>
            </p:cNvCxnSpPr>
            <p:nvPr/>
          </p:nvCxnSpPr>
          <p:spPr>
            <a:xfrm rot="10800000">
              <a:off x="1588913" y="5349406"/>
              <a:ext cx="393000" cy="682500"/>
            </a:xfrm>
            <a:prstGeom prst="straightConnector1">
              <a:avLst/>
            </a:prstGeom>
            <a:noFill/>
            <a:ln w="9525" cap="flat" cmpd="sng">
              <a:solidFill>
                <a:srgbClr val="00B0F0"/>
              </a:solidFill>
              <a:prstDash val="solid"/>
              <a:miter lim="800000"/>
              <a:headEnd type="none" w="sm" len="sm"/>
              <a:tailEnd type="none" w="sm" len="sm"/>
            </a:ln>
          </p:spPr>
        </p:cxnSp>
        <p:cxnSp>
          <p:nvCxnSpPr>
            <p:cNvPr id="624" name="Google Shape;624;p12"/>
            <p:cNvCxnSpPr>
              <a:stCxn id="605" idx="0"/>
              <a:endCxn id="599" idx="3"/>
            </p:cNvCxnSpPr>
            <p:nvPr/>
          </p:nvCxnSpPr>
          <p:spPr>
            <a:xfrm rot="10800000" flipH="1">
              <a:off x="931492" y="5170394"/>
              <a:ext cx="198300" cy="837300"/>
            </a:xfrm>
            <a:prstGeom prst="straightConnector1">
              <a:avLst/>
            </a:prstGeom>
            <a:noFill/>
            <a:ln w="9525" cap="flat" cmpd="sng">
              <a:solidFill>
                <a:srgbClr val="00B0F0"/>
              </a:solidFill>
              <a:prstDash val="solid"/>
              <a:miter lim="800000"/>
              <a:headEnd type="none" w="sm" len="sm"/>
              <a:tailEnd type="none" w="sm" len="sm"/>
            </a:ln>
          </p:spPr>
        </p:cxnSp>
        <p:cxnSp>
          <p:nvCxnSpPr>
            <p:cNvPr id="625" name="Google Shape;625;p12"/>
            <p:cNvCxnSpPr>
              <a:stCxn id="607" idx="0"/>
              <a:endCxn id="597" idx="5"/>
            </p:cNvCxnSpPr>
            <p:nvPr/>
          </p:nvCxnSpPr>
          <p:spPr>
            <a:xfrm rot="10800000">
              <a:off x="1664861" y="2970157"/>
              <a:ext cx="1363200" cy="3111600"/>
            </a:xfrm>
            <a:prstGeom prst="straightConnector1">
              <a:avLst/>
            </a:prstGeom>
            <a:noFill/>
            <a:ln w="9525" cap="flat" cmpd="sng">
              <a:solidFill>
                <a:schemeClr val="dk1"/>
              </a:solidFill>
              <a:prstDash val="solid"/>
              <a:miter lim="800000"/>
              <a:headEnd type="none" w="sm" len="sm"/>
              <a:tailEnd type="none" w="sm" len="sm"/>
            </a:ln>
          </p:spPr>
        </p:cxnSp>
        <p:cxnSp>
          <p:nvCxnSpPr>
            <p:cNvPr id="626" name="Google Shape;626;p12"/>
            <p:cNvCxnSpPr>
              <a:stCxn id="602" idx="5"/>
              <a:endCxn id="609" idx="0"/>
            </p:cNvCxnSpPr>
            <p:nvPr/>
          </p:nvCxnSpPr>
          <p:spPr>
            <a:xfrm>
              <a:off x="5456063" y="5272691"/>
              <a:ext cx="718500" cy="7236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12"/>
            <p:cNvCxnSpPr>
              <a:stCxn id="601" idx="3"/>
              <a:endCxn id="598" idx="7"/>
            </p:cNvCxnSpPr>
            <p:nvPr/>
          </p:nvCxnSpPr>
          <p:spPr>
            <a:xfrm rot="10800000">
              <a:off x="3348029" y="2885478"/>
              <a:ext cx="563700" cy="12900"/>
            </a:xfrm>
            <a:prstGeom prst="straightConnector1">
              <a:avLst/>
            </a:prstGeom>
            <a:noFill/>
            <a:ln w="9525" cap="flat" cmpd="sng">
              <a:solidFill>
                <a:srgbClr val="002060"/>
              </a:solidFill>
              <a:prstDash val="solid"/>
              <a:miter lim="800000"/>
              <a:headEnd type="none" w="sm" len="sm"/>
              <a:tailEnd type="none" w="sm" len="sm"/>
            </a:ln>
          </p:spPr>
        </p:cxnSp>
        <p:cxnSp>
          <p:nvCxnSpPr>
            <p:cNvPr id="628" name="Google Shape;628;p12"/>
            <p:cNvCxnSpPr>
              <a:stCxn id="602" idx="1"/>
              <a:endCxn id="598" idx="5"/>
            </p:cNvCxnSpPr>
            <p:nvPr/>
          </p:nvCxnSpPr>
          <p:spPr>
            <a:xfrm rot="10800000">
              <a:off x="3347879" y="3779858"/>
              <a:ext cx="1150200" cy="598500"/>
            </a:xfrm>
            <a:prstGeom prst="straightConnector1">
              <a:avLst/>
            </a:prstGeom>
            <a:noFill/>
            <a:ln w="9525" cap="flat" cmpd="sng">
              <a:solidFill>
                <a:srgbClr val="FFC000"/>
              </a:solidFill>
              <a:prstDash val="solid"/>
              <a:miter lim="800000"/>
              <a:headEnd type="none" w="sm" len="sm"/>
              <a:tailEnd type="none" w="sm" len="sm"/>
            </a:ln>
          </p:spPr>
        </p:cxnSp>
        <p:cxnSp>
          <p:nvCxnSpPr>
            <p:cNvPr id="629" name="Google Shape;629;p12"/>
            <p:cNvCxnSpPr>
              <a:stCxn id="602" idx="0"/>
              <a:endCxn id="600" idx="3"/>
            </p:cNvCxnSpPr>
            <p:nvPr/>
          </p:nvCxnSpPr>
          <p:spPr>
            <a:xfrm rot="10800000" flipH="1">
              <a:off x="4977071" y="4035636"/>
              <a:ext cx="279900" cy="157500"/>
            </a:xfrm>
            <a:prstGeom prst="straightConnector1">
              <a:avLst/>
            </a:prstGeom>
            <a:noFill/>
            <a:ln w="9525" cap="flat" cmpd="sng">
              <a:solidFill>
                <a:srgbClr val="00B050"/>
              </a:solidFill>
              <a:prstDash val="solid"/>
              <a:miter lim="800000"/>
              <a:headEnd type="none" w="sm" len="sm"/>
              <a:tailEnd type="none" w="sm" len="sm"/>
            </a:ln>
          </p:spPr>
        </p:cxnSp>
        <p:cxnSp>
          <p:nvCxnSpPr>
            <p:cNvPr id="630" name="Google Shape;630;p12"/>
            <p:cNvCxnSpPr>
              <a:stCxn id="605" idx="0"/>
              <a:endCxn id="600" idx="2"/>
            </p:cNvCxnSpPr>
            <p:nvPr/>
          </p:nvCxnSpPr>
          <p:spPr>
            <a:xfrm rot="10800000" flipH="1">
              <a:off x="931492" y="3622994"/>
              <a:ext cx="4143900" cy="2384700"/>
            </a:xfrm>
            <a:prstGeom prst="straightConnector1">
              <a:avLst/>
            </a:prstGeom>
            <a:noFill/>
            <a:ln w="9525" cap="flat" cmpd="sng">
              <a:solidFill>
                <a:srgbClr val="00B050"/>
              </a:solidFill>
              <a:prstDash val="solid"/>
              <a:miter lim="800000"/>
              <a:headEnd type="none" w="sm" len="sm"/>
              <a:tailEnd type="none" w="sm" len="sm"/>
            </a:ln>
          </p:spPr>
        </p:cxnSp>
        <p:cxnSp>
          <p:nvCxnSpPr>
            <p:cNvPr id="631" name="Google Shape;631;p12"/>
            <p:cNvCxnSpPr>
              <a:stCxn id="608" idx="0"/>
              <a:endCxn id="598" idx="5"/>
            </p:cNvCxnSpPr>
            <p:nvPr/>
          </p:nvCxnSpPr>
          <p:spPr>
            <a:xfrm rot="10800000">
              <a:off x="3348108" y="3780157"/>
              <a:ext cx="696900" cy="2301600"/>
            </a:xfrm>
            <a:prstGeom prst="straightConnector1">
              <a:avLst/>
            </a:prstGeom>
            <a:noFill/>
            <a:ln w="9525" cap="flat" cmpd="sng">
              <a:solidFill>
                <a:srgbClr val="FFC000"/>
              </a:solidFill>
              <a:prstDash val="solid"/>
              <a:miter lim="800000"/>
              <a:headEnd type="none" w="sm" len="sm"/>
              <a:tailEnd type="none" w="sm" len="sm"/>
            </a:ln>
          </p:spPr>
        </p:cxnSp>
        <p:cxnSp>
          <p:nvCxnSpPr>
            <p:cNvPr id="632" name="Google Shape;632;p12"/>
            <p:cNvCxnSpPr>
              <a:stCxn id="605" idx="0"/>
              <a:endCxn id="598" idx="4"/>
            </p:cNvCxnSpPr>
            <p:nvPr/>
          </p:nvCxnSpPr>
          <p:spPr>
            <a:xfrm rot="10800000" flipH="1">
              <a:off x="931492" y="3965294"/>
              <a:ext cx="1937400" cy="2042400"/>
            </a:xfrm>
            <a:prstGeom prst="straightConnector1">
              <a:avLst/>
            </a:prstGeom>
            <a:noFill/>
            <a:ln w="9525" cap="flat" cmpd="sng">
              <a:solidFill>
                <a:srgbClr val="FFC000"/>
              </a:solidFill>
              <a:prstDash val="solid"/>
              <a:miter lim="800000"/>
              <a:headEnd type="none" w="sm" len="sm"/>
              <a:tailEnd type="none" w="sm" len="sm"/>
            </a:ln>
          </p:spPr>
        </p:cxnSp>
        <p:cxnSp>
          <p:nvCxnSpPr>
            <p:cNvPr id="633" name="Google Shape;633;p12"/>
            <p:cNvCxnSpPr>
              <a:stCxn id="610" idx="0"/>
              <a:endCxn id="599" idx="5"/>
            </p:cNvCxnSpPr>
            <p:nvPr/>
          </p:nvCxnSpPr>
          <p:spPr>
            <a:xfrm rot="10800000">
              <a:off x="2047373" y="5170298"/>
              <a:ext cx="3085800" cy="884400"/>
            </a:xfrm>
            <a:prstGeom prst="straightConnector1">
              <a:avLst/>
            </a:prstGeom>
            <a:noFill/>
            <a:ln w="9525" cap="flat" cmpd="sng">
              <a:solidFill>
                <a:schemeClr val="accent1"/>
              </a:solidFill>
              <a:prstDash val="solid"/>
              <a:miter lim="800000"/>
              <a:headEnd type="none" w="sm" len="sm"/>
              <a:tailEnd type="none" w="sm" len="sm"/>
            </a:ln>
          </p:spPr>
        </p:cxnSp>
      </p:grpSp>
      <p:sp>
        <p:nvSpPr>
          <p:cNvPr id="634" name="Google Shape;634;p12"/>
          <p:cNvSpPr txBox="1"/>
          <p:nvPr/>
        </p:nvSpPr>
        <p:spPr>
          <a:xfrm>
            <a:off x="5627406" y="1281869"/>
            <a:ext cx="3337082"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err="1">
                <a:solidFill>
                  <a:srgbClr val="000000"/>
                </a:solidFill>
                <a:latin typeface="Arial"/>
                <a:ea typeface="Arial"/>
                <a:cs typeface="Arial"/>
                <a:sym typeface="Arial"/>
              </a:rPr>
              <a:t>코드량이</a:t>
            </a:r>
            <a:r>
              <a:rPr lang="ko-KR" altLang="en-US" sz="1050" b="0" i="0" u="none" strike="noStrike" cap="none" dirty="0">
                <a:solidFill>
                  <a:srgbClr val="000000"/>
                </a:solidFill>
                <a:latin typeface="Arial"/>
                <a:ea typeface="Arial"/>
                <a:cs typeface="Arial"/>
                <a:sym typeface="Arial"/>
              </a:rPr>
              <a:t> 방대함 </a:t>
            </a:r>
            <a:r>
              <a:rPr lang="en-US" altLang="ko-KR" sz="1050" b="0" i="0" u="none" strike="noStrike" cap="none" dirty="0">
                <a:solidFill>
                  <a:srgbClr val="000000"/>
                </a:solidFill>
                <a:latin typeface="Arial"/>
                <a:ea typeface="Arial"/>
                <a:cs typeface="Arial"/>
                <a:sym typeface="Arial"/>
              </a:rPr>
              <a:t>(</a:t>
            </a:r>
            <a:r>
              <a:rPr lang="ko-KR" altLang="en-US" sz="1050" b="0" i="0" u="none" strike="noStrike" cap="none" dirty="0" err="1">
                <a:solidFill>
                  <a:srgbClr val="000000"/>
                </a:solidFill>
                <a:latin typeface="Arial"/>
                <a:ea typeface="Arial"/>
                <a:cs typeface="Arial"/>
                <a:sym typeface="Arial"/>
              </a:rPr>
              <a:t>오류발생시</a:t>
            </a:r>
            <a:r>
              <a:rPr lang="ko-KR" altLang="en-US" sz="1050" b="0" i="0" u="none" strike="noStrike" cap="none" dirty="0">
                <a:solidFill>
                  <a:srgbClr val="000000"/>
                </a:solidFill>
                <a:latin typeface="Arial"/>
                <a:ea typeface="Arial"/>
                <a:cs typeface="Arial"/>
                <a:sym typeface="Arial"/>
              </a:rPr>
              <a:t> 바닷가에서 바늘 찾기</a:t>
            </a:r>
            <a:r>
              <a:rPr lang="en-US" altLang="ko-KR" sz="1050" b="0" i="0" u="none" strike="noStrike" cap="none" dirty="0">
                <a:solidFill>
                  <a:srgbClr val="000000"/>
                </a:solidFill>
                <a:latin typeface="Arial"/>
                <a:ea typeface="Arial"/>
                <a:cs typeface="Arial"/>
                <a:sym typeface="Arial"/>
              </a:rPr>
              <a:t>)</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Large code base</a:t>
            </a:r>
            <a:endParaRPr sz="1050" b="0" i="0" u="none" strike="noStrike" cap="none" dirty="0">
              <a:solidFill>
                <a:schemeClr val="accent1"/>
              </a:solidFill>
              <a:latin typeface="Arial"/>
              <a:ea typeface="Arial"/>
              <a:cs typeface="Arial"/>
              <a:sym typeface="Arial"/>
            </a:endParaRPr>
          </a:p>
        </p:txBody>
      </p:sp>
      <p:sp>
        <p:nvSpPr>
          <p:cNvPr id="635" name="Google Shape;635;p12"/>
          <p:cNvSpPr txBox="1"/>
          <p:nvPr/>
        </p:nvSpPr>
        <p:spPr>
          <a:xfrm>
            <a:off x="5615656" y="1788869"/>
            <a:ext cx="3108533" cy="5770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dirty="0"/>
              <a:t>개발환경이 무거움 </a:t>
            </a:r>
            <a:r>
              <a:rPr lang="en-US" altLang="ko-KR" sz="1050" dirty="0"/>
              <a:t>(IDE, WAS </a:t>
            </a:r>
            <a:r>
              <a:rPr lang="ko-KR" altLang="en-US" sz="1050" dirty="0"/>
              <a:t>등</a:t>
            </a:r>
            <a:r>
              <a:rPr lang="en-US" altLang="ko-KR" sz="1050" dirty="0"/>
              <a:t>)</a:t>
            </a: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Overloaded IDE and development environment (Web container, etc.)</a:t>
            </a:r>
            <a:endParaRPr sz="1050" b="0" i="0" u="none" strike="noStrike" cap="none" dirty="0">
              <a:solidFill>
                <a:schemeClr val="accent1"/>
              </a:solidFill>
              <a:latin typeface="Arial"/>
              <a:ea typeface="Arial"/>
              <a:cs typeface="Arial"/>
              <a:sym typeface="Arial"/>
            </a:endParaRPr>
          </a:p>
        </p:txBody>
      </p:sp>
      <p:sp>
        <p:nvSpPr>
          <p:cNvPr id="636" name="Google Shape;636;p12"/>
          <p:cNvSpPr txBox="1"/>
          <p:nvPr/>
        </p:nvSpPr>
        <p:spPr>
          <a:xfrm>
            <a:off x="5618860" y="2363167"/>
            <a:ext cx="3108533" cy="5770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하나의 변경이 나머지의 모든 </a:t>
            </a:r>
            <a:r>
              <a:rPr lang="ko-KR" altLang="en-US" sz="1050" b="0" i="0" u="none" strike="noStrike" cap="none" dirty="0" err="1">
                <a:solidFill>
                  <a:srgbClr val="000000"/>
                </a:solidFill>
                <a:latin typeface="Arial"/>
                <a:ea typeface="Arial"/>
                <a:cs typeface="Arial"/>
                <a:sym typeface="Arial"/>
              </a:rPr>
              <a:t>재배포를</a:t>
            </a:r>
            <a:r>
              <a:rPr lang="ko-KR" altLang="en-US" sz="1050" b="0" i="0" u="none" strike="noStrike" cap="none" dirty="0">
                <a:solidFill>
                  <a:srgbClr val="000000"/>
                </a:solidFill>
                <a:latin typeface="Arial"/>
                <a:ea typeface="Arial"/>
                <a:cs typeface="Arial"/>
                <a:sym typeface="Arial"/>
              </a:rPr>
              <a:t> 유발함</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Deployment of any change requires redeploying everything</a:t>
            </a:r>
            <a:endParaRPr sz="1050" b="0" i="0" u="none" strike="noStrike" cap="none" dirty="0">
              <a:solidFill>
                <a:schemeClr val="accent1"/>
              </a:solidFill>
              <a:latin typeface="Arial"/>
              <a:ea typeface="Arial"/>
              <a:cs typeface="Arial"/>
              <a:sym typeface="Arial"/>
            </a:endParaRPr>
          </a:p>
        </p:txBody>
      </p:sp>
      <p:sp>
        <p:nvSpPr>
          <p:cNvPr id="637" name="Google Shape;637;p12"/>
          <p:cNvSpPr txBox="1"/>
          <p:nvPr/>
        </p:nvSpPr>
        <p:spPr>
          <a:xfrm>
            <a:off x="5617792" y="2938940"/>
            <a:ext cx="3108533"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dirty="0"/>
              <a:t>선별적 </a:t>
            </a:r>
            <a:r>
              <a:rPr lang="ko-KR" altLang="en-US" sz="1050" b="0" i="0" u="none" strike="noStrike" cap="none" dirty="0">
                <a:solidFill>
                  <a:srgbClr val="000000"/>
                </a:solidFill>
                <a:latin typeface="Arial"/>
                <a:ea typeface="Arial"/>
                <a:cs typeface="Arial"/>
                <a:sym typeface="Arial"/>
              </a:rPr>
              <a:t>확장이 용이하지 않음</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Only scales in one dimension</a:t>
            </a:r>
            <a:endParaRPr sz="1050" b="0" i="0" u="none" strike="noStrike" cap="none" dirty="0">
              <a:solidFill>
                <a:schemeClr val="accent1"/>
              </a:solidFill>
              <a:latin typeface="Arial"/>
              <a:ea typeface="Arial"/>
              <a:cs typeface="Arial"/>
              <a:sym typeface="Arial"/>
            </a:endParaRPr>
          </a:p>
        </p:txBody>
      </p:sp>
      <p:sp>
        <p:nvSpPr>
          <p:cNvPr id="638" name="Google Shape;638;p12"/>
          <p:cNvSpPr txBox="1"/>
          <p:nvPr/>
        </p:nvSpPr>
        <p:spPr>
          <a:xfrm>
            <a:off x="5616724" y="3360888"/>
            <a:ext cx="3635796"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하나의 기술 스택</a:t>
            </a:r>
            <a:r>
              <a:rPr lang="en-US" altLang="ko-KR" sz="1050" b="0" i="0" u="none" strike="noStrike" cap="none" dirty="0">
                <a:solidFill>
                  <a:srgbClr val="000000"/>
                </a:solidFill>
                <a:latin typeface="Arial"/>
                <a:ea typeface="Arial"/>
                <a:cs typeface="Arial"/>
                <a:sym typeface="Arial"/>
              </a:rPr>
              <a:t> </a:t>
            </a:r>
            <a:r>
              <a:rPr lang="ko-KR" altLang="en-US" sz="1050" b="0" i="0" u="none" strike="noStrike" cap="none" dirty="0">
                <a:solidFill>
                  <a:srgbClr val="000000"/>
                </a:solidFill>
                <a:latin typeface="Arial"/>
                <a:ea typeface="Arial"/>
                <a:cs typeface="Arial"/>
                <a:sym typeface="Arial"/>
              </a:rPr>
              <a:t>만을 선택 가능 </a:t>
            </a:r>
            <a:r>
              <a:rPr lang="en-US" altLang="ko-KR" sz="1050" b="0" i="0" u="none" strike="noStrike" cap="none" dirty="0">
                <a:solidFill>
                  <a:srgbClr val="000000"/>
                </a:solidFill>
                <a:latin typeface="Arial"/>
                <a:ea typeface="Arial"/>
                <a:cs typeface="Arial"/>
                <a:sym typeface="Arial"/>
              </a:rPr>
              <a:t>e.g. Java 1.8 + Oracle</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You are committed to the technology stack</a:t>
            </a:r>
            <a:endParaRPr sz="1050" b="0" i="0" u="none" strike="noStrike" cap="none" dirty="0">
              <a:solidFill>
                <a:schemeClr val="accent1"/>
              </a:solidFill>
              <a:latin typeface="Arial"/>
              <a:ea typeface="Arial"/>
              <a:cs typeface="Arial"/>
              <a:sym typeface="Arial"/>
            </a:endParaRPr>
          </a:p>
        </p:txBody>
      </p:sp>
      <p:sp>
        <p:nvSpPr>
          <p:cNvPr id="639" name="Google Shape;639;p12"/>
          <p:cNvSpPr txBox="1"/>
          <p:nvPr/>
        </p:nvSpPr>
        <p:spPr>
          <a:xfrm>
            <a:off x="5615656" y="3923843"/>
            <a:ext cx="3108533"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새로운 개발팀을 추가하는데 어려움이 있음</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Becomes an obstacle to scaling development</a:t>
            </a:r>
            <a:endParaRPr sz="1050" b="0" i="0" u="none" strike="noStrike" cap="none" dirty="0">
              <a:solidFill>
                <a:schemeClr val="accent1"/>
              </a:solidFill>
              <a:latin typeface="Arial"/>
              <a:ea typeface="Arial"/>
              <a:cs typeface="Arial"/>
              <a:sym typeface="Arial"/>
            </a:endParaRPr>
          </a:p>
        </p:txBody>
      </p:sp>
      <p:sp>
        <p:nvSpPr>
          <p:cNvPr id="640" name="Google Shape;640;p12"/>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Calibri"/>
              <a:buNone/>
            </a:pPr>
            <a:r>
              <a:rPr lang="ko-KR" altLang="en-US" dirty="0" err="1">
                <a:solidFill>
                  <a:srgbClr val="3F3F3F"/>
                </a:solidFill>
              </a:rPr>
              <a:t>모노리틱</a:t>
            </a:r>
            <a:r>
              <a:rPr lang="ko-KR" altLang="en-US" dirty="0">
                <a:solidFill>
                  <a:srgbClr val="3F3F3F"/>
                </a:solidFill>
              </a:rPr>
              <a:t> 아키텍처의 단점</a:t>
            </a:r>
            <a:r>
              <a:rPr lang="en-US" dirty="0">
                <a:solidFill>
                  <a:srgbClr val="3F3F3F"/>
                </a:solidFill>
              </a:rPr>
              <a:t/>
            </a:r>
            <a:br>
              <a:rPr lang="en-US" dirty="0">
                <a:solidFill>
                  <a:srgbClr val="3F3F3F"/>
                </a:solidFill>
              </a:rPr>
            </a:br>
            <a:r>
              <a:rPr lang="en-US" sz="2400" dirty="0">
                <a:solidFill>
                  <a:schemeClr val="accent1"/>
                </a:solidFill>
              </a:rPr>
              <a:t>Drawbacks of a Monolithic Architecture</a:t>
            </a:r>
            <a:endParaRPr sz="2400" dirty="0">
              <a:solidFill>
                <a:schemeClr val="accent1"/>
              </a:solidFill>
            </a:endParaRPr>
          </a:p>
        </p:txBody>
      </p:sp>
      <p:sp>
        <p:nvSpPr>
          <p:cNvPr id="50" name="Google Shape;595;p12">
            <a:extLst>
              <a:ext uri="{FF2B5EF4-FFF2-40B4-BE49-F238E27FC236}">
                <a16:creationId xmlns:a16="http://schemas.microsoft.com/office/drawing/2014/main" id="{317E4F6D-4E5B-A44C-9B53-DD0C3372CD8A}"/>
              </a:ext>
            </a:extLst>
          </p:cNvPr>
          <p:cNvSpPr txBox="1"/>
          <p:nvPr/>
        </p:nvSpPr>
        <p:spPr>
          <a:xfrm>
            <a:off x="535520" y="1085847"/>
            <a:ext cx="536233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dirty="0">
                <a:solidFill>
                  <a:srgbClr val="3F3F3F"/>
                </a:solidFill>
                <a:latin typeface="Arial"/>
                <a:ea typeface="Arial"/>
                <a:cs typeface="Arial"/>
                <a:sym typeface="Arial"/>
              </a:rPr>
              <a:t>Size matters, costs grow as they grow</a:t>
            </a:r>
            <a:endParaRPr sz="1050" b="0" i="0" u="none" strike="noStrike" cap="none" dirty="0">
              <a:solidFill>
                <a:srgbClr val="3F3F3F"/>
              </a:solidFill>
              <a:latin typeface="Arial"/>
              <a:ea typeface="Arial"/>
              <a:cs typeface="Arial"/>
              <a:sym typeface="Arial"/>
            </a:endParaRPr>
          </a:p>
        </p:txBody>
      </p:sp>
    </p:spTree>
    <p:extLst>
      <p:ext uri="{BB962C8B-B14F-4D97-AF65-F5344CB8AC3E}">
        <p14:creationId xmlns:p14="http://schemas.microsoft.com/office/powerpoint/2010/main" val="27165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animEffect transition="in" filter="fade">
                                      <p:cBhvr>
                                        <p:cTn id="7" dur="500"/>
                                        <p:tgtEl>
                                          <p:spTgt spid="6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5"/>
                                        </p:tgtEl>
                                        <p:attrNameLst>
                                          <p:attrName>style.visibility</p:attrName>
                                        </p:attrNameLst>
                                      </p:cBhvr>
                                      <p:to>
                                        <p:strVal val="visible"/>
                                      </p:to>
                                    </p:set>
                                    <p:animEffect transition="in" filter="fade">
                                      <p:cBhvr>
                                        <p:cTn id="12" dur="500"/>
                                        <p:tgtEl>
                                          <p:spTgt spid="6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6"/>
                                        </p:tgtEl>
                                        <p:attrNameLst>
                                          <p:attrName>style.visibility</p:attrName>
                                        </p:attrNameLst>
                                      </p:cBhvr>
                                      <p:to>
                                        <p:strVal val="visible"/>
                                      </p:to>
                                    </p:set>
                                    <p:animEffect transition="in" filter="fade">
                                      <p:cBhvr>
                                        <p:cTn id="17" dur="500"/>
                                        <p:tgtEl>
                                          <p:spTgt spid="6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7"/>
                                        </p:tgtEl>
                                        <p:attrNameLst>
                                          <p:attrName>style.visibility</p:attrName>
                                        </p:attrNameLst>
                                      </p:cBhvr>
                                      <p:to>
                                        <p:strVal val="visible"/>
                                      </p:to>
                                    </p:set>
                                    <p:animEffect transition="in" filter="fade">
                                      <p:cBhvr>
                                        <p:cTn id="22" dur="500"/>
                                        <p:tgtEl>
                                          <p:spTgt spid="6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8"/>
                                        </p:tgtEl>
                                        <p:attrNameLst>
                                          <p:attrName>style.visibility</p:attrName>
                                        </p:attrNameLst>
                                      </p:cBhvr>
                                      <p:to>
                                        <p:strVal val="visible"/>
                                      </p:to>
                                    </p:set>
                                    <p:animEffect transition="in" filter="fade">
                                      <p:cBhvr>
                                        <p:cTn id="27" dur="500"/>
                                        <p:tgtEl>
                                          <p:spTgt spid="6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9"/>
                                        </p:tgtEl>
                                        <p:attrNameLst>
                                          <p:attrName>style.visibility</p:attrName>
                                        </p:attrNameLst>
                                      </p:cBhvr>
                                      <p:to>
                                        <p:strVal val="visible"/>
                                      </p:to>
                                    </p:set>
                                    <p:animEffect transition="in" filter="fade">
                                      <p:cBhvr>
                                        <p:cTn id="32" dur="5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45" name="Google Shape;645;p13"/>
          <p:cNvGrpSpPr/>
          <p:nvPr/>
        </p:nvGrpSpPr>
        <p:grpSpPr>
          <a:xfrm>
            <a:off x="301379" y="447155"/>
            <a:ext cx="7073070" cy="774034"/>
            <a:chOff x="4503706" y="1678585"/>
            <a:chExt cx="3690103" cy="1032046"/>
          </a:xfrm>
        </p:grpSpPr>
        <p:sp>
          <p:nvSpPr>
            <p:cNvPr id="646" name="Google Shape;646;p13"/>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647" name="Google Shape;647;p13"/>
            <p:cNvSpPr txBox="1"/>
            <p:nvPr/>
          </p:nvSpPr>
          <p:spPr>
            <a:xfrm>
              <a:off x="4701809" y="2372076"/>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a:solidFill>
                    <a:srgbClr val="3F3F3F"/>
                  </a:solidFill>
                  <a:latin typeface="Arial"/>
                  <a:ea typeface="Arial"/>
                  <a:cs typeface="Arial"/>
                  <a:sym typeface="Arial"/>
                </a:rPr>
                <a:t>Service-oriented architecture of loosely coupled elements with bounded contexts</a:t>
              </a:r>
              <a:endParaRPr sz="1050" b="0" i="0" u="none" strike="noStrike" cap="none">
                <a:solidFill>
                  <a:srgbClr val="3F3F3F"/>
                </a:solidFill>
                <a:latin typeface="Arial"/>
                <a:ea typeface="Arial"/>
                <a:cs typeface="Arial"/>
                <a:sym typeface="Arial"/>
              </a:endParaRPr>
            </a:p>
          </p:txBody>
        </p:sp>
      </p:grpSp>
      <p:grpSp>
        <p:nvGrpSpPr>
          <p:cNvPr id="648" name="Google Shape;648;p13"/>
          <p:cNvGrpSpPr/>
          <p:nvPr/>
        </p:nvGrpSpPr>
        <p:grpSpPr>
          <a:xfrm>
            <a:off x="4005841" y="1390828"/>
            <a:ext cx="4883921" cy="3518731"/>
            <a:chOff x="5563312" y="1939895"/>
            <a:chExt cx="6511895" cy="4691641"/>
          </a:xfrm>
        </p:grpSpPr>
        <p:sp>
          <p:nvSpPr>
            <p:cNvPr id="649" name="Google Shape;649;p13"/>
            <p:cNvSpPr/>
            <p:nvPr/>
          </p:nvSpPr>
          <p:spPr>
            <a:xfrm>
              <a:off x="5563312" y="1939895"/>
              <a:ext cx="6511895" cy="4691641"/>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650" name="Google Shape;650;p13"/>
            <p:cNvSpPr/>
            <p:nvPr/>
          </p:nvSpPr>
          <p:spPr>
            <a:xfrm>
              <a:off x="6249232" y="2666287"/>
              <a:ext cx="1236884" cy="1167175"/>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Mgmt</a:t>
              </a:r>
              <a:endParaRPr sz="900" b="0" i="0" u="none" strike="noStrike" cap="none">
                <a:solidFill>
                  <a:schemeClr val="dk1"/>
                </a:solidFill>
                <a:latin typeface="Arial"/>
                <a:ea typeface="Arial"/>
                <a:cs typeface="Arial"/>
                <a:sym typeface="Arial"/>
              </a:endParaRPr>
            </a:p>
          </p:txBody>
        </p:sp>
        <p:sp>
          <p:nvSpPr>
            <p:cNvPr id="651" name="Google Shape;651;p13"/>
            <p:cNvSpPr/>
            <p:nvPr/>
          </p:nvSpPr>
          <p:spPr>
            <a:xfrm>
              <a:off x="8840339" y="2238998"/>
              <a:ext cx="1354794" cy="1264777"/>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Capture</a:t>
              </a:r>
              <a:endParaRPr sz="900" b="0" i="0" u="none" strike="noStrike" cap="none">
                <a:solidFill>
                  <a:schemeClr val="lt1"/>
                </a:solidFill>
                <a:latin typeface="Arial"/>
                <a:ea typeface="Arial"/>
                <a:cs typeface="Arial"/>
                <a:sym typeface="Arial"/>
              </a:endParaRPr>
            </a:p>
          </p:txBody>
        </p:sp>
        <p:sp>
          <p:nvSpPr>
            <p:cNvPr id="652" name="Google Shape;652;p13"/>
            <p:cNvSpPr/>
            <p:nvPr/>
          </p:nvSpPr>
          <p:spPr>
            <a:xfrm>
              <a:off x="7793765" y="3656174"/>
              <a:ext cx="1297536" cy="1223474"/>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Fulfillment</a:t>
              </a:r>
              <a:endParaRPr sz="900" b="0" i="0" u="none" strike="noStrike" cap="none">
                <a:solidFill>
                  <a:schemeClr val="dk1"/>
                </a:solidFill>
                <a:latin typeface="Arial"/>
                <a:ea typeface="Arial"/>
                <a:cs typeface="Arial"/>
                <a:sym typeface="Arial"/>
              </a:endParaRPr>
            </a:p>
          </p:txBody>
        </p:sp>
        <p:sp>
          <p:nvSpPr>
            <p:cNvPr id="653" name="Google Shape;653;p13"/>
            <p:cNvSpPr/>
            <p:nvPr/>
          </p:nvSpPr>
          <p:spPr>
            <a:xfrm>
              <a:off x="10715834" y="3731662"/>
              <a:ext cx="1236884" cy="1167175"/>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Payment</a:t>
              </a:r>
              <a:endParaRPr sz="900" b="0" i="0" u="none" strike="noStrike" cap="none">
                <a:solidFill>
                  <a:schemeClr val="dk1"/>
                </a:solidFill>
                <a:latin typeface="Arial"/>
                <a:ea typeface="Arial"/>
                <a:cs typeface="Arial"/>
                <a:sym typeface="Arial"/>
              </a:endParaRPr>
            </a:p>
          </p:txBody>
        </p:sp>
        <p:sp>
          <p:nvSpPr>
            <p:cNvPr id="654" name="Google Shape;654;p13"/>
            <p:cNvSpPr/>
            <p:nvPr/>
          </p:nvSpPr>
          <p:spPr>
            <a:xfrm>
              <a:off x="9360207" y="4973653"/>
              <a:ext cx="1424585" cy="1323174"/>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25"/>
                <a:buFont typeface="Arial"/>
                <a:buNone/>
              </a:pPr>
              <a:r>
                <a:rPr lang="en-US" sz="825" b="0" i="0" u="none" strike="noStrike" cap="none">
                  <a:solidFill>
                    <a:schemeClr val="dk1"/>
                  </a:solidFill>
                  <a:latin typeface="Arial"/>
                  <a:ea typeface="Arial"/>
                  <a:cs typeface="Arial"/>
                  <a:sym typeface="Arial"/>
                </a:rPr>
                <a:t>Opportunity</a:t>
              </a:r>
              <a:endParaRPr sz="825"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Mgmt</a:t>
              </a:r>
              <a:endParaRPr sz="900" b="0" i="0" u="none" strike="noStrike" cap="none">
                <a:solidFill>
                  <a:schemeClr val="dk1"/>
                </a:solidFill>
                <a:latin typeface="Arial"/>
                <a:ea typeface="Arial"/>
                <a:cs typeface="Arial"/>
                <a:sym typeface="Arial"/>
              </a:endParaRPr>
            </a:p>
          </p:txBody>
        </p:sp>
        <p:sp>
          <p:nvSpPr>
            <p:cNvPr id="655" name="Google Shape;655;p13"/>
            <p:cNvSpPr/>
            <p:nvPr/>
          </p:nvSpPr>
          <p:spPr>
            <a:xfrm>
              <a:off x="6188294" y="4791342"/>
              <a:ext cx="1354794" cy="1264777"/>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Inventory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Mgmt</a:t>
              </a:r>
              <a:endParaRPr sz="900" b="0" i="0" u="none" strike="noStrike" cap="none">
                <a:solidFill>
                  <a:schemeClr val="lt1"/>
                </a:solidFill>
                <a:latin typeface="Arial"/>
                <a:ea typeface="Arial"/>
                <a:cs typeface="Arial"/>
                <a:sym typeface="Arial"/>
              </a:endParaRPr>
            </a:p>
          </p:txBody>
        </p:sp>
        <p:cxnSp>
          <p:nvCxnSpPr>
            <p:cNvPr id="656" name="Google Shape;656;p13"/>
            <p:cNvCxnSpPr>
              <a:stCxn id="651" idx="1"/>
              <a:endCxn id="650" idx="7"/>
            </p:cNvCxnSpPr>
            <p:nvPr/>
          </p:nvCxnSpPr>
          <p:spPr>
            <a:xfrm flipH="1">
              <a:off x="7305044" y="2424220"/>
              <a:ext cx="1733700" cy="412800"/>
            </a:xfrm>
            <a:prstGeom prst="straightConnector1">
              <a:avLst/>
            </a:prstGeom>
            <a:noFill/>
            <a:ln w="9525" cap="flat" cmpd="sng">
              <a:solidFill>
                <a:schemeClr val="dk1"/>
              </a:solidFill>
              <a:prstDash val="solid"/>
              <a:miter lim="800000"/>
              <a:headEnd type="none" w="sm" len="sm"/>
              <a:tailEnd type="none" w="sm" len="sm"/>
            </a:ln>
          </p:spPr>
        </p:cxnSp>
        <p:cxnSp>
          <p:nvCxnSpPr>
            <p:cNvPr id="657" name="Google Shape;657;p13"/>
            <p:cNvCxnSpPr>
              <a:stCxn id="652" idx="1"/>
              <a:endCxn id="650" idx="5"/>
            </p:cNvCxnSpPr>
            <p:nvPr/>
          </p:nvCxnSpPr>
          <p:spPr>
            <a:xfrm rot="10800000">
              <a:off x="7304885" y="3662547"/>
              <a:ext cx="678900" cy="172800"/>
            </a:xfrm>
            <a:prstGeom prst="straightConnector1">
              <a:avLst/>
            </a:prstGeom>
            <a:noFill/>
            <a:ln w="9525" cap="flat" cmpd="sng">
              <a:solidFill>
                <a:schemeClr val="dk1"/>
              </a:solidFill>
              <a:prstDash val="solid"/>
              <a:miter lim="800000"/>
              <a:headEnd type="none" w="sm" len="sm"/>
              <a:tailEnd type="none" w="sm" len="sm"/>
            </a:ln>
          </p:spPr>
        </p:cxnSp>
        <p:cxnSp>
          <p:nvCxnSpPr>
            <p:cNvPr id="658" name="Google Shape;658;p13"/>
            <p:cNvCxnSpPr>
              <a:stCxn id="651" idx="3"/>
              <a:endCxn id="652" idx="7"/>
            </p:cNvCxnSpPr>
            <p:nvPr/>
          </p:nvCxnSpPr>
          <p:spPr>
            <a:xfrm flipH="1">
              <a:off x="8901044" y="3318553"/>
              <a:ext cx="137700" cy="516900"/>
            </a:xfrm>
            <a:prstGeom prst="straightConnector1">
              <a:avLst/>
            </a:prstGeom>
            <a:noFill/>
            <a:ln w="9525" cap="flat" cmpd="sng">
              <a:solidFill>
                <a:schemeClr val="dk1"/>
              </a:solidFill>
              <a:prstDash val="solid"/>
              <a:miter lim="800000"/>
              <a:headEnd type="none" w="sm" len="sm"/>
              <a:tailEnd type="none" w="sm" len="sm"/>
            </a:ln>
          </p:spPr>
        </p:cxnSp>
        <p:cxnSp>
          <p:nvCxnSpPr>
            <p:cNvPr id="659" name="Google Shape;659;p13"/>
            <p:cNvCxnSpPr>
              <a:stCxn id="653" idx="2"/>
              <a:endCxn id="652" idx="6"/>
            </p:cNvCxnSpPr>
            <p:nvPr/>
          </p:nvCxnSpPr>
          <p:spPr>
            <a:xfrm rot="10800000">
              <a:off x="9091334" y="4268150"/>
              <a:ext cx="1624500" cy="47100"/>
            </a:xfrm>
            <a:prstGeom prst="straightConnector1">
              <a:avLst/>
            </a:prstGeom>
            <a:noFill/>
            <a:ln w="9525" cap="flat" cmpd="sng">
              <a:solidFill>
                <a:schemeClr val="dk1"/>
              </a:solidFill>
              <a:prstDash val="solid"/>
              <a:miter lim="800000"/>
              <a:headEnd type="none" w="sm" len="sm"/>
              <a:tailEnd type="none" w="sm" len="sm"/>
            </a:ln>
          </p:spPr>
        </p:cxnSp>
        <p:cxnSp>
          <p:nvCxnSpPr>
            <p:cNvPr id="660" name="Google Shape;660;p13"/>
            <p:cNvCxnSpPr>
              <a:stCxn id="654" idx="1"/>
              <a:endCxn id="652" idx="4"/>
            </p:cNvCxnSpPr>
            <p:nvPr/>
          </p:nvCxnSpPr>
          <p:spPr>
            <a:xfrm rot="10800000">
              <a:off x="8442333" y="4879727"/>
              <a:ext cx="1126500" cy="287700"/>
            </a:xfrm>
            <a:prstGeom prst="straightConnector1">
              <a:avLst/>
            </a:prstGeom>
            <a:noFill/>
            <a:ln w="9525" cap="flat" cmpd="sng">
              <a:solidFill>
                <a:schemeClr val="dk1"/>
              </a:solidFill>
              <a:prstDash val="solid"/>
              <a:miter lim="800000"/>
              <a:headEnd type="none" w="sm" len="sm"/>
              <a:tailEnd type="none" w="sm" len="sm"/>
            </a:ln>
          </p:spPr>
        </p:cxnSp>
        <p:cxnSp>
          <p:nvCxnSpPr>
            <p:cNvPr id="661" name="Google Shape;661;p13"/>
            <p:cNvCxnSpPr>
              <a:stCxn id="652" idx="3"/>
              <a:endCxn id="655" idx="7"/>
            </p:cNvCxnSpPr>
            <p:nvPr/>
          </p:nvCxnSpPr>
          <p:spPr>
            <a:xfrm flipH="1">
              <a:off x="7344485" y="4700474"/>
              <a:ext cx="639300" cy="276000"/>
            </a:xfrm>
            <a:prstGeom prst="straightConnector1">
              <a:avLst/>
            </a:prstGeom>
            <a:noFill/>
            <a:ln w="9525" cap="flat" cmpd="sng">
              <a:solidFill>
                <a:schemeClr val="dk1"/>
              </a:solidFill>
              <a:prstDash val="solid"/>
              <a:miter lim="800000"/>
              <a:headEnd type="none" w="sm" len="sm"/>
              <a:tailEnd type="none" w="sm" len="sm"/>
            </a:ln>
          </p:spPr>
        </p:cxnSp>
        <p:cxnSp>
          <p:nvCxnSpPr>
            <p:cNvPr id="662" name="Google Shape;662;p13"/>
            <p:cNvCxnSpPr>
              <a:stCxn id="654" idx="2"/>
              <a:endCxn id="655" idx="6"/>
            </p:cNvCxnSpPr>
            <p:nvPr/>
          </p:nvCxnSpPr>
          <p:spPr>
            <a:xfrm rot="10800000">
              <a:off x="7543107" y="5423740"/>
              <a:ext cx="1817100" cy="211500"/>
            </a:xfrm>
            <a:prstGeom prst="straightConnector1">
              <a:avLst/>
            </a:prstGeom>
            <a:noFill/>
            <a:ln w="9525" cap="flat" cmpd="sng">
              <a:solidFill>
                <a:schemeClr val="dk1"/>
              </a:solidFill>
              <a:prstDash val="solid"/>
              <a:miter lim="800000"/>
              <a:headEnd type="none" w="sm" len="sm"/>
              <a:tailEnd type="none" w="sm" len="sm"/>
            </a:ln>
          </p:spPr>
        </p:cxnSp>
      </p:grpSp>
      <p:grpSp>
        <p:nvGrpSpPr>
          <p:cNvPr id="663" name="Google Shape;663;p13"/>
          <p:cNvGrpSpPr/>
          <p:nvPr/>
        </p:nvGrpSpPr>
        <p:grpSpPr>
          <a:xfrm>
            <a:off x="4003131" y="1381215"/>
            <a:ext cx="4883921" cy="3518731"/>
            <a:chOff x="-84635" y="2012013"/>
            <a:chExt cx="6511895" cy="4691641"/>
          </a:xfrm>
        </p:grpSpPr>
        <p:sp>
          <p:nvSpPr>
            <p:cNvPr id="664" name="Google Shape;664;p13"/>
            <p:cNvSpPr/>
            <p:nvPr/>
          </p:nvSpPr>
          <p:spPr>
            <a:xfrm>
              <a:off x="-84635" y="2012013"/>
              <a:ext cx="6511895" cy="4691641"/>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665" name="Google Shape;665;p13"/>
            <p:cNvSpPr/>
            <p:nvPr/>
          </p:nvSpPr>
          <p:spPr>
            <a:xfrm>
              <a:off x="714435" y="3013296"/>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a:solidFill>
                    <a:schemeClr val="dk1"/>
                  </a:solidFill>
                  <a:latin typeface="Arial"/>
                  <a:ea typeface="Arial"/>
                  <a:cs typeface="Arial"/>
                  <a:sym typeface="Arial"/>
                </a:rPr>
                <a:t>Customer</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err="1">
                  <a:solidFill>
                    <a:schemeClr val="dk1"/>
                  </a:solidFill>
                  <a:latin typeface="Arial"/>
                  <a:ea typeface="Arial"/>
                  <a:cs typeface="Arial"/>
                  <a:sym typeface="Arial"/>
                </a:rPr>
                <a:t>Mgmt</a:t>
              </a:r>
              <a:endParaRPr sz="900" b="1" i="0" u="none" strike="noStrike" cap="none" dirty="0">
                <a:solidFill>
                  <a:schemeClr val="dk1"/>
                </a:solidFill>
                <a:latin typeface="Arial"/>
                <a:ea typeface="Arial"/>
                <a:cs typeface="Arial"/>
                <a:sym typeface="Arial"/>
              </a:endParaRPr>
            </a:p>
          </p:txBody>
        </p:sp>
        <p:sp>
          <p:nvSpPr>
            <p:cNvPr id="666" name="Google Shape;666;p13"/>
            <p:cNvSpPr/>
            <p:nvPr/>
          </p:nvSpPr>
          <p:spPr>
            <a:xfrm>
              <a:off x="3060804" y="2199528"/>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a:solidFill>
                    <a:schemeClr val="dk1"/>
                  </a:solidFill>
                  <a:latin typeface="Arial"/>
                  <a:ea typeface="Arial"/>
                  <a:cs typeface="Arial"/>
                  <a:sym typeface="Arial"/>
                </a:rPr>
                <a:t>Order</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a:solidFill>
                    <a:schemeClr val="dk1"/>
                  </a:solidFill>
                  <a:latin typeface="Arial"/>
                  <a:ea typeface="Arial"/>
                  <a:cs typeface="Arial"/>
                  <a:sym typeface="Arial"/>
                </a:rPr>
                <a:t>Capture</a:t>
              </a:r>
              <a:endParaRPr sz="900" b="1" i="0" u="none" strike="noStrike" cap="none" dirty="0">
                <a:solidFill>
                  <a:schemeClr val="dk1"/>
                </a:solidFill>
                <a:latin typeface="Arial"/>
                <a:ea typeface="Arial"/>
                <a:cs typeface="Arial"/>
                <a:sym typeface="Arial"/>
              </a:endParaRPr>
            </a:p>
          </p:txBody>
        </p:sp>
        <p:sp>
          <p:nvSpPr>
            <p:cNvPr id="667" name="Google Shape;667;p13"/>
            <p:cNvSpPr/>
            <p:nvPr/>
          </p:nvSpPr>
          <p:spPr>
            <a:xfrm>
              <a:off x="2661452" y="3763901"/>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a:solidFill>
                    <a:schemeClr val="dk1"/>
                  </a:solidFill>
                  <a:latin typeface="Arial"/>
                  <a:ea typeface="Arial"/>
                  <a:cs typeface="Arial"/>
                  <a:sym typeface="Arial"/>
                </a:rPr>
                <a:t>Fulfillment</a:t>
              </a:r>
              <a:endParaRPr sz="900" b="1" i="0" u="none" strike="noStrike" cap="none" dirty="0">
                <a:solidFill>
                  <a:schemeClr val="dk1"/>
                </a:solidFill>
                <a:latin typeface="Arial"/>
                <a:ea typeface="Arial"/>
                <a:cs typeface="Arial"/>
                <a:sym typeface="Arial"/>
              </a:endParaRPr>
            </a:p>
          </p:txBody>
        </p:sp>
        <p:sp>
          <p:nvSpPr>
            <p:cNvPr id="668" name="Google Shape;668;p13"/>
            <p:cNvSpPr/>
            <p:nvPr/>
          </p:nvSpPr>
          <p:spPr>
            <a:xfrm>
              <a:off x="1099461" y="5039033"/>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a:solidFill>
                    <a:schemeClr val="dk1"/>
                  </a:solidFill>
                  <a:latin typeface="Arial"/>
                  <a:ea typeface="Arial"/>
                  <a:cs typeface="Arial"/>
                  <a:sym typeface="Arial"/>
                </a:rPr>
                <a:t>Inventory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err="1">
                  <a:solidFill>
                    <a:schemeClr val="dk1"/>
                  </a:solidFill>
                  <a:latin typeface="Arial"/>
                  <a:ea typeface="Arial"/>
                  <a:cs typeface="Arial"/>
                  <a:sym typeface="Arial"/>
                </a:rPr>
                <a:t>Mgmt</a:t>
              </a:r>
              <a:endParaRPr sz="900" b="1" i="0" u="none" strike="noStrike" cap="none" dirty="0">
                <a:solidFill>
                  <a:schemeClr val="dk1"/>
                </a:solidFill>
                <a:latin typeface="Arial"/>
                <a:ea typeface="Arial"/>
                <a:cs typeface="Arial"/>
                <a:sym typeface="Arial"/>
              </a:endParaRPr>
            </a:p>
          </p:txBody>
        </p:sp>
        <p:sp>
          <p:nvSpPr>
            <p:cNvPr id="669" name="Google Shape;669;p13"/>
            <p:cNvSpPr/>
            <p:nvPr/>
          </p:nvSpPr>
          <p:spPr>
            <a:xfrm>
              <a:off x="4199695" y="5160729"/>
              <a:ext cx="1347349"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a:solidFill>
                    <a:schemeClr val="dk1"/>
                  </a:solidFill>
                  <a:latin typeface="Arial"/>
                  <a:ea typeface="Arial"/>
                  <a:cs typeface="Arial"/>
                  <a:sym typeface="Arial"/>
                </a:rPr>
                <a:t>Opportunity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err="1">
                  <a:solidFill>
                    <a:schemeClr val="dk1"/>
                  </a:solidFill>
                  <a:latin typeface="Arial"/>
                  <a:ea typeface="Arial"/>
                  <a:cs typeface="Arial"/>
                  <a:sym typeface="Arial"/>
                </a:rPr>
                <a:t>Mgmt</a:t>
              </a:r>
              <a:endParaRPr sz="900" b="1" i="0" u="none" strike="noStrike" cap="none" dirty="0">
                <a:solidFill>
                  <a:schemeClr val="dk1"/>
                </a:solidFill>
                <a:latin typeface="Arial"/>
                <a:ea typeface="Arial"/>
                <a:cs typeface="Arial"/>
                <a:sym typeface="Arial"/>
              </a:endParaRPr>
            </a:p>
          </p:txBody>
        </p:sp>
        <p:sp>
          <p:nvSpPr>
            <p:cNvPr id="670" name="Google Shape;670;p13"/>
            <p:cNvSpPr/>
            <p:nvPr/>
          </p:nvSpPr>
          <p:spPr>
            <a:xfrm>
              <a:off x="4848847" y="3689538"/>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a:solidFill>
                    <a:schemeClr val="dk1"/>
                  </a:solidFill>
                  <a:latin typeface="Arial"/>
                  <a:ea typeface="Arial"/>
                  <a:cs typeface="Arial"/>
                  <a:sym typeface="Arial"/>
                </a:rPr>
                <a:t>Payment</a:t>
              </a:r>
              <a:endParaRPr sz="900" b="1" i="0" u="none" strike="noStrike" cap="none" dirty="0">
                <a:solidFill>
                  <a:schemeClr val="dk1"/>
                </a:solidFill>
                <a:latin typeface="Arial"/>
                <a:ea typeface="Arial"/>
                <a:cs typeface="Arial"/>
                <a:sym typeface="Arial"/>
              </a:endParaRPr>
            </a:p>
          </p:txBody>
        </p:sp>
        <p:cxnSp>
          <p:nvCxnSpPr>
            <p:cNvPr id="671" name="Google Shape;671;p13"/>
            <p:cNvCxnSpPr>
              <a:stCxn id="666" idx="3"/>
              <a:endCxn id="665" idx="5"/>
            </p:cNvCxnSpPr>
            <p:nvPr/>
          </p:nvCxnSpPr>
          <p:spPr>
            <a:xfrm flipH="1">
              <a:off x="1665504" y="2723581"/>
              <a:ext cx="1395300" cy="289500"/>
            </a:xfrm>
            <a:prstGeom prst="straightConnector1">
              <a:avLst/>
            </a:prstGeom>
            <a:noFill/>
            <a:ln w="9525" cap="flat" cmpd="sng">
              <a:solidFill>
                <a:schemeClr val="dk1"/>
              </a:solidFill>
              <a:prstDash val="solid"/>
              <a:miter lim="800000"/>
              <a:headEnd type="none" w="sm" len="sm"/>
              <a:tailEnd type="none" w="sm" len="sm"/>
            </a:ln>
          </p:spPr>
        </p:cxnSp>
        <p:cxnSp>
          <p:nvCxnSpPr>
            <p:cNvPr id="672" name="Google Shape;672;p13"/>
            <p:cNvCxnSpPr>
              <a:stCxn id="667" idx="5"/>
              <a:endCxn id="666" idx="2"/>
            </p:cNvCxnSpPr>
            <p:nvPr/>
          </p:nvCxnSpPr>
          <p:spPr>
            <a:xfrm rot="10800000">
              <a:off x="3352630" y="3247601"/>
              <a:ext cx="260100" cy="516300"/>
            </a:xfrm>
            <a:prstGeom prst="straightConnector1">
              <a:avLst/>
            </a:prstGeom>
            <a:noFill/>
            <a:ln w="9525" cap="flat" cmpd="sng">
              <a:solidFill>
                <a:schemeClr val="dk1"/>
              </a:solidFill>
              <a:prstDash val="solid"/>
              <a:miter lim="800000"/>
              <a:headEnd type="none" w="sm" len="sm"/>
              <a:tailEnd type="none" w="sm" len="sm"/>
            </a:ln>
          </p:spPr>
        </p:cxnSp>
        <p:cxnSp>
          <p:nvCxnSpPr>
            <p:cNvPr id="673" name="Google Shape;673;p13"/>
            <p:cNvCxnSpPr>
              <a:stCxn id="667" idx="3"/>
              <a:endCxn id="665" idx="0"/>
            </p:cNvCxnSpPr>
            <p:nvPr/>
          </p:nvCxnSpPr>
          <p:spPr>
            <a:xfrm rot="10800000">
              <a:off x="1957952" y="3537055"/>
              <a:ext cx="703500" cy="750900"/>
            </a:xfrm>
            <a:prstGeom prst="straightConnector1">
              <a:avLst/>
            </a:prstGeom>
            <a:noFill/>
            <a:ln w="9525" cap="flat" cmpd="sng">
              <a:solidFill>
                <a:schemeClr val="dk1"/>
              </a:solidFill>
              <a:prstDash val="solid"/>
              <a:miter lim="800000"/>
              <a:headEnd type="none" w="sm" len="sm"/>
              <a:tailEnd type="none" w="sm" len="sm"/>
            </a:ln>
          </p:spPr>
        </p:cxnSp>
        <p:cxnSp>
          <p:nvCxnSpPr>
            <p:cNvPr id="674" name="Google Shape;674;p13"/>
            <p:cNvCxnSpPr>
              <a:stCxn id="667" idx="2"/>
              <a:endCxn id="668" idx="5"/>
            </p:cNvCxnSpPr>
            <p:nvPr/>
          </p:nvCxnSpPr>
          <p:spPr>
            <a:xfrm flipH="1">
              <a:off x="2050849" y="4812008"/>
              <a:ext cx="902700" cy="227100"/>
            </a:xfrm>
            <a:prstGeom prst="straightConnector1">
              <a:avLst/>
            </a:prstGeom>
            <a:noFill/>
            <a:ln w="9525" cap="flat" cmpd="sng">
              <a:solidFill>
                <a:schemeClr val="dk1"/>
              </a:solidFill>
              <a:prstDash val="solid"/>
              <a:miter lim="800000"/>
              <a:headEnd type="none" w="sm" len="sm"/>
              <a:tailEnd type="none" w="sm" len="sm"/>
            </a:ln>
          </p:spPr>
        </p:cxnSp>
        <p:cxnSp>
          <p:nvCxnSpPr>
            <p:cNvPr id="675" name="Google Shape;675;p13"/>
            <p:cNvCxnSpPr>
              <a:stCxn id="669" idx="4"/>
              <a:endCxn id="667" idx="1"/>
            </p:cNvCxnSpPr>
            <p:nvPr/>
          </p:nvCxnSpPr>
          <p:spPr>
            <a:xfrm rot="10800000">
              <a:off x="3612492" y="4811829"/>
              <a:ext cx="879300" cy="348900"/>
            </a:xfrm>
            <a:prstGeom prst="straightConnector1">
              <a:avLst/>
            </a:prstGeom>
            <a:noFill/>
            <a:ln w="9525" cap="flat" cmpd="sng">
              <a:solidFill>
                <a:schemeClr val="dk1"/>
              </a:solidFill>
              <a:prstDash val="solid"/>
              <a:miter lim="800000"/>
              <a:headEnd type="none" w="sm" len="sm"/>
              <a:tailEnd type="none" w="sm" len="sm"/>
            </a:ln>
          </p:spPr>
        </p:cxnSp>
        <p:cxnSp>
          <p:nvCxnSpPr>
            <p:cNvPr id="676" name="Google Shape;676;p13"/>
            <p:cNvCxnSpPr>
              <a:stCxn id="670" idx="3"/>
              <a:endCxn id="667" idx="0"/>
            </p:cNvCxnSpPr>
            <p:nvPr/>
          </p:nvCxnSpPr>
          <p:spPr>
            <a:xfrm flipH="1">
              <a:off x="3904747" y="4213591"/>
              <a:ext cx="944100" cy="74400"/>
            </a:xfrm>
            <a:prstGeom prst="straightConnector1">
              <a:avLst/>
            </a:prstGeom>
            <a:noFill/>
            <a:ln w="9525" cap="flat" cmpd="sng">
              <a:solidFill>
                <a:schemeClr val="dk1"/>
              </a:solidFill>
              <a:prstDash val="solid"/>
              <a:miter lim="800000"/>
              <a:headEnd type="none" w="sm" len="sm"/>
              <a:tailEnd type="none" w="sm" len="sm"/>
            </a:ln>
          </p:spPr>
        </p:cxnSp>
      </p:grpSp>
      <p:sp>
        <p:nvSpPr>
          <p:cNvPr id="677" name="Google Shape;677;p13"/>
          <p:cNvSpPr txBox="1"/>
          <p:nvPr/>
        </p:nvSpPr>
        <p:spPr>
          <a:xfrm>
            <a:off x="681293" y="1616431"/>
            <a:ext cx="2433272"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모든 기능을 각각의 배포 스택으로 분리</a:t>
            </a:r>
            <a:endParaRPr lang="en-US" sz="1050" b="0" i="0" u="none" strike="noStrike" cap="none" dirty="0">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Break each function into separate deployment stacks</a:t>
            </a:r>
            <a:endParaRPr sz="1400" b="0" i="0" u="none" strike="noStrike" cap="none" dirty="0">
              <a:solidFill>
                <a:schemeClr val="accent1"/>
              </a:solidFill>
              <a:latin typeface="Arial"/>
              <a:ea typeface="Arial"/>
              <a:cs typeface="Arial"/>
              <a:sym typeface="Arial"/>
            </a:endParaRPr>
          </a:p>
        </p:txBody>
      </p:sp>
      <p:sp>
        <p:nvSpPr>
          <p:cNvPr id="678" name="Google Shape;678;p13"/>
          <p:cNvSpPr txBox="1"/>
          <p:nvPr/>
        </p:nvSpPr>
        <p:spPr>
          <a:xfrm>
            <a:off x="670303" y="2571750"/>
            <a:ext cx="2433272" cy="253916"/>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dirty="0">
                <a:solidFill>
                  <a:srgbClr val="000000"/>
                </a:solidFill>
                <a:latin typeface="Arial"/>
                <a:ea typeface="Arial"/>
                <a:cs typeface="Arial"/>
                <a:sym typeface="Arial"/>
              </a:rPr>
              <a:t>Separate database</a:t>
            </a:r>
            <a:endParaRPr sz="1400" b="0" i="0" u="none" strike="noStrike" cap="none" dirty="0">
              <a:solidFill>
                <a:srgbClr val="000000"/>
              </a:solidFill>
              <a:latin typeface="Arial"/>
              <a:ea typeface="Arial"/>
              <a:cs typeface="Arial"/>
              <a:sym typeface="Arial"/>
            </a:endParaRPr>
          </a:p>
        </p:txBody>
      </p:sp>
      <p:sp>
        <p:nvSpPr>
          <p:cNvPr id="679" name="Google Shape;679;p13"/>
          <p:cNvSpPr txBox="1"/>
          <p:nvPr/>
        </p:nvSpPr>
        <p:spPr>
          <a:xfrm>
            <a:off x="679095" y="2995980"/>
            <a:ext cx="2433272" cy="415498"/>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dirty="0">
                <a:solidFill>
                  <a:srgbClr val="000000"/>
                </a:solidFill>
                <a:latin typeface="Arial"/>
                <a:ea typeface="Arial"/>
                <a:cs typeface="Arial"/>
                <a:sym typeface="Arial"/>
              </a:rPr>
              <a:t>Separate Servers running any technology</a:t>
            </a:r>
            <a:endParaRPr sz="1400" b="0" i="0" u="none" strike="noStrike" cap="none" dirty="0">
              <a:solidFill>
                <a:srgbClr val="000000"/>
              </a:solidFill>
              <a:latin typeface="Arial"/>
              <a:ea typeface="Arial"/>
              <a:cs typeface="Arial"/>
              <a:sym typeface="Arial"/>
            </a:endParaRPr>
          </a:p>
        </p:txBody>
      </p:sp>
      <p:sp>
        <p:nvSpPr>
          <p:cNvPr id="680" name="Google Shape;680;p13"/>
          <p:cNvSpPr txBox="1"/>
          <p:nvPr/>
        </p:nvSpPr>
        <p:spPr>
          <a:xfrm>
            <a:off x="685135" y="3545645"/>
            <a:ext cx="2568374" cy="253916"/>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dirty="0">
                <a:solidFill>
                  <a:srgbClr val="000000"/>
                </a:solidFill>
                <a:latin typeface="Arial"/>
                <a:ea typeface="Arial"/>
                <a:cs typeface="Arial"/>
                <a:sym typeface="Arial"/>
              </a:rPr>
              <a:t>Local or wide-area network</a:t>
            </a:r>
            <a:endParaRPr sz="1400" b="0" i="0" u="none" strike="noStrike" cap="none" dirty="0">
              <a:solidFill>
                <a:srgbClr val="000000"/>
              </a:solidFill>
              <a:latin typeface="Arial"/>
              <a:ea typeface="Arial"/>
              <a:cs typeface="Arial"/>
              <a:sym typeface="Arial"/>
            </a:endParaRPr>
          </a:p>
        </p:txBody>
      </p:sp>
      <p:sp>
        <p:nvSpPr>
          <p:cNvPr id="681" name="Google Shape;681;p13"/>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ko-KR" altLang="en-US" dirty="0">
                <a:solidFill>
                  <a:srgbClr val="3F3F3F"/>
                </a:solidFill>
              </a:rPr>
              <a:t>반면</a:t>
            </a:r>
            <a:r>
              <a:rPr lang="en-US" dirty="0">
                <a:solidFill>
                  <a:srgbClr val="3F3F3F"/>
                </a:solidFill>
              </a:rPr>
              <a:t>: A Microservice Architecture</a:t>
            </a:r>
            <a:endParaRPr dirty="0"/>
          </a:p>
        </p:txBody>
      </p:sp>
    </p:spTree>
    <p:extLst>
      <p:ext uri="{BB962C8B-B14F-4D97-AF65-F5344CB8AC3E}">
        <p14:creationId xmlns:p14="http://schemas.microsoft.com/office/powerpoint/2010/main" val="40693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8"/>
                                        </p:tgtEl>
                                        <p:attrNameLst>
                                          <p:attrName>style.visibility</p:attrName>
                                        </p:attrNameLst>
                                      </p:cBhvr>
                                      <p:to>
                                        <p:strVal val="visible"/>
                                      </p:to>
                                    </p:set>
                                    <p:animEffect transition="in" filter="fade">
                                      <p:cBhvr>
                                        <p:cTn id="7" dur="500"/>
                                        <p:tgtEl>
                                          <p:spTgt spid="6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3"/>
                                        </p:tgtEl>
                                        <p:attrNameLst>
                                          <p:attrName>style.visibility</p:attrName>
                                        </p:attrNameLst>
                                      </p:cBhvr>
                                      <p:to>
                                        <p:strVal val="visible"/>
                                      </p:to>
                                    </p:set>
                                    <p:animEffect transition="in" filter="fade">
                                      <p:cBhvr>
                                        <p:cTn id="12" dur="2000"/>
                                        <p:tgtEl>
                                          <p:spTgt spid="6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7"/>
                                        </p:tgtEl>
                                        <p:attrNameLst>
                                          <p:attrName>style.visibility</p:attrName>
                                        </p:attrNameLst>
                                      </p:cBhvr>
                                      <p:to>
                                        <p:strVal val="visible"/>
                                      </p:to>
                                    </p:set>
                                    <p:animEffect transition="in" filter="fade">
                                      <p:cBhvr>
                                        <p:cTn id="17" dur="500"/>
                                        <p:tgtEl>
                                          <p:spTgt spid="6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8"/>
                                        </p:tgtEl>
                                        <p:attrNameLst>
                                          <p:attrName>style.visibility</p:attrName>
                                        </p:attrNameLst>
                                      </p:cBhvr>
                                      <p:to>
                                        <p:strVal val="visible"/>
                                      </p:to>
                                    </p:set>
                                    <p:animEffect transition="in" filter="fade">
                                      <p:cBhvr>
                                        <p:cTn id="22" dur="500"/>
                                        <p:tgtEl>
                                          <p:spTgt spid="6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9"/>
                                        </p:tgtEl>
                                        <p:attrNameLst>
                                          <p:attrName>style.visibility</p:attrName>
                                        </p:attrNameLst>
                                      </p:cBhvr>
                                      <p:to>
                                        <p:strVal val="visible"/>
                                      </p:to>
                                    </p:set>
                                    <p:animEffect transition="in" filter="fade">
                                      <p:cBhvr>
                                        <p:cTn id="27" dur="500"/>
                                        <p:tgtEl>
                                          <p:spTgt spid="6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0"/>
                                        </p:tgtEl>
                                        <p:attrNameLst>
                                          <p:attrName>style.visibility</p:attrName>
                                        </p:attrNameLst>
                                      </p:cBhvr>
                                      <p:to>
                                        <p:strVal val="visible"/>
                                      </p:to>
                                    </p:set>
                                    <p:animEffect transition="in" filter="fade">
                                      <p:cBhvr>
                                        <p:cTn id="32" dur="500"/>
                                        <p:tgtEl>
                                          <p:spTgt spid="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grpSp>
        <p:nvGrpSpPr>
          <p:cNvPr id="686" name="Google Shape;686;p14"/>
          <p:cNvGrpSpPr/>
          <p:nvPr/>
        </p:nvGrpSpPr>
        <p:grpSpPr>
          <a:xfrm>
            <a:off x="301379" y="447154"/>
            <a:ext cx="7080026" cy="753110"/>
            <a:chOff x="4503706" y="1678585"/>
            <a:chExt cx="3693731" cy="1004148"/>
          </a:xfrm>
        </p:grpSpPr>
        <p:sp>
          <p:nvSpPr>
            <p:cNvPr id="687" name="Google Shape;687;p14"/>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688" name="Google Shape;688;p14"/>
            <p:cNvSpPr txBox="1"/>
            <p:nvPr/>
          </p:nvSpPr>
          <p:spPr>
            <a:xfrm>
              <a:off x="4705437" y="2344178"/>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a:solidFill>
                    <a:srgbClr val="3F3F3F"/>
                  </a:solidFill>
                  <a:latin typeface="Arial"/>
                  <a:ea typeface="Arial"/>
                  <a:cs typeface="Arial"/>
                  <a:sym typeface="Arial"/>
                </a:rPr>
                <a:t>Isolation is the name of the game</a:t>
              </a:r>
              <a:endParaRPr sz="1050" b="0" i="0" u="none" strike="noStrike" cap="none">
                <a:solidFill>
                  <a:srgbClr val="3F3F3F"/>
                </a:solidFill>
                <a:latin typeface="Arial"/>
                <a:ea typeface="Arial"/>
                <a:cs typeface="Arial"/>
                <a:sym typeface="Arial"/>
              </a:endParaRPr>
            </a:p>
          </p:txBody>
        </p:sp>
      </p:grpSp>
      <p:sp>
        <p:nvSpPr>
          <p:cNvPr id="689" name="Google Shape;689;p14"/>
          <p:cNvSpPr txBox="1"/>
          <p:nvPr/>
        </p:nvSpPr>
        <p:spPr>
          <a:xfrm>
            <a:off x="684636" y="1536456"/>
            <a:ext cx="2433272" cy="25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Service-oriented architecture</a:t>
            </a:r>
            <a:endParaRPr sz="1400" b="0" i="0" u="none" strike="noStrike" cap="none" dirty="0">
              <a:solidFill>
                <a:srgbClr val="000000"/>
              </a:solidFill>
              <a:latin typeface="Arial"/>
              <a:ea typeface="Arial"/>
              <a:cs typeface="Arial"/>
              <a:sym typeface="Arial"/>
            </a:endParaRPr>
          </a:p>
        </p:txBody>
      </p:sp>
      <p:sp>
        <p:nvSpPr>
          <p:cNvPr id="690" name="Google Shape;690;p14"/>
          <p:cNvSpPr txBox="1"/>
          <p:nvPr/>
        </p:nvSpPr>
        <p:spPr>
          <a:xfrm>
            <a:off x="776196" y="2258658"/>
            <a:ext cx="2433272" cy="415498"/>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Interaction only through HTTP/REST</a:t>
            </a:r>
            <a:endParaRPr sz="1400" b="0" i="0" u="none" strike="noStrike" cap="none">
              <a:solidFill>
                <a:srgbClr val="000000"/>
              </a:solidFill>
              <a:latin typeface="Arial"/>
              <a:ea typeface="Arial"/>
              <a:cs typeface="Arial"/>
              <a:sym typeface="Arial"/>
            </a:endParaRPr>
          </a:p>
        </p:txBody>
      </p:sp>
      <p:grpSp>
        <p:nvGrpSpPr>
          <p:cNvPr id="691" name="Google Shape;691;p14"/>
          <p:cNvGrpSpPr/>
          <p:nvPr/>
        </p:nvGrpSpPr>
        <p:grpSpPr>
          <a:xfrm>
            <a:off x="5307460" y="1942401"/>
            <a:ext cx="932531" cy="909758"/>
            <a:chOff x="6162214" y="2871879"/>
            <a:chExt cx="1243375" cy="1213011"/>
          </a:xfrm>
        </p:grpSpPr>
        <p:sp>
          <p:nvSpPr>
            <p:cNvPr id="692" name="Google Shape;692;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Capture</a:t>
              </a:r>
              <a:endParaRPr sz="900" b="1" i="0" u="none" strike="noStrike" cap="none">
                <a:solidFill>
                  <a:schemeClr val="dk1"/>
                </a:solidFill>
                <a:latin typeface="Arial"/>
                <a:ea typeface="Arial"/>
                <a:cs typeface="Arial"/>
                <a:sym typeface="Arial"/>
              </a:endParaRPr>
            </a:p>
          </p:txBody>
        </p:sp>
        <p:sp>
          <p:nvSpPr>
            <p:cNvPr id="693" name="Google Shape;693;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694" name="Google Shape;694;p14"/>
          <p:cNvSpPr/>
          <p:nvPr/>
        </p:nvSpPr>
        <p:spPr>
          <a:xfrm>
            <a:off x="4223760" y="1269050"/>
            <a:ext cx="3909701" cy="314058"/>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50"/>
              <a:buFont typeface="Arial"/>
              <a:buNone/>
            </a:pPr>
            <a:r>
              <a:rPr lang="en-US" sz="1050" b="0" i="0" u="none" strike="noStrike" cap="none">
                <a:solidFill>
                  <a:schemeClr val="lt1"/>
                </a:solidFill>
                <a:latin typeface="Arial"/>
                <a:ea typeface="Arial"/>
                <a:cs typeface="Arial"/>
                <a:sym typeface="Arial"/>
              </a:rPr>
              <a:t>Browsers / Mobile Apps</a:t>
            </a:r>
            <a:endParaRPr sz="1050" b="0" i="0" u="none" strike="noStrike" cap="none">
              <a:solidFill>
                <a:schemeClr val="lt1"/>
              </a:solidFill>
              <a:latin typeface="Arial"/>
              <a:ea typeface="Arial"/>
              <a:cs typeface="Arial"/>
              <a:sym typeface="Arial"/>
            </a:endParaRPr>
          </a:p>
        </p:txBody>
      </p:sp>
      <p:grpSp>
        <p:nvGrpSpPr>
          <p:cNvPr id="695" name="Google Shape;695;p14"/>
          <p:cNvGrpSpPr/>
          <p:nvPr/>
        </p:nvGrpSpPr>
        <p:grpSpPr>
          <a:xfrm>
            <a:off x="6934366" y="1941333"/>
            <a:ext cx="932531" cy="909758"/>
            <a:chOff x="6162214" y="2871879"/>
            <a:chExt cx="1243375" cy="1213011"/>
          </a:xfrm>
        </p:grpSpPr>
        <p:sp>
          <p:nvSpPr>
            <p:cNvPr id="696" name="Google Shape;696;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Payment</a:t>
              </a:r>
              <a:endParaRPr sz="900" b="1" i="0" u="none" strike="noStrike" cap="none">
                <a:solidFill>
                  <a:schemeClr val="dk1"/>
                </a:solidFill>
                <a:latin typeface="Arial"/>
                <a:ea typeface="Arial"/>
                <a:cs typeface="Arial"/>
                <a:sym typeface="Arial"/>
              </a:endParaRPr>
            </a:p>
          </p:txBody>
        </p:sp>
        <p:sp>
          <p:nvSpPr>
            <p:cNvPr id="697" name="Google Shape;697;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grpSp>
        <p:nvGrpSpPr>
          <p:cNvPr id="698" name="Google Shape;698;p14"/>
          <p:cNvGrpSpPr/>
          <p:nvPr/>
        </p:nvGrpSpPr>
        <p:grpSpPr>
          <a:xfrm>
            <a:off x="6915138" y="3229612"/>
            <a:ext cx="932531" cy="909758"/>
            <a:chOff x="6162214" y="2871879"/>
            <a:chExt cx="1243375" cy="1213011"/>
          </a:xfrm>
        </p:grpSpPr>
        <p:sp>
          <p:nvSpPr>
            <p:cNvPr id="699" name="Google Shape;699;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Inventory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Mgmt</a:t>
              </a:r>
              <a:endParaRPr sz="900" b="1" i="0" u="none" strike="noStrike" cap="none">
                <a:solidFill>
                  <a:schemeClr val="dk1"/>
                </a:solidFill>
                <a:latin typeface="Arial"/>
                <a:ea typeface="Arial"/>
                <a:cs typeface="Arial"/>
                <a:sym typeface="Arial"/>
              </a:endParaRPr>
            </a:p>
          </p:txBody>
        </p:sp>
        <p:sp>
          <p:nvSpPr>
            <p:cNvPr id="700" name="Google Shape;700;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grpSp>
        <p:nvGrpSpPr>
          <p:cNvPr id="701" name="Google Shape;701;p14"/>
          <p:cNvGrpSpPr/>
          <p:nvPr/>
        </p:nvGrpSpPr>
        <p:grpSpPr>
          <a:xfrm>
            <a:off x="5262595" y="3237089"/>
            <a:ext cx="932531" cy="909758"/>
            <a:chOff x="6162214" y="2871879"/>
            <a:chExt cx="1243375" cy="1213011"/>
          </a:xfrm>
        </p:grpSpPr>
        <p:sp>
          <p:nvSpPr>
            <p:cNvPr id="702" name="Google Shape;702;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Fulfillment</a:t>
              </a:r>
              <a:endParaRPr sz="900" b="1" i="0" u="none" strike="noStrike" cap="none">
                <a:solidFill>
                  <a:schemeClr val="dk1"/>
                </a:solidFill>
                <a:latin typeface="Arial"/>
                <a:ea typeface="Arial"/>
                <a:cs typeface="Arial"/>
                <a:sym typeface="Arial"/>
              </a:endParaRPr>
            </a:p>
          </p:txBody>
        </p:sp>
        <p:sp>
          <p:nvSpPr>
            <p:cNvPr id="703" name="Google Shape;703;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grpSp>
        <p:nvGrpSpPr>
          <p:cNvPr id="704" name="Google Shape;704;p14"/>
          <p:cNvGrpSpPr/>
          <p:nvPr/>
        </p:nvGrpSpPr>
        <p:grpSpPr>
          <a:xfrm>
            <a:off x="3839720" y="2410284"/>
            <a:ext cx="932531" cy="909758"/>
            <a:chOff x="6162214" y="2871879"/>
            <a:chExt cx="1243375" cy="1213011"/>
          </a:xfrm>
        </p:grpSpPr>
        <p:sp>
          <p:nvSpPr>
            <p:cNvPr id="705" name="Google Shape;705;p14"/>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Mgmt</a:t>
              </a:r>
              <a:endParaRPr sz="900" b="1" i="0" u="none" strike="noStrike" cap="none">
                <a:solidFill>
                  <a:schemeClr val="dk1"/>
                </a:solidFill>
                <a:latin typeface="Arial"/>
                <a:ea typeface="Arial"/>
                <a:cs typeface="Arial"/>
                <a:sym typeface="Arial"/>
              </a:endParaRPr>
            </a:p>
          </p:txBody>
        </p:sp>
        <p:sp>
          <p:nvSpPr>
            <p:cNvPr id="706" name="Google Shape;706;p14"/>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grpSp>
        <p:nvGrpSpPr>
          <p:cNvPr id="707" name="Google Shape;707;p14"/>
          <p:cNvGrpSpPr/>
          <p:nvPr/>
        </p:nvGrpSpPr>
        <p:grpSpPr>
          <a:xfrm>
            <a:off x="3700440" y="3613711"/>
            <a:ext cx="1619732" cy="233646"/>
            <a:chOff x="4933918" y="4818281"/>
            <a:chExt cx="2159642" cy="311528"/>
          </a:xfrm>
        </p:grpSpPr>
        <p:sp>
          <p:nvSpPr>
            <p:cNvPr id="708" name="Google Shape;708;p14"/>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50"/>
                <a:buFont typeface="Arial"/>
                <a:buNone/>
              </a:pPr>
              <a:endParaRPr sz="750" b="0" i="0" u="none" strike="noStrike" cap="none">
                <a:solidFill>
                  <a:schemeClr val="lt1"/>
                </a:solidFill>
                <a:latin typeface="Arial"/>
                <a:ea typeface="Arial"/>
                <a:cs typeface="Arial"/>
                <a:sym typeface="Arial"/>
              </a:endParaRPr>
            </a:p>
          </p:txBody>
        </p:sp>
        <p:sp>
          <p:nvSpPr>
            <p:cNvPr id="709" name="Google Shape;709;p14"/>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 Stream topic</a:t>
              </a:r>
              <a:endParaRPr sz="900" b="0" i="0" u="none" strike="noStrike" cap="none">
                <a:solidFill>
                  <a:srgbClr val="000000"/>
                </a:solidFill>
                <a:latin typeface="Arial"/>
                <a:ea typeface="Arial"/>
                <a:cs typeface="Arial"/>
                <a:sym typeface="Arial"/>
              </a:endParaRPr>
            </a:p>
          </p:txBody>
        </p:sp>
      </p:grpSp>
      <p:cxnSp>
        <p:nvCxnSpPr>
          <p:cNvPr id="710" name="Google Shape;710;p14"/>
          <p:cNvCxnSpPr>
            <a:endCxn id="705" idx="5"/>
          </p:cNvCxnSpPr>
          <p:nvPr/>
        </p:nvCxnSpPr>
        <p:spPr>
          <a:xfrm flipH="1">
            <a:off x="4553179" y="1570284"/>
            <a:ext cx="240900" cy="840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1" name="Google Shape;711;p14"/>
          <p:cNvCxnSpPr>
            <a:stCxn id="694" idx="2"/>
            <a:endCxn id="692" idx="5"/>
          </p:cNvCxnSpPr>
          <p:nvPr/>
        </p:nvCxnSpPr>
        <p:spPr>
          <a:xfrm flipH="1">
            <a:off x="6020811" y="1583108"/>
            <a:ext cx="157800" cy="359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2" name="Google Shape;712;p14"/>
          <p:cNvCxnSpPr>
            <a:endCxn id="696" idx="5"/>
          </p:cNvCxnSpPr>
          <p:nvPr/>
        </p:nvCxnSpPr>
        <p:spPr>
          <a:xfrm>
            <a:off x="7300125" y="1596033"/>
            <a:ext cx="347700" cy="345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3" name="Google Shape;713;p14"/>
          <p:cNvCxnSpPr>
            <a:stCxn id="692" idx="0"/>
            <a:endCxn id="696" idx="3"/>
          </p:cNvCxnSpPr>
          <p:nvPr/>
        </p:nvCxnSpPr>
        <p:spPr>
          <a:xfrm rot="10800000" flipH="1">
            <a:off x="6239991" y="2334241"/>
            <a:ext cx="694500" cy="1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4" name="Google Shape;714;p14"/>
          <p:cNvCxnSpPr>
            <a:stCxn id="693" idx="2"/>
            <a:endCxn id="702" idx="4"/>
          </p:cNvCxnSpPr>
          <p:nvPr/>
        </p:nvCxnSpPr>
        <p:spPr>
          <a:xfrm>
            <a:off x="5460762" y="2743200"/>
            <a:ext cx="21000" cy="493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5" name="Google Shape;715;p14"/>
          <p:cNvCxnSpPr>
            <a:stCxn id="702" idx="0"/>
            <a:endCxn id="699" idx="4"/>
          </p:cNvCxnSpPr>
          <p:nvPr/>
        </p:nvCxnSpPr>
        <p:spPr>
          <a:xfrm rot="10800000" flipH="1">
            <a:off x="6195126" y="3229629"/>
            <a:ext cx="939000" cy="40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6" name="Google Shape;716;p14"/>
          <p:cNvCxnSpPr>
            <a:stCxn id="706" idx="3"/>
            <a:endCxn id="709" idx="0"/>
          </p:cNvCxnSpPr>
          <p:nvPr/>
        </p:nvCxnSpPr>
        <p:spPr>
          <a:xfrm>
            <a:off x="4316694" y="3320042"/>
            <a:ext cx="268200" cy="296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7" name="Google Shape;717;p14"/>
          <p:cNvCxnSpPr>
            <a:endCxn id="709" idx="3"/>
          </p:cNvCxnSpPr>
          <p:nvPr/>
        </p:nvCxnSpPr>
        <p:spPr>
          <a:xfrm>
            <a:off x="4960772" y="3717541"/>
            <a:ext cx="359400" cy="14400"/>
          </a:xfrm>
          <a:prstGeom prst="straightConnector1">
            <a:avLst/>
          </a:prstGeom>
          <a:noFill/>
          <a:ln w="9525" cap="flat" cmpd="sng">
            <a:solidFill>
              <a:schemeClr val="accent1"/>
            </a:solidFill>
            <a:prstDash val="solid"/>
            <a:miter lim="800000"/>
            <a:headEnd type="none" w="sm" len="sm"/>
            <a:tailEnd type="triangle" w="med" len="med"/>
          </a:ln>
        </p:spPr>
      </p:cxnSp>
      <p:sp>
        <p:nvSpPr>
          <p:cNvPr id="718" name="Google Shape;718;p14"/>
          <p:cNvSpPr txBox="1"/>
          <p:nvPr/>
        </p:nvSpPr>
        <p:spPr>
          <a:xfrm>
            <a:off x="684636" y="1848097"/>
            <a:ext cx="2433272" cy="25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Loosely coupled elements</a:t>
            </a:r>
            <a:endParaRPr sz="1400" b="0" i="0" u="none" strike="noStrike" cap="none" dirty="0">
              <a:solidFill>
                <a:srgbClr val="000000"/>
              </a:solidFill>
              <a:latin typeface="Arial"/>
              <a:ea typeface="Arial"/>
              <a:cs typeface="Arial"/>
              <a:sym typeface="Arial"/>
            </a:endParaRPr>
          </a:p>
        </p:txBody>
      </p:sp>
      <p:sp>
        <p:nvSpPr>
          <p:cNvPr id="719" name="Google Shape;719;p14"/>
          <p:cNvSpPr txBox="1"/>
          <p:nvPr/>
        </p:nvSpPr>
        <p:spPr>
          <a:xfrm>
            <a:off x="768718" y="2731881"/>
            <a:ext cx="2433272" cy="415498"/>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Or asynchronous streaming / messaging</a:t>
            </a:r>
            <a:endParaRPr sz="1400" b="0" i="0" u="none" strike="noStrike" cap="none">
              <a:solidFill>
                <a:srgbClr val="000000"/>
              </a:solidFill>
              <a:latin typeface="Arial"/>
              <a:ea typeface="Arial"/>
              <a:cs typeface="Arial"/>
              <a:sym typeface="Arial"/>
            </a:endParaRPr>
          </a:p>
        </p:txBody>
      </p:sp>
      <p:sp>
        <p:nvSpPr>
          <p:cNvPr id="720" name="Google Shape;720;p14"/>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en-US" dirty="0">
                <a:solidFill>
                  <a:srgbClr val="3F3F3F"/>
                </a:solidFill>
              </a:rPr>
              <a:t>Microservice Architecture</a:t>
            </a:r>
            <a:endParaRPr dirty="0"/>
          </a:p>
        </p:txBody>
      </p:sp>
    </p:spTree>
    <p:extLst>
      <p:ext uri="{BB962C8B-B14F-4D97-AF65-F5344CB8AC3E}">
        <p14:creationId xmlns:p14="http://schemas.microsoft.com/office/powerpoint/2010/main" val="82506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animEffect transition="in" filter="fade">
                                      <p:cBhvr>
                                        <p:cTn id="7" dur="500"/>
                                        <p:tgtEl>
                                          <p:spTgt spid="7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01"/>
                                        </p:tgtEl>
                                        <p:attrNameLst>
                                          <p:attrName>style.visibility</p:attrName>
                                        </p:attrNameLst>
                                      </p:cBhvr>
                                      <p:to>
                                        <p:strVal val="visible"/>
                                      </p:to>
                                    </p:set>
                                    <p:animEffect transition="in" filter="fade">
                                      <p:cBhvr>
                                        <p:cTn id="11" dur="500"/>
                                        <p:tgtEl>
                                          <p:spTgt spid="7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98"/>
                                        </p:tgtEl>
                                        <p:attrNameLst>
                                          <p:attrName>style.visibility</p:attrName>
                                        </p:attrNameLst>
                                      </p:cBhvr>
                                      <p:to>
                                        <p:strVal val="visible"/>
                                      </p:to>
                                    </p:set>
                                    <p:animEffect transition="in" filter="fade">
                                      <p:cBhvr>
                                        <p:cTn id="15" dur="500"/>
                                        <p:tgtEl>
                                          <p:spTgt spid="69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95"/>
                                        </p:tgtEl>
                                        <p:attrNameLst>
                                          <p:attrName>style.visibility</p:attrName>
                                        </p:attrNameLst>
                                      </p:cBhvr>
                                      <p:to>
                                        <p:strVal val="visible"/>
                                      </p:to>
                                    </p:set>
                                    <p:animEffect transition="in" filter="fade">
                                      <p:cBhvr>
                                        <p:cTn id="19" dur="500"/>
                                        <p:tgtEl>
                                          <p:spTgt spid="69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9"/>
                                        </p:tgtEl>
                                        <p:attrNameLst>
                                          <p:attrName>style.visibility</p:attrName>
                                        </p:attrNameLst>
                                      </p:cBhvr>
                                      <p:to>
                                        <p:strVal val="visible"/>
                                      </p:to>
                                    </p:set>
                                    <p:animEffect transition="in" filter="fade">
                                      <p:cBhvr>
                                        <p:cTn id="24" dur="500"/>
                                        <p:tgtEl>
                                          <p:spTgt spid="6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18"/>
                                        </p:tgtEl>
                                        <p:attrNameLst>
                                          <p:attrName>style.visibility</p:attrName>
                                        </p:attrNameLst>
                                      </p:cBhvr>
                                      <p:to>
                                        <p:strVal val="visible"/>
                                      </p:to>
                                    </p:set>
                                    <p:animEffect transition="in" filter="fade">
                                      <p:cBhvr>
                                        <p:cTn id="29" dur="500"/>
                                        <p:tgtEl>
                                          <p:spTgt spid="7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90"/>
                                        </p:tgtEl>
                                        <p:attrNameLst>
                                          <p:attrName>style.visibility</p:attrName>
                                        </p:attrNameLst>
                                      </p:cBhvr>
                                      <p:to>
                                        <p:strVal val="visible"/>
                                      </p:to>
                                    </p:set>
                                    <p:animEffect transition="in" filter="fade">
                                      <p:cBhvr>
                                        <p:cTn id="34" dur="500"/>
                                        <p:tgtEl>
                                          <p:spTgt spid="6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94"/>
                                        </p:tgtEl>
                                        <p:attrNameLst>
                                          <p:attrName>style.visibility</p:attrName>
                                        </p:attrNameLst>
                                      </p:cBhvr>
                                      <p:to>
                                        <p:strVal val="visible"/>
                                      </p:to>
                                    </p:set>
                                    <p:animEffect transition="in" filter="fade">
                                      <p:cBhvr>
                                        <p:cTn id="39" dur="500"/>
                                        <p:tgtEl>
                                          <p:spTgt spid="6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11"/>
                                        </p:tgtEl>
                                        <p:attrNameLst>
                                          <p:attrName>style.visibility</p:attrName>
                                        </p:attrNameLst>
                                      </p:cBhvr>
                                      <p:to>
                                        <p:strVal val="visible"/>
                                      </p:to>
                                    </p:set>
                                    <p:animEffect transition="in" filter="fade">
                                      <p:cBhvr>
                                        <p:cTn id="44" dur="500"/>
                                        <p:tgtEl>
                                          <p:spTgt spid="711"/>
                                        </p:tgtEl>
                                      </p:cBhvr>
                                    </p:animEffect>
                                  </p:childTnLst>
                                </p:cTn>
                              </p:par>
                              <p:par>
                                <p:cTn id="45" presetID="10" presetClass="entr" presetSubtype="0" fill="hold" nodeType="withEffect">
                                  <p:stCondLst>
                                    <p:cond delay="0"/>
                                  </p:stCondLst>
                                  <p:childTnLst>
                                    <p:set>
                                      <p:cBhvr>
                                        <p:cTn id="46" dur="1" fill="hold">
                                          <p:stCondLst>
                                            <p:cond delay="0"/>
                                          </p:stCondLst>
                                        </p:cTn>
                                        <p:tgtEl>
                                          <p:spTgt spid="710"/>
                                        </p:tgtEl>
                                        <p:attrNameLst>
                                          <p:attrName>style.visibility</p:attrName>
                                        </p:attrNameLst>
                                      </p:cBhvr>
                                      <p:to>
                                        <p:strVal val="visible"/>
                                      </p:to>
                                    </p:set>
                                    <p:animEffect transition="in" filter="fade">
                                      <p:cBhvr>
                                        <p:cTn id="47" dur="500"/>
                                        <p:tgtEl>
                                          <p:spTgt spid="710"/>
                                        </p:tgtEl>
                                      </p:cBhvr>
                                    </p:animEffect>
                                  </p:childTnLst>
                                </p:cTn>
                              </p:par>
                              <p:par>
                                <p:cTn id="48" presetID="10" presetClass="entr" presetSubtype="0" fill="hold" nodeType="withEffect">
                                  <p:stCondLst>
                                    <p:cond delay="0"/>
                                  </p:stCondLst>
                                  <p:childTnLst>
                                    <p:set>
                                      <p:cBhvr>
                                        <p:cTn id="49" dur="1" fill="hold">
                                          <p:stCondLst>
                                            <p:cond delay="0"/>
                                          </p:stCondLst>
                                        </p:cTn>
                                        <p:tgtEl>
                                          <p:spTgt spid="712"/>
                                        </p:tgtEl>
                                        <p:attrNameLst>
                                          <p:attrName>style.visibility</p:attrName>
                                        </p:attrNameLst>
                                      </p:cBhvr>
                                      <p:to>
                                        <p:strVal val="visible"/>
                                      </p:to>
                                    </p:set>
                                    <p:animEffect transition="in" filter="fade">
                                      <p:cBhvr>
                                        <p:cTn id="50" dur="500"/>
                                        <p:tgtEl>
                                          <p:spTgt spid="712"/>
                                        </p:tgtEl>
                                      </p:cBhvr>
                                    </p:animEffect>
                                  </p:childTnLst>
                                </p:cTn>
                              </p:par>
                              <p:par>
                                <p:cTn id="51" presetID="10" presetClass="entr" presetSubtype="0" fill="hold" nodeType="withEffect">
                                  <p:stCondLst>
                                    <p:cond delay="0"/>
                                  </p:stCondLst>
                                  <p:childTnLst>
                                    <p:set>
                                      <p:cBhvr>
                                        <p:cTn id="52" dur="1" fill="hold">
                                          <p:stCondLst>
                                            <p:cond delay="0"/>
                                          </p:stCondLst>
                                        </p:cTn>
                                        <p:tgtEl>
                                          <p:spTgt spid="713"/>
                                        </p:tgtEl>
                                        <p:attrNameLst>
                                          <p:attrName>style.visibility</p:attrName>
                                        </p:attrNameLst>
                                      </p:cBhvr>
                                      <p:to>
                                        <p:strVal val="visible"/>
                                      </p:to>
                                    </p:set>
                                    <p:animEffect transition="in" filter="fade">
                                      <p:cBhvr>
                                        <p:cTn id="53" dur="500"/>
                                        <p:tgtEl>
                                          <p:spTgt spid="713"/>
                                        </p:tgtEl>
                                      </p:cBhvr>
                                    </p:animEffect>
                                  </p:childTnLst>
                                </p:cTn>
                              </p:par>
                              <p:par>
                                <p:cTn id="54" presetID="10" presetClass="entr" presetSubtype="0" fill="hold" nodeType="withEffect">
                                  <p:stCondLst>
                                    <p:cond delay="0"/>
                                  </p:stCondLst>
                                  <p:childTnLst>
                                    <p:set>
                                      <p:cBhvr>
                                        <p:cTn id="55" dur="1" fill="hold">
                                          <p:stCondLst>
                                            <p:cond delay="0"/>
                                          </p:stCondLst>
                                        </p:cTn>
                                        <p:tgtEl>
                                          <p:spTgt spid="715"/>
                                        </p:tgtEl>
                                        <p:attrNameLst>
                                          <p:attrName>style.visibility</p:attrName>
                                        </p:attrNameLst>
                                      </p:cBhvr>
                                      <p:to>
                                        <p:strVal val="visible"/>
                                      </p:to>
                                    </p:set>
                                    <p:animEffect transition="in" filter="fade">
                                      <p:cBhvr>
                                        <p:cTn id="56" dur="500"/>
                                        <p:tgtEl>
                                          <p:spTgt spid="715"/>
                                        </p:tgtEl>
                                      </p:cBhvr>
                                    </p:animEffect>
                                  </p:childTnLst>
                                </p:cTn>
                              </p:par>
                              <p:par>
                                <p:cTn id="57" presetID="10" presetClass="entr" presetSubtype="0" fill="hold" nodeType="withEffect">
                                  <p:stCondLst>
                                    <p:cond delay="0"/>
                                  </p:stCondLst>
                                  <p:childTnLst>
                                    <p:set>
                                      <p:cBhvr>
                                        <p:cTn id="58" dur="1" fill="hold">
                                          <p:stCondLst>
                                            <p:cond delay="0"/>
                                          </p:stCondLst>
                                        </p:cTn>
                                        <p:tgtEl>
                                          <p:spTgt spid="714"/>
                                        </p:tgtEl>
                                        <p:attrNameLst>
                                          <p:attrName>style.visibility</p:attrName>
                                        </p:attrNameLst>
                                      </p:cBhvr>
                                      <p:to>
                                        <p:strVal val="visible"/>
                                      </p:to>
                                    </p:set>
                                    <p:animEffect transition="in" filter="fade">
                                      <p:cBhvr>
                                        <p:cTn id="59" dur="500"/>
                                        <p:tgtEl>
                                          <p:spTgt spid="7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19"/>
                                        </p:tgtEl>
                                        <p:attrNameLst>
                                          <p:attrName>style.visibility</p:attrName>
                                        </p:attrNameLst>
                                      </p:cBhvr>
                                      <p:to>
                                        <p:strVal val="visible"/>
                                      </p:to>
                                    </p:set>
                                    <p:animEffect transition="in" filter="fade">
                                      <p:cBhvr>
                                        <p:cTn id="64" dur="500"/>
                                        <p:tgtEl>
                                          <p:spTgt spid="7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16"/>
                                        </p:tgtEl>
                                        <p:attrNameLst>
                                          <p:attrName>style.visibility</p:attrName>
                                        </p:attrNameLst>
                                      </p:cBhvr>
                                      <p:to>
                                        <p:strVal val="visible"/>
                                      </p:to>
                                    </p:set>
                                    <p:animEffect transition="in" filter="fade">
                                      <p:cBhvr>
                                        <p:cTn id="69" dur="500"/>
                                        <p:tgtEl>
                                          <p:spTgt spid="716"/>
                                        </p:tgtEl>
                                      </p:cBhvr>
                                    </p:animEffect>
                                  </p:childTnLst>
                                </p:cTn>
                              </p:par>
                              <p:par>
                                <p:cTn id="70" presetID="10" presetClass="entr" presetSubtype="0" fill="hold" nodeType="withEffect">
                                  <p:stCondLst>
                                    <p:cond delay="0"/>
                                  </p:stCondLst>
                                  <p:childTnLst>
                                    <p:set>
                                      <p:cBhvr>
                                        <p:cTn id="71" dur="1" fill="hold">
                                          <p:stCondLst>
                                            <p:cond delay="0"/>
                                          </p:stCondLst>
                                        </p:cTn>
                                        <p:tgtEl>
                                          <p:spTgt spid="707"/>
                                        </p:tgtEl>
                                        <p:attrNameLst>
                                          <p:attrName>style.visibility</p:attrName>
                                        </p:attrNameLst>
                                      </p:cBhvr>
                                      <p:to>
                                        <p:strVal val="visible"/>
                                      </p:to>
                                    </p:set>
                                    <p:animEffect transition="in" filter="fade">
                                      <p:cBhvr>
                                        <p:cTn id="72" dur="500"/>
                                        <p:tgtEl>
                                          <p:spTgt spid="707"/>
                                        </p:tgtEl>
                                      </p:cBhvr>
                                    </p:animEffect>
                                  </p:childTnLst>
                                </p:cTn>
                              </p:par>
                              <p:par>
                                <p:cTn id="73" presetID="10" presetClass="entr" presetSubtype="0" fill="hold" nodeType="withEffect">
                                  <p:stCondLst>
                                    <p:cond delay="0"/>
                                  </p:stCondLst>
                                  <p:childTnLst>
                                    <p:set>
                                      <p:cBhvr>
                                        <p:cTn id="74" dur="1" fill="hold">
                                          <p:stCondLst>
                                            <p:cond delay="0"/>
                                          </p:stCondLst>
                                        </p:cTn>
                                        <p:tgtEl>
                                          <p:spTgt spid="717"/>
                                        </p:tgtEl>
                                        <p:attrNameLst>
                                          <p:attrName>style.visibility</p:attrName>
                                        </p:attrNameLst>
                                      </p:cBhvr>
                                      <p:to>
                                        <p:strVal val="visible"/>
                                      </p:to>
                                    </p:set>
                                    <p:animEffect transition="in" filter="fade">
                                      <p:cBhvr>
                                        <p:cTn id="75" dur="500"/>
                                        <p:tgtEl>
                                          <p:spTgt spid="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grpSp>
        <p:nvGrpSpPr>
          <p:cNvPr id="686" name="Google Shape;686;p14"/>
          <p:cNvGrpSpPr/>
          <p:nvPr/>
        </p:nvGrpSpPr>
        <p:grpSpPr>
          <a:xfrm>
            <a:off x="301379" y="447154"/>
            <a:ext cx="7080026" cy="753110"/>
            <a:chOff x="4503706" y="1678585"/>
            <a:chExt cx="3693731" cy="1004148"/>
          </a:xfrm>
        </p:grpSpPr>
        <p:sp>
          <p:nvSpPr>
            <p:cNvPr id="687" name="Google Shape;687;p14"/>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688" name="Google Shape;688;p14"/>
            <p:cNvSpPr txBox="1"/>
            <p:nvPr/>
          </p:nvSpPr>
          <p:spPr>
            <a:xfrm>
              <a:off x="4705437" y="2344178"/>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dirty="0">
                  <a:solidFill>
                    <a:srgbClr val="3F3F3F"/>
                  </a:solidFill>
                  <a:latin typeface="Arial"/>
                  <a:ea typeface="Arial"/>
                  <a:cs typeface="Arial"/>
                  <a:sym typeface="Arial"/>
                </a:rPr>
                <a:t>Isolation is the name of the game</a:t>
              </a:r>
              <a:endParaRPr sz="1050" b="0" i="0" u="none" strike="noStrike" cap="none" dirty="0">
                <a:solidFill>
                  <a:srgbClr val="3F3F3F"/>
                </a:solidFill>
                <a:latin typeface="Arial"/>
                <a:ea typeface="Arial"/>
                <a:cs typeface="Arial"/>
                <a:sym typeface="Arial"/>
              </a:endParaRPr>
            </a:p>
          </p:txBody>
        </p:sp>
      </p:grpSp>
      <p:sp>
        <p:nvSpPr>
          <p:cNvPr id="720" name="Google Shape;720;p14"/>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en-US" dirty="0">
                <a:solidFill>
                  <a:srgbClr val="3F3F3F"/>
                </a:solidFill>
              </a:rPr>
              <a:t>Principles of Microservices</a:t>
            </a:r>
            <a:endParaRPr dirty="0"/>
          </a:p>
        </p:txBody>
      </p:sp>
      <p:sp>
        <p:nvSpPr>
          <p:cNvPr id="2" name="TextBox 1">
            <a:extLst>
              <a:ext uri="{FF2B5EF4-FFF2-40B4-BE49-F238E27FC236}">
                <a16:creationId xmlns:a16="http://schemas.microsoft.com/office/drawing/2014/main" id="{CE742BE3-E3CD-3246-B67A-337C766ED888}"/>
              </a:ext>
            </a:extLst>
          </p:cNvPr>
          <p:cNvSpPr txBox="1"/>
          <p:nvPr/>
        </p:nvSpPr>
        <p:spPr>
          <a:xfrm>
            <a:off x="454329" y="1376408"/>
            <a:ext cx="5347410" cy="2677656"/>
          </a:xfrm>
          <a:prstGeom prst="rect">
            <a:avLst/>
          </a:prstGeom>
          <a:solidFill>
            <a:srgbClr val="FFFFFF">
              <a:alpha val="83922"/>
            </a:srgbClr>
          </a:solidFill>
        </p:spPr>
        <p:txBody>
          <a:bodyPr wrap="square" rtlCol="0">
            <a:spAutoFit/>
          </a:bodyPr>
          <a:lstStyle/>
          <a:p>
            <a:r>
              <a:rPr kumimoji="1" lang="ko-KR" altLang="en-US" sz="1200" dirty="0"/>
              <a:t>독립성과 </a:t>
            </a:r>
            <a:r>
              <a:rPr kumimoji="1" lang="ko-KR" altLang="en-US" sz="1200" dirty="0" err="1"/>
              <a:t>자치성을</a:t>
            </a:r>
            <a:r>
              <a:rPr kumimoji="1" lang="ko-KR" altLang="en-US" sz="1200" dirty="0"/>
              <a:t> 코드의 </a:t>
            </a:r>
            <a:r>
              <a:rPr kumimoji="1" lang="ko-KR" altLang="en-US" sz="1200" dirty="0" err="1"/>
              <a:t>재사용성</a:t>
            </a:r>
            <a:r>
              <a:rPr kumimoji="1" lang="ko-KR" altLang="en-US" sz="1200" dirty="0"/>
              <a:t> 보다 높게 본다</a:t>
            </a:r>
            <a:endParaRPr kumimoji="1" lang="en-US" altLang="ko-KR" sz="1200" dirty="0"/>
          </a:p>
          <a:p>
            <a:r>
              <a:rPr kumimoji="1" lang="en-US" altLang="ko-KR" sz="1200" dirty="0">
                <a:solidFill>
                  <a:schemeClr val="accent1"/>
                </a:solidFill>
              </a:rPr>
              <a:t>Independence and autonomy are more important than code re-usability</a:t>
            </a:r>
          </a:p>
          <a:p>
            <a:endParaRPr kumimoji="1" lang="en-US" altLang="ko-KR" sz="1200" dirty="0"/>
          </a:p>
          <a:p>
            <a:r>
              <a:rPr kumimoji="1" lang="ko-KR" altLang="en-US" sz="1200" dirty="0"/>
              <a:t>마이크로 서비스는 코드와 데이터를 공유하지 않는다</a:t>
            </a:r>
            <a:endParaRPr kumimoji="1" lang="en-US" altLang="ko-KR" sz="1200" dirty="0"/>
          </a:p>
          <a:p>
            <a:r>
              <a:rPr kumimoji="1" lang="en-US" altLang="ko-KR" sz="1200" dirty="0">
                <a:solidFill>
                  <a:schemeClr val="accent1"/>
                </a:solidFill>
              </a:rPr>
              <a:t>Microservices should not share code or data</a:t>
            </a:r>
          </a:p>
          <a:p>
            <a:endParaRPr kumimoji="1" lang="en-US" altLang="ko-KR" sz="1200" dirty="0"/>
          </a:p>
          <a:p>
            <a:r>
              <a:rPr kumimoji="1" lang="ko-KR" altLang="en-US" sz="1200" dirty="0"/>
              <a:t>불필요한 서비스와 소프트웨어 컴포넌트</a:t>
            </a:r>
            <a:r>
              <a:rPr kumimoji="1" lang="en-US" altLang="ko-KR" sz="1200" dirty="0"/>
              <a:t>(</a:t>
            </a:r>
            <a:r>
              <a:rPr kumimoji="1" lang="ko-KR" altLang="en-US" sz="1200" dirty="0"/>
              <a:t>라이브러리</a:t>
            </a:r>
            <a:r>
              <a:rPr kumimoji="1" lang="en-US" altLang="ko-KR" sz="1200" dirty="0"/>
              <a:t>)</a:t>
            </a:r>
            <a:r>
              <a:rPr kumimoji="1" lang="ko-KR" altLang="en-US" sz="1200" dirty="0"/>
              <a:t> 간의 </a:t>
            </a:r>
            <a:r>
              <a:rPr kumimoji="1" lang="ko-KR" altLang="en-US" sz="1200" dirty="0" err="1"/>
              <a:t>커플링을</a:t>
            </a:r>
            <a:r>
              <a:rPr kumimoji="1" lang="ko-KR" altLang="en-US" sz="1200" dirty="0"/>
              <a:t> 피한다</a:t>
            </a:r>
            <a:endParaRPr kumimoji="1" lang="en-US" altLang="ko-KR" sz="1200" dirty="0"/>
          </a:p>
          <a:p>
            <a:r>
              <a:rPr kumimoji="1" lang="en-US" altLang="ko-KR" sz="1200" dirty="0">
                <a:solidFill>
                  <a:schemeClr val="accent1"/>
                </a:solidFill>
              </a:rPr>
              <a:t>Avoid unnecessary coupling between services and software components</a:t>
            </a:r>
          </a:p>
          <a:p>
            <a:endParaRPr kumimoji="1" lang="en-US" altLang="ko-KR" sz="1200" dirty="0"/>
          </a:p>
          <a:p>
            <a:r>
              <a:rPr kumimoji="1" lang="ko-Kore-KR" altLang="en-US" sz="1200" dirty="0"/>
              <a:t>각</a:t>
            </a:r>
            <a:r>
              <a:rPr kumimoji="1" lang="ko-KR" altLang="en-US" sz="1200" dirty="0"/>
              <a:t> 마이크로서비스는 각자의 단 하나의 기능에 초점을 맞추어 구현된다</a:t>
            </a:r>
            <a:endParaRPr kumimoji="1" lang="en-US" altLang="ko-KR" sz="1200" dirty="0"/>
          </a:p>
          <a:p>
            <a:r>
              <a:rPr kumimoji="1" lang="en-US" altLang="ko-KR" sz="1200" dirty="0">
                <a:solidFill>
                  <a:schemeClr val="accent1"/>
                </a:solidFill>
              </a:rPr>
              <a:t>Single responsibility </a:t>
            </a:r>
          </a:p>
          <a:p>
            <a:endParaRPr kumimoji="1" lang="en-US" altLang="ko-KR" sz="1200" dirty="0"/>
          </a:p>
          <a:p>
            <a:r>
              <a:rPr kumimoji="1" lang="ko-KR" altLang="en-US" sz="1200" dirty="0" err="1"/>
              <a:t>운영시에는</a:t>
            </a:r>
            <a:r>
              <a:rPr kumimoji="1" lang="ko-KR" altLang="en-US" sz="1200" dirty="0"/>
              <a:t> </a:t>
            </a:r>
            <a:r>
              <a:rPr kumimoji="1" lang="en-US" altLang="ko-KR" sz="1200" dirty="0"/>
              <a:t>SPOF (</a:t>
            </a:r>
            <a:r>
              <a:rPr kumimoji="1" lang="ko-KR" altLang="en-US" sz="1200" dirty="0"/>
              <a:t>단일 실패 지점</a:t>
            </a:r>
            <a:r>
              <a:rPr kumimoji="1" lang="en-US" altLang="ko-KR" sz="1200" dirty="0"/>
              <a:t>)</a:t>
            </a:r>
            <a:r>
              <a:rPr kumimoji="1" lang="ko-KR" altLang="en-US" sz="1200" dirty="0"/>
              <a:t> 을 만들어서는 안된다</a:t>
            </a:r>
            <a:endParaRPr kumimoji="1" lang="en-US" altLang="ko-KR" sz="1200" dirty="0"/>
          </a:p>
          <a:p>
            <a:r>
              <a:rPr kumimoji="1" lang="en-US" altLang="ko-Kore-KR" sz="1200" dirty="0">
                <a:solidFill>
                  <a:schemeClr val="accent1"/>
                </a:solidFill>
              </a:rPr>
              <a:t>There should be no single point of failure</a:t>
            </a:r>
          </a:p>
        </p:txBody>
      </p:sp>
    </p:spTree>
    <p:extLst>
      <p:ext uri="{BB962C8B-B14F-4D97-AF65-F5344CB8AC3E}">
        <p14:creationId xmlns:p14="http://schemas.microsoft.com/office/powerpoint/2010/main" val="1929224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grpSp>
        <p:nvGrpSpPr>
          <p:cNvPr id="726" name="Google Shape;726;p15"/>
          <p:cNvGrpSpPr/>
          <p:nvPr/>
        </p:nvGrpSpPr>
        <p:grpSpPr>
          <a:xfrm>
            <a:off x="301380" y="447155"/>
            <a:ext cx="7088529" cy="1113069"/>
            <a:chOff x="4503706" y="1678585"/>
            <a:chExt cx="3698168" cy="1484093"/>
          </a:xfrm>
        </p:grpSpPr>
        <p:sp>
          <p:nvSpPr>
            <p:cNvPr id="727" name="Google Shape;727;p15"/>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728" name="Google Shape;728;p15"/>
            <p:cNvSpPr txBox="1"/>
            <p:nvPr/>
          </p:nvSpPr>
          <p:spPr>
            <a:xfrm>
              <a:off x="4709874" y="2824123"/>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dirty="0">
                  <a:solidFill>
                    <a:srgbClr val="3F3F3F"/>
                  </a:solidFill>
                  <a:latin typeface="Arial"/>
                  <a:ea typeface="Arial"/>
                  <a:cs typeface="Arial"/>
                  <a:sym typeface="Arial"/>
                </a:rPr>
                <a:t>REST APIs must be stable and hide internals</a:t>
              </a:r>
              <a:endParaRPr sz="1050" b="0" i="0" u="none" strike="noStrike" cap="none" dirty="0">
                <a:solidFill>
                  <a:srgbClr val="3F3F3F"/>
                </a:solidFill>
                <a:latin typeface="Arial"/>
                <a:ea typeface="Arial"/>
                <a:cs typeface="Arial"/>
                <a:sym typeface="Arial"/>
              </a:endParaRPr>
            </a:p>
          </p:txBody>
        </p:sp>
      </p:grpSp>
      <p:sp>
        <p:nvSpPr>
          <p:cNvPr id="729" name="Google Shape;729;p15"/>
          <p:cNvSpPr txBox="1"/>
          <p:nvPr/>
        </p:nvSpPr>
        <p:spPr>
          <a:xfrm>
            <a:off x="591395" y="1707654"/>
            <a:ext cx="3044501"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클라이언트</a:t>
            </a:r>
            <a:r>
              <a:rPr lang="en-US" altLang="ko-KR" sz="1050" b="0" i="0" u="none" strike="noStrike" cap="none" dirty="0">
                <a:solidFill>
                  <a:srgbClr val="000000"/>
                </a:solidFill>
                <a:latin typeface="Arial"/>
                <a:ea typeface="Arial"/>
                <a:cs typeface="Arial"/>
                <a:sym typeface="Arial"/>
              </a:rPr>
              <a:t>-</a:t>
            </a:r>
            <a:r>
              <a:rPr lang="ko-KR" altLang="en-US" sz="1050" b="0" i="0" u="none" strike="noStrike" cap="none" dirty="0">
                <a:solidFill>
                  <a:srgbClr val="000000"/>
                </a:solidFill>
                <a:latin typeface="Arial"/>
                <a:ea typeface="Arial"/>
                <a:cs typeface="Arial"/>
                <a:sym typeface="Arial"/>
              </a:rPr>
              <a:t>서버 </a:t>
            </a:r>
            <a:r>
              <a:rPr lang="en-US" altLang="ko-KR" sz="1050" b="0" i="0" u="none" strike="noStrike" cap="none" dirty="0">
                <a:solidFill>
                  <a:srgbClr val="000000"/>
                </a:solidFill>
                <a:latin typeface="Arial"/>
                <a:ea typeface="Arial"/>
                <a:cs typeface="Arial"/>
                <a:sym typeface="Arial"/>
              </a:rPr>
              <a:t>REST API </a:t>
            </a:r>
            <a:r>
              <a:rPr lang="ko-KR" altLang="en-US" sz="1050" b="0" i="0" u="none" strike="noStrike" cap="none" dirty="0">
                <a:solidFill>
                  <a:srgbClr val="000000"/>
                </a:solidFill>
                <a:latin typeface="Arial"/>
                <a:ea typeface="Arial"/>
                <a:cs typeface="Arial"/>
                <a:sym typeface="Arial"/>
              </a:rPr>
              <a:t>는 </a:t>
            </a:r>
            <a:r>
              <a:rPr lang="ko-KR" altLang="en-US" sz="1050" b="0" i="0" u="none" strike="noStrike" cap="none" dirty="0" err="1">
                <a:solidFill>
                  <a:srgbClr val="000000"/>
                </a:solidFill>
                <a:latin typeface="Arial"/>
                <a:ea typeface="Arial"/>
                <a:cs typeface="Arial"/>
                <a:sym typeface="Arial"/>
              </a:rPr>
              <a:t>내부구현을</a:t>
            </a:r>
            <a:r>
              <a:rPr lang="ko-KR" altLang="en-US" sz="1050" b="0" i="0" u="none" strike="noStrike" cap="none" dirty="0">
                <a:solidFill>
                  <a:srgbClr val="000000"/>
                </a:solidFill>
                <a:latin typeface="Arial"/>
                <a:ea typeface="Arial"/>
                <a:cs typeface="Arial"/>
                <a:sym typeface="Arial"/>
              </a:rPr>
              <a:t> 숨길 수 있으면서 연동</a:t>
            </a:r>
            <a:endParaRPr lang="en-US" altLang="ko-K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Client-oriented REST APIs hide the internal implementation of the service </a:t>
            </a:r>
            <a:endParaRPr sz="1400" b="0" i="0" u="none" strike="noStrike" cap="none" dirty="0">
              <a:solidFill>
                <a:schemeClr val="accent1"/>
              </a:solidFill>
              <a:latin typeface="Arial"/>
              <a:ea typeface="Arial"/>
              <a:cs typeface="Arial"/>
              <a:sym typeface="Arial"/>
            </a:endParaRPr>
          </a:p>
        </p:txBody>
      </p:sp>
      <p:sp>
        <p:nvSpPr>
          <p:cNvPr id="730" name="Google Shape;730;p15"/>
          <p:cNvSpPr txBox="1"/>
          <p:nvPr/>
        </p:nvSpPr>
        <p:spPr>
          <a:xfrm>
            <a:off x="577506" y="2462890"/>
            <a:ext cx="3704457" cy="18697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dirty="0"/>
              <a:t>동기식 연동 </a:t>
            </a:r>
            <a:r>
              <a:rPr lang="en-US" altLang="ko-KR" sz="1050" dirty="0"/>
              <a:t>(Synchronous, Request-Response)</a:t>
            </a:r>
            <a:endParaRPr lang="en-US" sz="1050" dirty="0"/>
          </a:p>
          <a:p>
            <a:pPr marL="0" marR="0" lvl="0" indent="0" algn="l" rtl="0">
              <a:lnSpc>
                <a:spcPct val="100000"/>
              </a:lnSpc>
              <a:spcBef>
                <a:spcPts val="0"/>
              </a:spcBef>
              <a:spcAft>
                <a:spcPts val="0"/>
              </a:spcAft>
              <a:buClr>
                <a:srgbClr val="000000"/>
              </a:buClr>
              <a:buSzPts val="1050"/>
              <a:buFont typeface="Arial"/>
              <a:buNone/>
            </a:pPr>
            <a:endParaRPr lang="en-US" sz="1050" dirty="0"/>
          </a:p>
          <a:p>
            <a:pPr marL="0" marR="0" lvl="0" indent="0" algn="l" rtl="0">
              <a:lnSpc>
                <a:spcPct val="100000"/>
              </a:lnSpc>
              <a:spcBef>
                <a:spcPts val="0"/>
              </a:spcBef>
              <a:spcAft>
                <a:spcPts val="0"/>
              </a:spcAft>
              <a:buClr>
                <a:srgbClr val="000000"/>
              </a:buClr>
              <a:buSzPts val="1050"/>
              <a:buFont typeface="Arial"/>
              <a:buNone/>
            </a:pPr>
            <a:r>
              <a:rPr lang="en-US" sz="1050" dirty="0"/>
              <a:t>SOAP </a:t>
            </a:r>
            <a:r>
              <a:rPr lang="ko-KR" altLang="en-US" sz="1050" dirty="0"/>
              <a:t>에 비하여 </a:t>
            </a:r>
            <a:r>
              <a:rPr lang="en-US" altLang="ko-KR" sz="1050" dirty="0"/>
              <a:t>REST </a:t>
            </a:r>
            <a:r>
              <a:rPr lang="ko-KR" altLang="en-US" sz="1050" dirty="0"/>
              <a:t>는 </a:t>
            </a:r>
            <a:r>
              <a:rPr lang="en-US" altLang="ko-KR" sz="1050" dirty="0"/>
              <a:t>API </a:t>
            </a:r>
            <a:r>
              <a:rPr lang="ko-KR" altLang="en-US" sz="1050" dirty="0"/>
              <a:t>정의 및 관리 비용이 낮으나</a:t>
            </a:r>
            <a:r>
              <a:rPr lang="en-US" altLang="ko-KR" sz="1050" dirty="0"/>
              <a:t>,</a:t>
            </a:r>
            <a:r>
              <a:rPr lang="ko-KR" altLang="en-US" sz="1050" dirty="0"/>
              <a:t> 각 클라이언트에 대한 요청에 충분한 </a:t>
            </a:r>
            <a:r>
              <a:rPr lang="en-US" sz="1050" dirty="0"/>
              <a:t>API </a:t>
            </a:r>
            <a:r>
              <a:rPr lang="ko-KR" altLang="en-US" sz="1050" dirty="0" err="1"/>
              <a:t>를</a:t>
            </a:r>
            <a:r>
              <a:rPr lang="ko-KR" altLang="en-US" sz="1050" dirty="0"/>
              <a:t> </a:t>
            </a:r>
            <a:r>
              <a:rPr lang="ko-KR" altLang="en-US" sz="1050" b="0" i="0" u="none" strike="noStrike" cap="none" dirty="0">
                <a:solidFill>
                  <a:srgbClr val="000000"/>
                </a:solidFill>
                <a:latin typeface="Arial"/>
                <a:ea typeface="Arial"/>
                <a:cs typeface="Arial"/>
                <a:sym typeface="Arial"/>
              </a:rPr>
              <a:t>정의하고 관리하는 비용이 높아질 수 있음</a:t>
            </a:r>
            <a:endParaRPr lang="en-US" altLang="ko-K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lang="en-US" sz="1050" dirty="0"/>
          </a:p>
          <a:p>
            <a:pPr marL="0" marR="0" lvl="0" indent="0" algn="l" rtl="0">
              <a:lnSpc>
                <a:spcPct val="100000"/>
              </a:lnSpc>
              <a:spcBef>
                <a:spcPts val="0"/>
              </a:spcBef>
              <a:spcAft>
                <a:spcPts val="0"/>
              </a:spcAft>
              <a:buClr>
                <a:srgbClr val="000000"/>
              </a:buClr>
              <a:buSzPts val="1050"/>
              <a:buFont typeface="Arial"/>
              <a:buNone/>
            </a:pPr>
            <a:r>
              <a:rPr lang="en-US" altLang="ko-KR" sz="1050" b="0" i="0" u="none" strike="noStrike" cap="none" dirty="0">
                <a:solidFill>
                  <a:srgbClr val="000000"/>
                </a:solidFill>
                <a:latin typeface="Arial"/>
                <a:ea typeface="Arial"/>
                <a:cs typeface="Arial"/>
                <a:sym typeface="Arial"/>
              </a:rPr>
              <a:t>API </a:t>
            </a:r>
            <a:r>
              <a:rPr lang="ko-KR" altLang="en-US" sz="1050" b="0" i="0" u="none" strike="noStrike" cap="none" dirty="0">
                <a:solidFill>
                  <a:srgbClr val="000000"/>
                </a:solidFill>
                <a:latin typeface="Arial"/>
                <a:ea typeface="Arial"/>
                <a:cs typeface="Arial"/>
                <a:sym typeface="Arial"/>
              </a:rPr>
              <a:t>는 하위호환성을 유지하기 위하여 추가적인 </a:t>
            </a:r>
            <a:r>
              <a:rPr lang="ko-KR" altLang="en-US" sz="1050" b="0" i="0" u="none" strike="noStrike" cap="none" dirty="0" err="1">
                <a:solidFill>
                  <a:srgbClr val="000000"/>
                </a:solidFill>
                <a:latin typeface="Arial"/>
                <a:ea typeface="Arial"/>
                <a:cs typeface="Arial"/>
                <a:sym typeface="Arial"/>
              </a:rPr>
              <a:t>수정만을</a:t>
            </a:r>
            <a:r>
              <a:rPr lang="ko-KR" altLang="en-US" sz="1050" b="0" i="0" u="none" strike="noStrike" cap="none" dirty="0">
                <a:solidFill>
                  <a:srgbClr val="000000"/>
                </a:solidFill>
                <a:latin typeface="Arial"/>
                <a:ea typeface="Arial"/>
                <a:cs typeface="Arial"/>
                <a:sym typeface="Arial"/>
              </a:rPr>
              <a:t> 허용</a:t>
            </a:r>
            <a:endParaRPr lang="en-US" altLang="ko-KR" sz="1050" b="0" i="0" u="none" strike="noStrike" cap="none" dirty="0">
              <a:solidFill>
                <a:srgbClr val="000000"/>
              </a:solidFill>
              <a:latin typeface="Arial"/>
              <a:ea typeface="Arial"/>
              <a:cs typeface="Arial"/>
              <a:sym typeface="Arial"/>
            </a:endParaRPr>
          </a:p>
          <a:p>
            <a:pPr>
              <a:buClr>
                <a:srgbClr val="000000"/>
              </a:buClr>
              <a:buSzPts val="1050"/>
            </a:pPr>
            <a:r>
              <a:rPr lang="en-US" altLang="ko-Kore-KR" sz="1050" dirty="0">
                <a:solidFill>
                  <a:schemeClr val="accent1"/>
                </a:solidFill>
              </a:rPr>
              <a:t>Only additive changes allowed</a:t>
            </a:r>
          </a:p>
          <a:p>
            <a:pPr marL="0" marR="0" lvl="0" indent="0" algn="l" rtl="0">
              <a:lnSpc>
                <a:spcPct val="100000"/>
              </a:lnSpc>
              <a:spcBef>
                <a:spcPts val="0"/>
              </a:spcBef>
              <a:spcAft>
                <a:spcPts val="0"/>
              </a:spcAft>
              <a:buClr>
                <a:srgbClr val="000000"/>
              </a:buClr>
              <a:buSzPts val="1050"/>
              <a:buFont typeface="Arial"/>
              <a:buNone/>
            </a:pP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lang="en-US" sz="1050" dirty="0"/>
          </a:p>
        </p:txBody>
      </p:sp>
      <p:grpSp>
        <p:nvGrpSpPr>
          <p:cNvPr id="731" name="Google Shape;731;p15"/>
          <p:cNvGrpSpPr/>
          <p:nvPr/>
        </p:nvGrpSpPr>
        <p:grpSpPr>
          <a:xfrm>
            <a:off x="7416195" y="2166728"/>
            <a:ext cx="1002974" cy="909758"/>
            <a:chOff x="9888260" y="2888970"/>
            <a:chExt cx="1337298" cy="1213011"/>
          </a:xfrm>
        </p:grpSpPr>
        <p:grpSp>
          <p:nvGrpSpPr>
            <p:cNvPr id="732" name="Google Shape;732;p15"/>
            <p:cNvGrpSpPr/>
            <p:nvPr/>
          </p:nvGrpSpPr>
          <p:grpSpPr>
            <a:xfrm>
              <a:off x="9982183" y="2888970"/>
              <a:ext cx="1243375" cy="1213011"/>
              <a:chOff x="6162214" y="2871879"/>
              <a:chExt cx="1243375" cy="1213011"/>
            </a:xfrm>
          </p:grpSpPr>
          <p:sp>
            <p:nvSpPr>
              <p:cNvPr id="733" name="Google Shape;733;p15"/>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Inventory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Mgmt</a:t>
                </a:r>
                <a:endParaRPr sz="900" b="1" i="0" u="none" strike="noStrike" cap="none">
                  <a:solidFill>
                    <a:schemeClr val="dk1"/>
                  </a:solidFill>
                  <a:latin typeface="Arial"/>
                  <a:ea typeface="Arial"/>
                  <a:cs typeface="Arial"/>
                  <a:sym typeface="Arial"/>
                </a:endParaRPr>
              </a:p>
            </p:txBody>
          </p:sp>
          <p:sp>
            <p:nvSpPr>
              <p:cNvPr id="734" name="Google Shape;734;p15"/>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735" name="Google Shape;735;p15"/>
            <p:cNvSpPr/>
            <p:nvPr/>
          </p:nvSpPr>
          <p:spPr>
            <a:xfrm>
              <a:off x="9888260" y="2912303"/>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736" name="Google Shape;736;p15"/>
          <p:cNvGrpSpPr/>
          <p:nvPr/>
        </p:nvGrpSpPr>
        <p:grpSpPr>
          <a:xfrm>
            <a:off x="4281964" y="1711665"/>
            <a:ext cx="1018667" cy="909758"/>
            <a:chOff x="5709286" y="2282219"/>
            <a:chExt cx="1358222" cy="1213011"/>
          </a:xfrm>
        </p:grpSpPr>
        <p:grpSp>
          <p:nvGrpSpPr>
            <p:cNvPr id="737" name="Google Shape;737;p15"/>
            <p:cNvGrpSpPr/>
            <p:nvPr/>
          </p:nvGrpSpPr>
          <p:grpSpPr>
            <a:xfrm>
              <a:off x="5709286" y="2282219"/>
              <a:ext cx="1243375" cy="1213011"/>
              <a:chOff x="6162214" y="2871879"/>
              <a:chExt cx="1243375" cy="1213011"/>
            </a:xfrm>
          </p:grpSpPr>
          <p:sp>
            <p:nvSpPr>
              <p:cNvPr id="738" name="Google Shape;738;p15"/>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a:solidFill>
                      <a:schemeClr val="dk1"/>
                    </a:solidFill>
                    <a:latin typeface="Arial"/>
                    <a:ea typeface="Arial"/>
                    <a:cs typeface="Arial"/>
                    <a:sym typeface="Arial"/>
                  </a:rPr>
                  <a:t>Order</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dirty="0">
                    <a:solidFill>
                      <a:schemeClr val="dk1"/>
                    </a:solidFill>
                    <a:latin typeface="Arial"/>
                    <a:ea typeface="Arial"/>
                    <a:cs typeface="Arial"/>
                    <a:sym typeface="Arial"/>
                  </a:rPr>
                  <a:t>Capture</a:t>
                </a:r>
                <a:endParaRPr sz="900" b="1" i="0" u="none" strike="noStrike" cap="none" dirty="0">
                  <a:solidFill>
                    <a:schemeClr val="dk1"/>
                  </a:solidFill>
                  <a:latin typeface="Arial"/>
                  <a:ea typeface="Arial"/>
                  <a:cs typeface="Arial"/>
                  <a:sym typeface="Arial"/>
                </a:endParaRPr>
              </a:p>
            </p:txBody>
          </p:sp>
          <p:sp>
            <p:nvSpPr>
              <p:cNvPr id="739" name="Google Shape;739;p15"/>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740" name="Google Shape;740;p15"/>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741" name="Google Shape;741;p15"/>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cxnSp>
        <p:nvCxnSpPr>
          <p:cNvPr id="742" name="Google Shape;742;p15"/>
          <p:cNvCxnSpPr>
            <a:stCxn id="741" idx="3"/>
            <a:endCxn id="735" idx="1"/>
          </p:cNvCxnSpPr>
          <p:nvPr/>
        </p:nvCxnSpPr>
        <p:spPr>
          <a:xfrm>
            <a:off x="5300631" y="2278714"/>
            <a:ext cx="2115600" cy="21300"/>
          </a:xfrm>
          <a:prstGeom prst="straightConnector1">
            <a:avLst/>
          </a:prstGeom>
          <a:noFill/>
          <a:ln w="9525" cap="flat" cmpd="sng">
            <a:solidFill>
              <a:schemeClr val="accent1"/>
            </a:solidFill>
            <a:prstDash val="solid"/>
            <a:miter lim="800000"/>
            <a:headEnd type="none" w="sm" len="sm"/>
            <a:tailEnd type="triangle" w="med" len="med"/>
          </a:ln>
        </p:spPr>
      </p:cxnSp>
      <p:sp>
        <p:nvSpPr>
          <p:cNvPr id="743" name="Google Shape;743;p15"/>
          <p:cNvSpPr txBox="1"/>
          <p:nvPr/>
        </p:nvSpPr>
        <p:spPr>
          <a:xfrm>
            <a:off x="5454355" y="2095856"/>
            <a:ext cx="189716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ko-KR" altLang="en-US" sz="900" b="0" i="0" u="none" strike="noStrike" cap="none" dirty="0">
                <a:solidFill>
                  <a:srgbClr val="000000"/>
                </a:solidFill>
                <a:latin typeface="Arial"/>
                <a:ea typeface="Arial"/>
                <a:cs typeface="Arial"/>
                <a:sym typeface="Arial"/>
              </a:rPr>
              <a:t>재고량을 </a:t>
            </a:r>
            <a:r>
              <a:rPr lang="ko-KR" altLang="en-US" sz="900" dirty="0"/>
              <a:t>요청</a:t>
            </a:r>
            <a:r>
              <a:rPr lang="en-US" altLang="ko-KR" sz="900" dirty="0"/>
              <a:t> (Request)</a:t>
            </a:r>
            <a:endParaRPr sz="900" b="0" i="0" u="none" strike="noStrike" cap="none" dirty="0">
              <a:solidFill>
                <a:srgbClr val="000000"/>
              </a:solidFill>
              <a:latin typeface="Arial"/>
              <a:ea typeface="Arial"/>
              <a:cs typeface="Arial"/>
              <a:sym typeface="Arial"/>
            </a:endParaRPr>
          </a:p>
        </p:txBody>
      </p:sp>
      <p:cxnSp>
        <p:nvCxnSpPr>
          <p:cNvPr id="744" name="Google Shape;744;p15"/>
          <p:cNvCxnSpPr/>
          <p:nvPr/>
        </p:nvCxnSpPr>
        <p:spPr>
          <a:xfrm rot="10800000">
            <a:off x="5319757" y="2365049"/>
            <a:ext cx="2095856" cy="25637"/>
          </a:xfrm>
          <a:prstGeom prst="straightConnector1">
            <a:avLst/>
          </a:prstGeom>
          <a:noFill/>
          <a:ln w="9525" cap="flat" cmpd="sng">
            <a:solidFill>
              <a:schemeClr val="accent1"/>
            </a:solidFill>
            <a:prstDash val="solid"/>
            <a:miter lim="800000"/>
            <a:headEnd type="none" w="sm" len="sm"/>
            <a:tailEnd type="triangle" w="med" len="med"/>
          </a:ln>
        </p:spPr>
      </p:cxnSp>
      <p:sp>
        <p:nvSpPr>
          <p:cNvPr id="745" name="Google Shape;745;p15"/>
          <p:cNvSpPr txBox="1"/>
          <p:nvPr/>
        </p:nvSpPr>
        <p:spPr>
          <a:xfrm>
            <a:off x="5422306" y="2383208"/>
            <a:ext cx="188969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ko-KR" altLang="en-US" sz="900" dirty="0"/>
              <a:t>약속된 </a:t>
            </a:r>
            <a:r>
              <a:rPr lang="en-US" sz="900" b="0" i="0" u="none" strike="noStrike" cap="none" dirty="0">
                <a:solidFill>
                  <a:srgbClr val="000000"/>
                </a:solidFill>
                <a:latin typeface="Arial"/>
                <a:ea typeface="Arial"/>
                <a:cs typeface="Arial"/>
                <a:sym typeface="Arial"/>
              </a:rPr>
              <a:t>JSON </a:t>
            </a:r>
            <a:r>
              <a:rPr lang="ko-KR" altLang="en-US" sz="900" b="0" i="0" u="none" strike="noStrike" cap="none" dirty="0">
                <a:solidFill>
                  <a:srgbClr val="000000"/>
                </a:solidFill>
                <a:latin typeface="Arial"/>
                <a:ea typeface="Arial"/>
                <a:cs typeface="Arial"/>
                <a:sym typeface="Arial"/>
              </a:rPr>
              <a:t>표현</a:t>
            </a:r>
            <a:r>
              <a:rPr lang="en-US" altLang="ko-KR" sz="900" b="0" i="0" u="none" strike="noStrike" cap="none" dirty="0">
                <a:solidFill>
                  <a:srgbClr val="000000"/>
                </a:solidFill>
                <a:latin typeface="Arial"/>
                <a:ea typeface="Arial"/>
                <a:cs typeface="Arial"/>
                <a:sym typeface="Arial"/>
              </a:rPr>
              <a:t> </a:t>
            </a:r>
            <a:br>
              <a:rPr lang="en-US" altLang="ko-KR" sz="900" b="0" i="0" u="none" strike="noStrike" cap="none" dirty="0">
                <a:solidFill>
                  <a:srgbClr val="000000"/>
                </a:solidFill>
                <a:latin typeface="Arial"/>
                <a:ea typeface="Arial"/>
                <a:cs typeface="Arial"/>
                <a:sym typeface="Arial"/>
              </a:rPr>
            </a:br>
            <a:r>
              <a:rPr lang="en-US" altLang="ko-KR" sz="900" b="0" i="0" u="none" strike="noStrike" cap="none" dirty="0">
                <a:solidFill>
                  <a:srgbClr val="000000"/>
                </a:solidFill>
                <a:latin typeface="Arial"/>
                <a:ea typeface="Arial"/>
                <a:cs typeface="Arial"/>
                <a:sym typeface="Arial"/>
              </a:rPr>
              <a:t>(Wait Response)</a:t>
            </a:r>
            <a:endParaRPr sz="900" b="0" i="0" u="none" strike="noStrike" cap="none" dirty="0">
              <a:solidFill>
                <a:srgbClr val="000000"/>
              </a:solidFill>
              <a:latin typeface="Arial"/>
              <a:ea typeface="Arial"/>
              <a:cs typeface="Arial"/>
              <a:sym typeface="Arial"/>
            </a:endParaRPr>
          </a:p>
        </p:txBody>
      </p:sp>
      <p:cxnSp>
        <p:nvCxnSpPr>
          <p:cNvPr id="746" name="Google Shape;746;p15"/>
          <p:cNvCxnSpPr>
            <a:stCxn id="735" idx="2"/>
            <a:endCxn id="734" idx="0"/>
          </p:cNvCxnSpPr>
          <p:nvPr/>
        </p:nvCxnSpPr>
        <p:spPr>
          <a:xfrm>
            <a:off x="7574053" y="2415929"/>
            <a:ext cx="389700" cy="51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7" name="Google Shape;747;p15"/>
          <p:cNvCxnSpPr>
            <a:stCxn id="734" idx="1"/>
            <a:endCxn id="735" idx="3"/>
          </p:cNvCxnSpPr>
          <p:nvPr/>
        </p:nvCxnSpPr>
        <p:spPr>
          <a:xfrm rot="10800000">
            <a:off x="7732012" y="2299968"/>
            <a:ext cx="231600" cy="558600"/>
          </a:xfrm>
          <a:prstGeom prst="straightConnector1">
            <a:avLst/>
          </a:prstGeom>
          <a:noFill/>
          <a:ln w="9525" cap="flat" cmpd="sng">
            <a:solidFill>
              <a:schemeClr val="accent1"/>
            </a:solidFill>
            <a:prstDash val="solid"/>
            <a:miter lim="800000"/>
            <a:headEnd type="none" w="sm" len="sm"/>
            <a:tailEnd type="triangle" w="med" len="med"/>
          </a:ln>
        </p:spPr>
      </p:cxnSp>
      <p:sp>
        <p:nvSpPr>
          <p:cNvPr id="748" name="Google Shape;748;p15"/>
          <p:cNvSpPr/>
          <p:nvPr/>
        </p:nvSpPr>
        <p:spPr>
          <a:xfrm>
            <a:off x="7114375" y="2980346"/>
            <a:ext cx="1736933" cy="781941"/>
          </a:xfrm>
          <a:prstGeom prst="triangle">
            <a:avLst>
              <a:gd name="adj" fmla="val 50000"/>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ko-KR" altLang="en-US" sz="900" b="0" i="0" u="none" strike="noStrike" cap="none" dirty="0">
                <a:solidFill>
                  <a:schemeClr val="dk1"/>
                </a:solidFill>
                <a:latin typeface="Arial"/>
                <a:ea typeface="Arial"/>
                <a:cs typeface="Arial"/>
                <a:sym typeface="Arial"/>
              </a:rPr>
              <a:t>내부데이터베이스 구조</a:t>
            </a:r>
            <a:endParaRPr sz="900" b="0" i="0" u="none" strike="noStrike" cap="none" dirty="0">
              <a:solidFill>
                <a:schemeClr val="dk1"/>
              </a:solidFill>
              <a:latin typeface="Arial"/>
              <a:ea typeface="Arial"/>
              <a:cs typeface="Arial"/>
              <a:sym typeface="Arial"/>
            </a:endParaRPr>
          </a:p>
        </p:txBody>
      </p:sp>
      <p:sp>
        <p:nvSpPr>
          <p:cNvPr id="749" name="Google Shape;749;p15"/>
          <p:cNvSpPr txBox="1"/>
          <p:nvPr/>
        </p:nvSpPr>
        <p:spPr>
          <a:xfrm>
            <a:off x="1302889" y="4018993"/>
            <a:ext cx="3629111" cy="6847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endParaRPr lang="en-US" sz="1050" dirty="0"/>
          </a:p>
          <a:p>
            <a:pPr>
              <a:buClr>
                <a:srgbClr val="000000"/>
              </a:buClr>
              <a:buSzPts val="1050"/>
            </a:pPr>
            <a:r>
              <a:rPr lang="en-US" altLang="ko-KR" dirty="0">
                <a:sym typeface="Wingdings" pitchFamily="2" charset="2"/>
              </a:rPr>
              <a:t></a:t>
            </a:r>
            <a:r>
              <a:rPr lang="ko-KR" altLang="en-US" dirty="0">
                <a:sym typeface="Wingdings" pitchFamily="2" charset="2"/>
              </a:rPr>
              <a:t> </a:t>
            </a:r>
            <a:r>
              <a:rPr lang="ko-KR" altLang="en-US" dirty="0"/>
              <a:t>빌드타임에서만 </a:t>
            </a:r>
            <a:r>
              <a:rPr lang="ko-KR" altLang="en-US" dirty="0" err="1"/>
              <a:t>약결합을</a:t>
            </a:r>
            <a:r>
              <a:rPr lang="ko-KR" altLang="en-US" dirty="0"/>
              <a:t> 제공함</a:t>
            </a:r>
            <a:endParaRPr lang="ko-KR" altLang="en-US" sz="2000" dirty="0"/>
          </a:p>
          <a:p>
            <a:pPr marL="0" marR="0" lvl="0" indent="0" algn="l" rtl="0">
              <a:lnSpc>
                <a:spcPct val="100000"/>
              </a:lnSpc>
              <a:spcBef>
                <a:spcPts val="0"/>
              </a:spcBef>
              <a:spcAft>
                <a:spcPts val="0"/>
              </a:spcAft>
              <a:buClr>
                <a:srgbClr val="000000"/>
              </a:buClr>
              <a:buSzPts val="1050"/>
              <a:buFont typeface="Arial"/>
              <a:buNone/>
            </a:pPr>
            <a:endParaRPr sz="1400" b="0" i="0" u="none" strike="noStrike" cap="none" dirty="0">
              <a:solidFill>
                <a:srgbClr val="000000"/>
              </a:solidFill>
              <a:latin typeface="Arial"/>
              <a:ea typeface="Arial"/>
              <a:cs typeface="Arial"/>
              <a:sym typeface="Arial"/>
            </a:endParaRPr>
          </a:p>
        </p:txBody>
      </p:sp>
      <p:sp>
        <p:nvSpPr>
          <p:cNvPr id="750" name="Google Shape;750;p15"/>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en-US" altLang="ko-KR" dirty="0">
                <a:solidFill>
                  <a:srgbClr val="3F3F3F"/>
                </a:solidFill>
              </a:rPr>
              <a:t>HTTP/REST </a:t>
            </a:r>
            <a:r>
              <a:rPr lang="ko-KR" altLang="en-US" dirty="0" err="1">
                <a:solidFill>
                  <a:srgbClr val="3F3F3F"/>
                </a:solidFill>
              </a:rPr>
              <a:t>를</a:t>
            </a:r>
            <a:r>
              <a:rPr lang="ko-KR" altLang="en-US" dirty="0">
                <a:solidFill>
                  <a:srgbClr val="3F3F3F"/>
                </a:solidFill>
              </a:rPr>
              <a:t> 이용한 </a:t>
            </a:r>
            <a:r>
              <a:rPr lang="ko-KR" altLang="en-US" dirty="0" err="1">
                <a:solidFill>
                  <a:srgbClr val="3F3F3F"/>
                </a:solidFill>
              </a:rPr>
              <a:t>약결합</a:t>
            </a:r>
            <a:r>
              <a:rPr lang="ko-KR" altLang="en-US" dirty="0">
                <a:solidFill>
                  <a:srgbClr val="3F3F3F"/>
                </a:solidFill>
              </a:rPr>
              <a:t> 연동 </a:t>
            </a:r>
            <a:r>
              <a:rPr lang="en-US" altLang="ko-KR" dirty="0">
                <a:solidFill>
                  <a:srgbClr val="3F3F3F"/>
                </a:solidFill>
              </a:rPr>
              <a:t/>
            </a:r>
            <a:br>
              <a:rPr lang="en-US" altLang="ko-KR" dirty="0">
                <a:solidFill>
                  <a:srgbClr val="3F3F3F"/>
                </a:solidFill>
              </a:rPr>
            </a:br>
            <a:r>
              <a:rPr lang="en-US" altLang="ko-KR" sz="2800" dirty="0">
                <a:solidFill>
                  <a:schemeClr val="accent1"/>
                </a:solidFill>
              </a:rPr>
              <a:t>(</a:t>
            </a:r>
            <a:r>
              <a:rPr lang="en-US" sz="2800" dirty="0">
                <a:solidFill>
                  <a:schemeClr val="accent1"/>
                </a:solidFill>
              </a:rPr>
              <a:t>Loosely-Coupled Interaction via HTTP/REST</a:t>
            </a:r>
            <a:r>
              <a:rPr lang="en-US" altLang="ko-KR" sz="2800" dirty="0">
                <a:solidFill>
                  <a:schemeClr val="accent1"/>
                </a:solidFill>
              </a:rPr>
              <a:t>)</a:t>
            </a:r>
            <a:endParaRPr sz="2800" dirty="0">
              <a:solidFill>
                <a:schemeClr val="accent1"/>
              </a:solidFill>
            </a:endParaRPr>
          </a:p>
        </p:txBody>
      </p:sp>
    </p:spTree>
    <p:extLst>
      <p:ext uri="{BB962C8B-B14F-4D97-AF65-F5344CB8AC3E}">
        <p14:creationId xmlns:p14="http://schemas.microsoft.com/office/powerpoint/2010/main" val="338475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500"/>
                                        <p:tgtEl>
                                          <p:spTgt spid="7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6"/>
                                        </p:tgtEl>
                                        <p:attrNameLst>
                                          <p:attrName>style.visibility</p:attrName>
                                        </p:attrNameLst>
                                      </p:cBhvr>
                                      <p:to>
                                        <p:strVal val="visible"/>
                                      </p:to>
                                    </p:set>
                                    <p:animEffect transition="in" filter="fade">
                                      <p:cBhvr>
                                        <p:cTn id="12" dur="500"/>
                                        <p:tgtEl>
                                          <p:spTgt spid="7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8"/>
                                        </p:tgtEl>
                                        <p:attrNameLst>
                                          <p:attrName>style.visibility</p:attrName>
                                        </p:attrNameLst>
                                      </p:cBhvr>
                                      <p:to>
                                        <p:strVal val="visible"/>
                                      </p:to>
                                    </p:set>
                                    <p:animEffect transition="in" filter="fade">
                                      <p:cBhvr>
                                        <p:cTn id="17" dur="500"/>
                                        <p:tgtEl>
                                          <p:spTgt spid="7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7"/>
                                        </p:tgtEl>
                                        <p:attrNameLst>
                                          <p:attrName>style.visibility</p:attrName>
                                        </p:attrNameLst>
                                      </p:cBhvr>
                                      <p:to>
                                        <p:strVal val="visible"/>
                                      </p:to>
                                    </p:set>
                                    <p:animEffect transition="in" filter="fade">
                                      <p:cBhvr>
                                        <p:cTn id="22" dur="500"/>
                                        <p:tgtEl>
                                          <p:spTgt spid="7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4"/>
                                        </p:tgtEl>
                                        <p:attrNameLst>
                                          <p:attrName>style.visibility</p:attrName>
                                        </p:attrNameLst>
                                      </p:cBhvr>
                                      <p:to>
                                        <p:strVal val="visible"/>
                                      </p:to>
                                    </p:set>
                                    <p:animEffect transition="in" filter="fade">
                                      <p:cBhvr>
                                        <p:cTn id="27" dur="500"/>
                                        <p:tgtEl>
                                          <p:spTgt spid="744"/>
                                        </p:tgtEl>
                                      </p:cBhvr>
                                    </p:animEffect>
                                  </p:childTnLst>
                                </p:cTn>
                              </p:par>
                              <p:par>
                                <p:cTn id="28" presetID="10" presetClass="entr" presetSubtype="0" fill="hold" nodeType="withEffect">
                                  <p:stCondLst>
                                    <p:cond delay="0"/>
                                  </p:stCondLst>
                                  <p:childTnLst>
                                    <p:set>
                                      <p:cBhvr>
                                        <p:cTn id="29" dur="1" fill="hold">
                                          <p:stCondLst>
                                            <p:cond delay="0"/>
                                          </p:stCondLst>
                                        </p:cTn>
                                        <p:tgtEl>
                                          <p:spTgt spid="745"/>
                                        </p:tgtEl>
                                        <p:attrNameLst>
                                          <p:attrName>style.visibility</p:attrName>
                                        </p:attrNameLst>
                                      </p:cBhvr>
                                      <p:to>
                                        <p:strVal val="visible"/>
                                      </p:to>
                                    </p:set>
                                    <p:animEffect transition="in" filter="fade">
                                      <p:cBhvr>
                                        <p:cTn id="30" dur="500"/>
                                        <p:tgtEl>
                                          <p:spTgt spid="7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0"/>
                                        </p:tgtEl>
                                        <p:attrNameLst>
                                          <p:attrName>style.visibility</p:attrName>
                                        </p:attrNameLst>
                                      </p:cBhvr>
                                      <p:to>
                                        <p:strVal val="visible"/>
                                      </p:to>
                                    </p:set>
                                    <p:animEffect transition="in" filter="fade">
                                      <p:cBhvr>
                                        <p:cTn id="35" dur="500"/>
                                        <p:tgtEl>
                                          <p:spTgt spid="7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49"/>
                                        </p:tgtEl>
                                        <p:attrNameLst>
                                          <p:attrName>style.visibility</p:attrName>
                                        </p:attrNameLst>
                                      </p:cBhvr>
                                      <p:to>
                                        <p:strVal val="visible"/>
                                      </p:to>
                                    </p:set>
                                    <p:animEffect transition="in" filter="fade">
                                      <p:cBhvr>
                                        <p:cTn id="40" dur="500"/>
                                        <p:tgtEl>
                                          <p:spTgt spid="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p:cNvSpPr/>
          <p:nvPr/>
        </p:nvSpPr>
        <p:spPr>
          <a:xfrm>
            <a:off x="827584" y="1422940"/>
            <a:ext cx="6984776" cy="1400837"/>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5" name="직사각형 14"/>
          <p:cNvSpPr/>
          <p:nvPr/>
        </p:nvSpPr>
        <p:spPr>
          <a:xfrm>
            <a:off x="2663788" y="3039800"/>
            <a:ext cx="3456384" cy="1332148"/>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en-US" altLang="ko-KR"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Consumer and Worker(Processing) </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분리 구성</a:t>
              </a:r>
              <a:r>
                <a:rPr lang="en-US" altLang="ko-KR"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a:t>
              </a:r>
              <a:r>
                <a:rPr lang="en-US" altLang="ko-KR" sz="1050" dirty="0" err="1"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Decouping</a:t>
              </a:r>
              <a:r>
                <a:rPr lang="en-US" altLang="ko-KR"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a:t>
              </a:r>
              <a:endParaRPr lang="en-US" altLang="ko-KR" sz="180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비동기 내역을 </a:t>
            </a:r>
            <a:r>
              <a:rPr lang="en-US" altLang="ko-KR"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Read</a:t>
            </a: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하는 </a:t>
            </a:r>
            <a:r>
              <a:rPr lang="en-US" altLang="ko-KR"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Consumer</a:t>
            </a: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와 처리하는 </a:t>
            </a:r>
            <a:r>
              <a:rPr lang="ko-KR" altLang="en-US" sz="1050" dirty="0" err="1"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로직을</a:t>
            </a: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별도의 </a:t>
            </a:r>
            <a:r>
              <a:rPr lang="en-US" altLang="ko-KR"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Thread</a:t>
            </a: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로 구성</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1" name="Rectangle 1"/>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2"/>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3" name="모서리가 둥근 직사각형 2"/>
          <p:cNvSpPr/>
          <p:nvPr/>
        </p:nvSpPr>
        <p:spPr>
          <a:xfrm>
            <a:off x="971600" y="1995686"/>
            <a:ext cx="1656184" cy="720080"/>
          </a:xfrm>
          <a:prstGeom prst="round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en-US" altLang="ko-KR" sz="1000" dirty="0" smtClean="0">
                <a:solidFill>
                  <a:schemeClr val="tx1"/>
                </a:solidFill>
                <a:latin typeface="맑은 고딕" panose="020B0503020000020004" pitchFamily="50" charset="-127"/>
                <a:ea typeface="맑은 고딕" panose="020B0503020000020004" pitchFamily="50" charset="-127"/>
              </a:rPr>
              <a:t>Poll</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7" name="모서리가 둥근 직사각형 16"/>
          <p:cNvSpPr/>
          <p:nvPr/>
        </p:nvSpPr>
        <p:spPr>
          <a:xfrm>
            <a:off x="3491880" y="1995686"/>
            <a:ext cx="1656184" cy="720080"/>
          </a:xfrm>
          <a:prstGeom prst="round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en-US" altLang="ko-KR" sz="1000" dirty="0" smtClean="0">
                <a:solidFill>
                  <a:schemeClr val="tx1"/>
                </a:solidFill>
                <a:latin typeface="맑은 고딕" panose="020B0503020000020004" pitchFamily="50" charset="-127"/>
                <a:ea typeface="맑은 고딕" panose="020B0503020000020004" pitchFamily="50" charset="-127"/>
              </a:rPr>
              <a:t>Worker </a:t>
            </a:r>
            <a:r>
              <a:rPr lang="ko-KR" altLang="en-US" sz="1000" dirty="0" smtClean="0">
                <a:solidFill>
                  <a:schemeClr val="tx1"/>
                </a:solidFill>
                <a:latin typeface="맑은 고딕" panose="020B0503020000020004" pitchFamily="50" charset="-127"/>
                <a:ea typeface="맑은 고딕" panose="020B0503020000020004" pitchFamily="50" charset="-127"/>
              </a:rPr>
              <a:t>기동</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8" name="모서리가 둥근 직사각형 17"/>
          <p:cNvSpPr/>
          <p:nvPr/>
        </p:nvSpPr>
        <p:spPr>
          <a:xfrm>
            <a:off x="6012160" y="1995686"/>
            <a:ext cx="1656184" cy="720080"/>
          </a:xfrm>
          <a:prstGeom prst="round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en-US" altLang="ko-KR" sz="1000" dirty="0" smtClean="0">
                <a:solidFill>
                  <a:schemeClr val="tx1"/>
                </a:solidFill>
                <a:latin typeface="맑은 고딕" panose="020B0503020000020004" pitchFamily="50" charset="-127"/>
                <a:ea typeface="맑은 고딕" panose="020B0503020000020004" pitchFamily="50" charset="-127"/>
              </a:rPr>
              <a:t>Commit</a:t>
            </a:r>
            <a:br>
              <a:rPr lang="en-US" altLang="ko-KR" sz="1000" dirty="0" smtClean="0">
                <a:solidFill>
                  <a:schemeClr val="tx1"/>
                </a:solidFill>
                <a:latin typeface="맑은 고딕" panose="020B0503020000020004" pitchFamily="50" charset="-127"/>
                <a:ea typeface="맑은 고딕" panose="020B0503020000020004" pitchFamily="50" charset="-127"/>
              </a:rPr>
            </a:br>
            <a:r>
              <a:rPr lang="en-US" altLang="ko-KR" sz="1000" dirty="0" smtClean="0">
                <a:solidFill>
                  <a:schemeClr val="tx1"/>
                </a:solidFill>
                <a:latin typeface="맑은 고딕" panose="020B0503020000020004" pitchFamily="50" charset="-127"/>
                <a:ea typeface="맑은 고딕" panose="020B0503020000020004" pitchFamily="50" charset="-127"/>
              </a:rPr>
              <a:t>offsets</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5" name="오른쪽 화살표 4"/>
          <p:cNvSpPr/>
          <p:nvPr/>
        </p:nvSpPr>
        <p:spPr>
          <a:xfrm>
            <a:off x="2915816" y="2211710"/>
            <a:ext cx="288032" cy="216024"/>
          </a:xfrm>
          <a:prstGeom prst="rightArrow">
            <a:avLst/>
          </a:prstGeom>
          <a:solidFill>
            <a:schemeClr val="tx1">
              <a:lumMod val="50000"/>
              <a:lumOff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4" name="오른쪽 화살표 23"/>
          <p:cNvSpPr/>
          <p:nvPr/>
        </p:nvSpPr>
        <p:spPr>
          <a:xfrm>
            <a:off x="5436096" y="2211710"/>
            <a:ext cx="288032" cy="216024"/>
          </a:xfrm>
          <a:prstGeom prst="rightArrow">
            <a:avLst/>
          </a:prstGeom>
          <a:solidFill>
            <a:schemeClr val="tx1">
              <a:lumMod val="50000"/>
              <a:lumOff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6" name="U자형 화살표 5"/>
          <p:cNvSpPr/>
          <p:nvPr/>
        </p:nvSpPr>
        <p:spPr>
          <a:xfrm rot="10800000" flipV="1">
            <a:off x="1799692" y="1491630"/>
            <a:ext cx="4968552" cy="504056"/>
          </a:xfrm>
          <a:prstGeom prst="uturnArrow">
            <a:avLst>
              <a:gd name="adj1" fmla="val 14147"/>
              <a:gd name="adj2" fmla="val 25000"/>
              <a:gd name="adj3" fmla="val 25000"/>
              <a:gd name="adj4" fmla="val 43750"/>
              <a:gd name="adj5" fmla="val 93089"/>
            </a:avLst>
          </a:prstGeom>
          <a:solidFill>
            <a:schemeClr val="tx1">
              <a:lumMod val="50000"/>
              <a:lumOff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4" name="직사각형 13"/>
          <p:cNvSpPr/>
          <p:nvPr/>
        </p:nvSpPr>
        <p:spPr>
          <a:xfrm>
            <a:off x="3275856" y="3219822"/>
            <a:ext cx="2520280" cy="144016"/>
          </a:xfrm>
          <a:prstGeom prst="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lang="en-US" altLang="ko-KR" sz="1000" dirty="0" err="1" smtClean="0">
                <a:solidFill>
                  <a:schemeClr val="tx1"/>
                </a:solidFill>
                <a:latin typeface="맑은 고딕" panose="020B0503020000020004" pitchFamily="50" charset="-127"/>
                <a:ea typeface="맑은 고딕" panose="020B0503020000020004" pitchFamily="50" charset="-127"/>
              </a:rPr>
              <a:t>Workder</a:t>
            </a:r>
            <a:r>
              <a:rPr lang="en-US" altLang="ko-KR" sz="1000" dirty="0" smtClean="0">
                <a:solidFill>
                  <a:schemeClr val="tx1"/>
                </a:solidFill>
                <a:latin typeface="맑은 고딕" panose="020B0503020000020004" pitchFamily="50" charset="-127"/>
                <a:ea typeface="맑은 고딕" panose="020B0503020000020004" pitchFamily="50" charset="-127"/>
              </a:rPr>
              <a:t> 1</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5" name="직사각형 24"/>
          <p:cNvSpPr/>
          <p:nvPr/>
        </p:nvSpPr>
        <p:spPr>
          <a:xfrm>
            <a:off x="3275856" y="3435846"/>
            <a:ext cx="2520280" cy="144016"/>
          </a:xfrm>
          <a:prstGeom prst="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kumimoji="0" lang="en-US" altLang="ko-KR" sz="1000" dirty="0" smtClean="0">
                <a:solidFill>
                  <a:schemeClr val="tx1"/>
                </a:solidFill>
                <a:latin typeface="맑은 고딕" panose="020B0503020000020004" pitchFamily="50" charset="-127"/>
                <a:ea typeface="맑은 고딕" panose="020B0503020000020004" pitchFamily="50" charset="-127"/>
              </a:rPr>
              <a:t>Worker 2</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6" name="직사각형 25"/>
          <p:cNvSpPr/>
          <p:nvPr/>
        </p:nvSpPr>
        <p:spPr>
          <a:xfrm>
            <a:off x="3275856" y="3795886"/>
            <a:ext cx="2520280" cy="144016"/>
          </a:xfrm>
          <a:prstGeom prst="rect">
            <a:avLst/>
          </a:prstGeom>
          <a:solidFill>
            <a:schemeClr val="tx2">
              <a:lumMod val="20000"/>
              <a:lumOff val="8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algn="ctr" defTabSz="957838" fontAlgn="auto" latinLnBrk="0">
              <a:spcBef>
                <a:spcPts val="0"/>
              </a:spcBef>
              <a:spcAft>
                <a:spcPts val="0"/>
              </a:spcAft>
            </a:pPr>
            <a:r>
              <a:rPr kumimoji="0" lang="en-US" altLang="ko-KR" sz="1000" dirty="0" smtClean="0">
                <a:solidFill>
                  <a:schemeClr val="tx1"/>
                </a:solidFill>
                <a:latin typeface="맑은 고딕" panose="020B0503020000020004" pitchFamily="50" charset="-127"/>
                <a:ea typeface="맑은 고딕" panose="020B0503020000020004" pitchFamily="50" charset="-127"/>
              </a:rPr>
              <a:t>Worker n</a:t>
            </a: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27" name="오른쪽 화살표 26"/>
          <p:cNvSpPr/>
          <p:nvPr/>
        </p:nvSpPr>
        <p:spPr>
          <a:xfrm rot="5400000">
            <a:off x="4247964" y="2751770"/>
            <a:ext cx="288032" cy="216024"/>
          </a:xfrm>
          <a:prstGeom prst="rightArrow">
            <a:avLst/>
          </a:prstGeom>
          <a:solidFill>
            <a:schemeClr val="tx1">
              <a:lumMod val="50000"/>
              <a:lumOff val="50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9" name="TextBox 18"/>
          <p:cNvSpPr txBox="1"/>
          <p:nvPr/>
        </p:nvSpPr>
        <p:spPr>
          <a:xfrm>
            <a:off x="3516246" y="1590351"/>
            <a:ext cx="1561646" cy="246221"/>
          </a:xfrm>
          <a:prstGeom prst="rect">
            <a:avLst/>
          </a:prstGeom>
          <a:noFill/>
        </p:spPr>
        <p:txBody>
          <a:bodyPr wrap="none" rtlCol="0">
            <a:spAutoFit/>
          </a:bodyPr>
          <a:lstStyle/>
          <a:p>
            <a:r>
              <a:rPr lang="en-US" altLang="ko-KR" sz="1000" b="1" dirty="0" err="1" smtClean="0">
                <a:latin typeface="KoPub돋움체 Medium" pitchFamily="50" charset="-127"/>
                <a:ea typeface="KoPub돋움체 Medium" pitchFamily="50" charset="-127"/>
              </a:rPr>
              <a:t>Consumber</a:t>
            </a:r>
            <a:r>
              <a:rPr lang="en-US" altLang="ko-KR" sz="1000" b="1" dirty="0" smtClean="0">
                <a:latin typeface="KoPub돋움체 Medium" pitchFamily="50" charset="-127"/>
                <a:ea typeface="KoPub돋움체 Medium" pitchFamily="50" charset="-127"/>
              </a:rPr>
              <a:t> Thread GR</a:t>
            </a:r>
            <a:endParaRPr lang="ko-KR" altLang="en-US" sz="1000" b="1" dirty="0" smtClean="0">
              <a:latin typeface="KoPub돋움체 Medium" pitchFamily="50" charset="-127"/>
              <a:ea typeface="KoPub돋움체 Medium" pitchFamily="50" charset="-127"/>
            </a:endParaRPr>
          </a:p>
        </p:txBody>
      </p:sp>
      <p:sp>
        <p:nvSpPr>
          <p:cNvPr id="29" name="TextBox 28"/>
          <p:cNvSpPr txBox="1"/>
          <p:nvPr/>
        </p:nvSpPr>
        <p:spPr>
          <a:xfrm>
            <a:off x="3834585" y="3991346"/>
            <a:ext cx="1330814" cy="246221"/>
          </a:xfrm>
          <a:prstGeom prst="rect">
            <a:avLst/>
          </a:prstGeom>
          <a:noFill/>
        </p:spPr>
        <p:txBody>
          <a:bodyPr wrap="none" rtlCol="0">
            <a:spAutoFit/>
          </a:bodyPr>
          <a:lstStyle/>
          <a:p>
            <a:r>
              <a:rPr lang="en-US" altLang="ko-KR" sz="1000" b="1" dirty="0" smtClean="0">
                <a:latin typeface="KoPub돋움체 Medium" pitchFamily="50" charset="-127"/>
                <a:ea typeface="KoPub돋움체 Medium" pitchFamily="50" charset="-127"/>
              </a:rPr>
              <a:t>Worker Thread GR</a:t>
            </a:r>
            <a:endParaRPr lang="ko-KR" altLang="en-US" sz="1000" b="1" dirty="0" smtClean="0">
              <a:latin typeface="KoPub돋움체 Medium" pitchFamily="50" charset="-127"/>
              <a:ea typeface="KoPub돋움체 Medium" pitchFamily="50" charset="-127"/>
            </a:endParaRPr>
          </a:p>
        </p:txBody>
      </p:sp>
      <p:sp>
        <p:nvSpPr>
          <p:cNvPr id="30" name="TextBox 29"/>
          <p:cNvSpPr txBox="1"/>
          <p:nvPr/>
        </p:nvSpPr>
        <p:spPr>
          <a:xfrm>
            <a:off x="6516216" y="3039800"/>
            <a:ext cx="2304256" cy="707886"/>
          </a:xfrm>
          <a:prstGeom prst="rect">
            <a:avLst/>
          </a:prstGeom>
          <a:noFill/>
        </p:spPr>
        <p:txBody>
          <a:bodyPr wrap="square" rtlCol="0">
            <a:spAutoFit/>
          </a:bodyPr>
          <a:lstStyle/>
          <a:p>
            <a:r>
              <a:rPr lang="en-US" altLang="ko-KR" sz="1000" dirty="0" smtClean="0">
                <a:latin typeface="KoPub돋움체 Medium" pitchFamily="50" charset="-127"/>
                <a:ea typeface="KoPub돋움체 Medium" pitchFamily="50" charset="-127"/>
              </a:rPr>
              <a:t>. </a:t>
            </a:r>
            <a:r>
              <a:rPr lang="ko-KR" altLang="en-US" sz="1000" dirty="0" smtClean="0">
                <a:latin typeface="KoPub돋움체 Medium" pitchFamily="50" charset="-127"/>
                <a:ea typeface="KoPub돋움체 Medium" pitchFamily="50" charset="-127"/>
              </a:rPr>
              <a:t>처리 순서는 기준 </a:t>
            </a:r>
            <a:r>
              <a:rPr lang="en-US" altLang="ko-KR" sz="1000" dirty="0" smtClean="0">
                <a:latin typeface="KoPub돋움체 Medium" pitchFamily="50" charset="-127"/>
                <a:ea typeface="KoPub돋움체 Medium" pitchFamily="50" charset="-127"/>
              </a:rPr>
              <a:t>Key</a:t>
            </a:r>
            <a:r>
              <a:rPr lang="ko-KR" altLang="en-US" sz="1000" dirty="0" smtClean="0">
                <a:latin typeface="KoPub돋움체 Medium" pitchFamily="50" charset="-127"/>
                <a:ea typeface="KoPub돋움체 Medium" pitchFamily="50" charset="-127"/>
              </a:rPr>
              <a:t>값에 따라 순서 보장 기능 있음</a:t>
            </a:r>
            <a:endParaRPr lang="en-US" altLang="ko-KR" sz="1000" dirty="0" smtClean="0">
              <a:latin typeface="KoPub돋움체 Medium" pitchFamily="50" charset="-127"/>
              <a:ea typeface="KoPub돋움체 Medium" pitchFamily="50" charset="-127"/>
            </a:endParaRPr>
          </a:p>
          <a:p>
            <a:r>
              <a:rPr lang="en-US" altLang="ko-KR" sz="1000" dirty="0" smtClean="0">
                <a:latin typeface="KoPub돋움체 Medium" pitchFamily="50" charset="-127"/>
                <a:ea typeface="KoPub돋움체 Medium" pitchFamily="50" charset="-127"/>
              </a:rPr>
              <a:t>. </a:t>
            </a:r>
            <a:r>
              <a:rPr lang="ko-KR" altLang="en-US" sz="1000" dirty="0" smtClean="0">
                <a:latin typeface="KoPub돋움체 Medium" pitchFamily="50" charset="-127"/>
                <a:ea typeface="KoPub돋움체 Medium" pitchFamily="50" charset="-127"/>
              </a:rPr>
              <a:t>단 장애시</a:t>
            </a:r>
            <a:r>
              <a:rPr lang="en-US" altLang="ko-KR" sz="1000" dirty="0" smtClean="0">
                <a:latin typeface="KoPub돋움체 Medium" pitchFamily="50" charset="-127"/>
                <a:ea typeface="KoPub돋움체 Medium" pitchFamily="50" charset="-127"/>
              </a:rPr>
              <a:t>(Worker Thread GR) </a:t>
            </a:r>
            <a:r>
              <a:rPr lang="ko-KR" altLang="en-US" sz="1000" dirty="0" smtClean="0">
                <a:latin typeface="KoPub돋움체 Medium" pitchFamily="50" charset="-127"/>
                <a:ea typeface="KoPub돋움체 Medium" pitchFamily="50" charset="-127"/>
              </a:rPr>
              <a:t>처리 중인 내역에 대하여는 중복 발생</a:t>
            </a:r>
          </a:p>
        </p:txBody>
      </p:sp>
      <p:sp>
        <p:nvSpPr>
          <p:cNvPr id="31" name="직사각형 30"/>
          <p:cNvSpPr/>
          <p:nvPr/>
        </p:nvSpPr>
        <p:spPr>
          <a:xfrm>
            <a:off x="2339752" y="4881890"/>
            <a:ext cx="6336704" cy="307777"/>
          </a:xfrm>
          <a:prstGeom prst="rect">
            <a:avLst/>
          </a:prstGeom>
        </p:spPr>
        <p:txBody>
          <a:bodyPr wrap="square">
            <a:spAutoFit/>
          </a:bodyPr>
          <a:lstStyle/>
          <a:p>
            <a:r>
              <a:rPr lang="ko-KR" altLang="en-US" dirty="0"/>
              <a:t>https://www.confluent.io/blog/kafka-consumer-multi-threaded-messaging/</a:t>
            </a:r>
          </a:p>
        </p:txBody>
      </p:sp>
    </p:spTree>
    <p:extLst>
      <p:ext uri="{BB962C8B-B14F-4D97-AF65-F5344CB8AC3E}">
        <p14:creationId xmlns:p14="http://schemas.microsoft.com/office/powerpoint/2010/main" val="1224006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pSp>
        <p:nvGrpSpPr>
          <p:cNvPr id="755" name="Google Shape;755;p16"/>
          <p:cNvGrpSpPr/>
          <p:nvPr/>
        </p:nvGrpSpPr>
        <p:grpSpPr>
          <a:xfrm>
            <a:off x="301379" y="447155"/>
            <a:ext cx="7100320" cy="1070831"/>
            <a:chOff x="4503706" y="1678585"/>
            <a:chExt cx="3704319" cy="1427775"/>
          </a:xfrm>
        </p:grpSpPr>
        <p:sp>
          <p:nvSpPr>
            <p:cNvPr id="756" name="Google Shape;756;p16"/>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757" name="Google Shape;757;p16"/>
            <p:cNvSpPr txBox="1"/>
            <p:nvPr/>
          </p:nvSpPr>
          <p:spPr>
            <a:xfrm>
              <a:off x="4716025" y="2767805"/>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a:solidFill>
                    <a:srgbClr val="3F3F3F"/>
                  </a:solidFill>
                  <a:latin typeface="Arial"/>
                  <a:ea typeface="Arial"/>
                  <a:cs typeface="Arial"/>
                  <a:sym typeface="Arial"/>
                </a:rPr>
                <a:t>Data streaming can decouple database with shared data</a:t>
              </a:r>
              <a:endParaRPr sz="1050" b="0" i="0" u="none" strike="noStrike" cap="none">
                <a:solidFill>
                  <a:srgbClr val="3F3F3F"/>
                </a:solidFill>
                <a:latin typeface="Arial"/>
                <a:ea typeface="Arial"/>
                <a:cs typeface="Arial"/>
                <a:sym typeface="Arial"/>
              </a:endParaRPr>
            </a:p>
          </p:txBody>
        </p:sp>
      </p:grpSp>
      <p:sp>
        <p:nvSpPr>
          <p:cNvPr id="758" name="Google Shape;758;p16"/>
          <p:cNvSpPr txBox="1"/>
          <p:nvPr/>
        </p:nvSpPr>
        <p:spPr>
          <a:xfrm>
            <a:off x="743822" y="1718384"/>
            <a:ext cx="3044501"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chemeClr val="tx1"/>
                </a:solidFill>
                <a:latin typeface="Arial"/>
                <a:ea typeface="Arial"/>
                <a:cs typeface="Arial"/>
                <a:sym typeface="Arial"/>
              </a:rPr>
              <a:t>상대의 수신을 기다리지 않는 </a:t>
            </a:r>
            <a:r>
              <a:rPr lang="ko-KR" altLang="en-US" sz="1050" b="0" i="0" u="none" strike="noStrike" cap="none" dirty="0" err="1">
                <a:solidFill>
                  <a:schemeClr val="tx1"/>
                </a:solidFill>
                <a:latin typeface="Arial"/>
                <a:ea typeface="Arial"/>
                <a:cs typeface="Arial"/>
                <a:sym typeface="Arial"/>
              </a:rPr>
              <a:t>비동기식</a:t>
            </a:r>
            <a:r>
              <a:rPr lang="ko-KR" altLang="en-US" sz="1050" b="0" i="0" u="none" strike="noStrike" cap="none" dirty="0">
                <a:solidFill>
                  <a:schemeClr val="tx1"/>
                </a:solidFill>
                <a:latin typeface="Arial"/>
                <a:ea typeface="Arial"/>
                <a:cs typeface="Arial"/>
                <a:sym typeface="Arial"/>
              </a:rPr>
              <a:t> </a:t>
            </a:r>
            <a:r>
              <a:rPr lang="ko-KR" altLang="en-US" sz="1050" b="0" i="0" u="none" strike="noStrike" cap="none" dirty="0" err="1">
                <a:solidFill>
                  <a:schemeClr val="tx1"/>
                </a:solidFill>
                <a:latin typeface="Arial"/>
                <a:ea typeface="Arial"/>
                <a:cs typeface="Arial"/>
                <a:sym typeface="Arial"/>
              </a:rPr>
              <a:t>메시징</a:t>
            </a:r>
            <a:endParaRPr lang="en-US" sz="105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Asynchronous messaging(streaming)</a:t>
            </a:r>
            <a:r>
              <a:rPr lang="ko-KR" altLang="en-US" sz="1050" b="0" i="0" u="none" strike="noStrike" cap="none" dirty="0">
                <a:solidFill>
                  <a:schemeClr val="accent1"/>
                </a:solidFill>
                <a:latin typeface="Arial"/>
                <a:ea typeface="Arial"/>
                <a:cs typeface="Arial"/>
                <a:sym typeface="Arial"/>
              </a:rPr>
              <a:t> </a:t>
            </a:r>
            <a:endParaRPr sz="1400" b="0" i="0" u="none" strike="noStrike" cap="none" dirty="0">
              <a:solidFill>
                <a:schemeClr val="accent1"/>
              </a:solidFill>
              <a:latin typeface="Arial"/>
              <a:ea typeface="Arial"/>
              <a:cs typeface="Arial"/>
              <a:sym typeface="Arial"/>
            </a:endParaRPr>
          </a:p>
        </p:txBody>
      </p:sp>
      <p:grpSp>
        <p:nvGrpSpPr>
          <p:cNvPr id="759" name="Google Shape;759;p16"/>
          <p:cNvGrpSpPr/>
          <p:nvPr/>
        </p:nvGrpSpPr>
        <p:grpSpPr>
          <a:xfrm>
            <a:off x="7234974" y="2225141"/>
            <a:ext cx="1018667" cy="909758"/>
            <a:chOff x="5709286" y="2282219"/>
            <a:chExt cx="1358222" cy="1213011"/>
          </a:xfrm>
        </p:grpSpPr>
        <p:grpSp>
          <p:nvGrpSpPr>
            <p:cNvPr id="760" name="Google Shape;760;p16"/>
            <p:cNvGrpSpPr/>
            <p:nvPr/>
          </p:nvGrpSpPr>
          <p:grpSpPr>
            <a:xfrm>
              <a:off x="5709286" y="2282219"/>
              <a:ext cx="1243375" cy="1213011"/>
              <a:chOff x="6162214" y="2871879"/>
              <a:chExt cx="1243375" cy="1213011"/>
            </a:xfrm>
          </p:grpSpPr>
          <p:sp>
            <p:nvSpPr>
              <p:cNvPr id="761" name="Google Shape;761;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Capture</a:t>
                </a:r>
                <a:endParaRPr sz="900" b="1" i="0" u="none" strike="noStrike" cap="none">
                  <a:solidFill>
                    <a:schemeClr val="dk1"/>
                  </a:solidFill>
                  <a:latin typeface="Arial"/>
                  <a:ea typeface="Arial"/>
                  <a:cs typeface="Arial"/>
                  <a:sym typeface="Arial"/>
                </a:endParaRPr>
              </a:p>
            </p:txBody>
          </p:sp>
          <p:sp>
            <p:nvSpPr>
              <p:cNvPr id="762" name="Google Shape;762;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763" name="Google Shape;763;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764" name="Google Shape;764;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sp>
        <p:nvSpPr>
          <p:cNvPr id="765" name="Google Shape;765;p16"/>
          <p:cNvSpPr txBox="1"/>
          <p:nvPr/>
        </p:nvSpPr>
        <p:spPr>
          <a:xfrm>
            <a:off x="870116" y="2238141"/>
            <a:ext cx="2517106" cy="846345"/>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rgbClr val="000000"/>
              </a:buClr>
              <a:buSzPts val="1050"/>
              <a:buFont typeface="Arial"/>
              <a:buChar char="•"/>
            </a:pPr>
            <a:r>
              <a:rPr lang="en-US" altLang="ko-KR" sz="1050" b="0" i="0" u="none" strike="noStrike" cap="none" dirty="0">
                <a:solidFill>
                  <a:srgbClr val="000000"/>
                </a:solidFill>
                <a:latin typeface="Arial"/>
                <a:ea typeface="Arial"/>
                <a:cs typeface="Arial"/>
                <a:sym typeface="Arial"/>
              </a:rPr>
              <a:t>Publish-Subscribe</a:t>
            </a:r>
          </a:p>
          <a:p>
            <a:pPr marL="214313" marR="0" lvl="0" indent="-214313" algn="l" rtl="0">
              <a:lnSpc>
                <a:spcPct val="100000"/>
              </a:lnSpc>
              <a:spcBef>
                <a:spcPts val="0"/>
              </a:spcBef>
              <a:spcAft>
                <a:spcPts val="0"/>
              </a:spcAft>
              <a:buClr>
                <a:srgbClr val="000000"/>
              </a:buClr>
              <a:buSzPts val="1050"/>
              <a:buFont typeface="Arial"/>
              <a:buChar char="•"/>
            </a:pPr>
            <a:r>
              <a:rPr lang="ko-KR" altLang="en-US" sz="1050" b="0" i="0" u="none" strike="noStrike" cap="none" dirty="0">
                <a:solidFill>
                  <a:srgbClr val="000000"/>
                </a:solidFill>
                <a:latin typeface="Arial"/>
                <a:ea typeface="Arial"/>
                <a:cs typeface="Arial"/>
                <a:sym typeface="Arial"/>
              </a:rPr>
              <a:t>준실시간</a:t>
            </a:r>
            <a:r>
              <a:rPr lang="ko-KR" altLang="en-US" sz="1050" dirty="0"/>
              <a:t>으로 동작함</a:t>
            </a:r>
            <a:endParaRPr lang="en-US" sz="1050" b="0" i="0" u="none" strike="noStrike" cap="none" dirty="0">
              <a:solidFill>
                <a:schemeClr val="accent1"/>
              </a:solidFill>
              <a:latin typeface="Arial"/>
              <a:ea typeface="Arial"/>
              <a:cs typeface="Arial"/>
              <a:sym typeface="Arial"/>
            </a:endParaRPr>
          </a:p>
          <a:p>
            <a:pPr marL="214313" indent="-214313">
              <a:buClr>
                <a:srgbClr val="000000"/>
              </a:buClr>
              <a:buSzPts val="1050"/>
              <a:buFont typeface="Arial"/>
              <a:buChar char="•"/>
            </a:pPr>
            <a:r>
              <a:rPr lang="en-US" altLang="ko-Kore-KR" b="1" dirty="0"/>
              <a:t>Decouples </a:t>
            </a:r>
            <a:r>
              <a:rPr lang="en-US" altLang="ko-Kore-KR" b="1" u="sng" dirty="0"/>
              <a:t>“timing”</a:t>
            </a:r>
            <a:r>
              <a:rPr lang="en-US" altLang="ko-Kore-KR" b="1" dirty="0"/>
              <a:t> = Non-blocking</a:t>
            </a:r>
            <a:endParaRPr lang="en-US" altLang="ko-Kore-KR" sz="2000" b="1" dirty="0"/>
          </a:p>
        </p:txBody>
      </p:sp>
      <p:sp>
        <p:nvSpPr>
          <p:cNvPr id="767" name="Google Shape;767;p16"/>
          <p:cNvSpPr txBox="1"/>
          <p:nvPr/>
        </p:nvSpPr>
        <p:spPr>
          <a:xfrm>
            <a:off x="743822" y="3063494"/>
            <a:ext cx="3039160"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Data streams hide the internal implementation of the service</a:t>
            </a:r>
            <a:endParaRPr sz="1400" b="0" i="0" u="none" strike="noStrike" cap="none" dirty="0">
              <a:solidFill>
                <a:srgbClr val="000000"/>
              </a:solidFill>
              <a:latin typeface="Arial"/>
              <a:ea typeface="Arial"/>
              <a:cs typeface="Arial"/>
              <a:sym typeface="Arial"/>
            </a:endParaRPr>
          </a:p>
        </p:txBody>
      </p:sp>
      <p:grpSp>
        <p:nvGrpSpPr>
          <p:cNvPr id="768" name="Google Shape;768;p16"/>
          <p:cNvGrpSpPr/>
          <p:nvPr/>
        </p:nvGrpSpPr>
        <p:grpSpPr>
          <a:xfrm>
            <a:off x="6881392" y="3685404"/>
            <a:ext cx="1018667" cy="909758"/>
            <a:chOff x="5709286" y="2282219"/>
            <a:chExt cx="1358222" cy="1213011"/>
          </a:xfrm>
        </p:grpSpPr>
        <p:grpSp>
          <p:nvGrpSpPr>
            <p:cNvPr id="769" name="Google Shape;769;p16"/>
            <p:cNvGrpSpPr/>
            <p:nvPr/>
          </p:nvGrpSpPr>
          <p:grpSpPr>
            <a:xfrm>
              <a:off x="5709286" y="2282219"/>
              <a:ext cx="1243375" cy="1213011"/>
              <a:chOff x="6162214" y="2871879"/>
              <a:chExt cx="1243375" cy="1213011"/>
            </a:xfrm>
          </p:grpSpPr>
          <p:sp>
            <p:nvSpPr>
              <p:cNvPr id="770" name="Google Shape;770;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Fulfillment</a:t>
                </a:r>
                <a:endParaRPr sz="900" b="1" i="0" u="none" strike="noStrike" cap="none">
                  <a:solidFill>
                    <a:schemeClr val="dk1"/>
                  </a:solidFill>
                  <a:latin typeface="Arial"/>
                  <a:ea typeface="Arial"/>
                  <a:cs typeface="Arial"/>
                  <a:sym typeface="Arial"/>
                </a:endParaRPr>
              </a:p>
            </p:txBody>
          </p:sp>
          <p:sp>
            <p:nvSpPr>
              <p:cNvPr id="771" name="Google Shape;771;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772" name="Google Shape;772;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773" name="Google Shape;773;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774" name="Google Shape;774;p16"/>
          <p:cNvGrpSpPr/>
          <p:nvPr/>
        </p:nvGrpSpPr>
        <p:grpSpPr>
          <a:xfrm>
            <a:off x="5484155" y="1845921"/>
            <a:ext cx="1018667" cy="909758"/>
            <a:chOff x="5709286" y="2282219"/>
            <a:chExt cx="1358222" cy="1213011"/>
          </a:xfrm>
        </p:grpSpPr>
        <p:grpSp>
          <p:nvGrpSpPr>
            <p:cNvPr id="775" name="Google Shape;775;p16"/>
            <p:cNvGrpSpPr/>
            <p:nvPr/>
          </p:nvGrpSpPr>
          <p:grpSpPr>
            <a:xfrm>
              <a:off x="5709286" y="2282219"/>
              <a:ext cx="1243375" cy="1213011"/>
              <a:chOff x="6162214" y="2871879"/>
              <a:chExt cx="1243375" cy="1213011"/>
            </a:xfrm>
          </p:grpSpPr>
          <p:sp>
            <p:nvSpPr>
              <p:cNvPr id="776" name="Google Shape;776;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Mgmt</a:t>
                </a:r>
                <a:endParaRPr sz="900" b="1" i="0" u="none" strike="noStrike" cap="none">
                  <a:solidFill>
                    <a:schemeClr val="dk1"/>
                  </a:solidFill>
                  <a:latin typeface="Arial"/>
                  <a:ea typeface="Arial"/>
                  <a:cs typeface="Arial"/>
                  <a:sym typeface="Arial"/>
                </a:endParaRPr>
              </a:p>
            </p:txBody>
          </p:sp>
          <p:sp>
            <p:nvSpPr>
              <p:cNvPr id="777" name="Google Shape;777;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778" name="Google Shape;778;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779" name="Google Shape;779;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780" name="Google Shape;780;p16"/>
          <p:cNvGrpSpPr/>
          <p:nvPr/>
        </p:nvGrpSpPr>
        <p:grpSpPr>
          <a:xfrm>
            <a:off x="5442083" y="3037597"/>
            <a:ext cx="1619732" cy="233646"/>
            <a:chOff x="4933918" y="4818281"/>
            <a:chExt cx="2159642" cy="311528"/>
          </a:xfrm>
        </p:grpSpPr>
        <p:sp>
          <p:nvSpPr>
            <p:cNvPr id="781" name="Google Shape;781;p16"/>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50"/>
                <a:buFont typeface="Arial"/>
                <a:buNone/>
              </a:pPr>
              <a:endParaRPr sz="750" b="0" i="0" u="none" strike="noStrike" cap="none">
                <a:solidFill>
                  <a:schemeClr val="lt1"/>
                </a:solidFill>
                <a:latin typeface="Arial"/>
                <a:ea typeface="Arial"/>
                <a:cs typeface="Arial"/>
                <a:sym typeface="Arial"/>
              </a:endParaRPr>
            </a:p>
          </p:txBody>
        </p:sp>
        <p:sp>
          <p:nvSpPr>
            <p:cNvPr id="782" name="Google Shape;782;p16"/>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 Stream topic</a:t>
              </a:r>
              <a:endParaRPr sz="900" b="0" i="0" u="none" strike="noStrike" cap="none">
                <a:solidFill>
                  <a:srgbClr val="000000"/>
                </a:solidFill>
                <a:latin typeface="Arial"/>
                <a:ea typeface="Arial"/>
                <a:cs typeface="Arial"/>
                <a:sym typeface="Arial"/>
              </a:endParaRPr>
            </a:p>
          </p:txBody>
        </p:sp>
      </p:grpSp>
      <p:sp>
        <p:nvSpPr>
          <p:cNvPr id="783" name="Google Shape;783;p16"/>
          <p:cNvSpPr txBox="1"/>
          <p:nvPr/>
        </p:nvSpPr>
        <p:spPr>
          <a:xfrm>
            <a:off x="755576" y="3452396"/>
            <a:ext cx="3039160" cy="7924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Client ignore parts of the stream they don’t understand</a:t>
            </a:r>
          </a:p>
          <a:p>
            <a:pPr marL="0" marR="0" lvl="0" indent="0" algn="l" rtl="0">
              <a:lnSpc>
                <a:spcPct val="100000"/>
              </a:lnSpc>
              <a:spcBef>
                <a:spcPts val="0"/>
              </a:spcBef>
              <a:spcAft>
                <a:spcPts val="0"/>
              </a:spcAft>
              <a:buClr>
                <a:srgbClr val="000000"/>
              </a:buClr>
              <a:buSzPts val="1050"/>
              <a:buFont typeface="Arial"/>
              <a:buNone/>
            </a:pPr>
            <a:endParaRPr lang="en-US" sz="1050" dirty="0"/>
          </a:p>
          <a:p>
            <a:pPr marL="0" marR="0" lvl="0" indent="0" algn="l" rtl="0">
              <a:lnSpc>
                <a:spcPct val="100000"/>
              </a:lnSpc>
              <a:spcBef>
                <a:spcPts val="0"/>
              </a:spcBef>
              <a:spcAft>
                <a:spcPts val="0"/>
              </a:spcAft>
              <a:buClr>
                <a:srgbClr val="000000"/>
              </a:buClr>
              <a:buSzPts val="1050"/>
              <a:buFont typeface="Arial"/>
              <a:buNone/>
            </a:pPr>
            <a:r>
              <a:rPr lang="en-US" altLang="ko-KR" b="0" i="0" u="none" strike="noStrike" cap="none" dirty="0">
                <a:solidFill>
                  <a:srgbClr val="000000"/>
                </a:solidFill>
                <a:latin typeface="Arial"/>
                <a:ea typeface="Arial"/>
                <a:cs typeface="Arial"/>
                <a:sym typeface="Wingdings" pitchFamily="2" charset="2"/>
              </a:rPr>
              <a:t></a:t>
            </a:r>
            <a:r>
              <a:rPr lang="ko-KR" altLang="en-US" b="0" i="0" u="none" strike="noStrike" cap="none" dirty="0">
                <a:solidFill>
                  <a:srgbClr val="000000"/>
                </a:solidFill>
                <a:latin typeface="Arial"/>
                <a:ea typeface="Arial"/>
                <a:cs typeface="Arial"/>
                <a:sym typeface="Wingdings" pitchFamily="2" charset="2"/>
              </a:rPr>
              <a:t>  런타임에서도 </a:t>
            </a:r>
            <a:r>
              <a:rPr lang="ko-KR" altLang="en-US" b="0" i="0" u="none" strike="noStrike" cap="none" dirty="0" err="1">
                <a:solidFill>
                  <a:srgbClr val="000000"/>
                </a:solidFill>
                <a:latin typeface="Arial"/>
                <a:ea typeface="Arial"/>
                <a:cs typeface="Arial"/>
                <a:sym typeface="Wingdings" pitchFamily="2" charset="2"/>
              </a:rPr>
              <a:t>약결합을</a:t>
            </a:r>
            <a:r>
              <a:rPr lang="ko-KR" altLang="en-US" b="0" i="0" u="none" strike="noStrike" cap="none" dirty="0">
                <a:solidFill>
                  <a:srgbClr val="000000"/>
                </a:solidFill>
                <a:latin typeface="Arial"/>
                <a:ea typeface="Arial"/>
                <a:cs typeface="Arial"/>
                <a:sym typeface="Wingdings" pitchFamily="2" charset="2"/>
              </a:rPr>
              <a:t> 제공함</a:t>
            </a:r>
            <a:endParaRPr sz="2000" b="0" i="0" u="none" strike="noStrike" cap="none" dirty="0">
              <a:solidFill>
                <a:srgbClr val="000000"/>
              </a:solidFill>
              <a:latin typeface="Arial"/>
              <a:ea typeface="Arial"/>
              <a:cs typeface="Arial"/>
              <a:sym typeface="Arial"/>
            </a:endParaRPr>
          </a:p>
        </p:txBody>
      </p:sp>
      <p:cxnSp>
        <p:nvCxnSpPr>
          <p:cNvPr id="784" name="Google Shape;784;p16"/>
          <p:cNvCxnSpPr/>
          <p:nvPr/>
        </p:nvCxnSpPr>
        <p:spPr>
          <a:xfrm flipH="1">
            <a:off x="5766713" y="2397823"/>
            <a:ext cx="147415" cy="294830"/>
          </a:xfrm>
          <a:prstGeom prst="straightConnector1">
            <a:avLst/>
          </a:prstGeom>
          <a:noFill/>
          <a:ln w="9525" cap="flat" cmpd="sng">
            <a:solidFill>
              <a:schemeClr val="accent1"/>
            </a:solidFill>
            <a:prstDash val="solid"/>
            <a:miter lim="800000"/>
            <a:headEnd type="none" w="sm" len="sm"/>
            <a:tailEnd type="triangle" w="med" len="med"/>
          </a:ln>
        </p:spPr>
      </p:cxnSp>
      <p:cxnSp>
        <p:nvCxnSpPr>
          <p:cNvPr id="785" name="Google Shape;785;p16"/>
          <p:cNvCxnSpPr>
            <a:stCxn id="777" idx="3"/>
            <a:endCxn id="782" idx="0"/>
          </p:cNvCxnSpPr>
          <p:nvPr/>
        </p:nvCxnSpPr>
        <p:spPr>
          <a:xfrm>
            <a:off x="5961129" y="2755679"/>
            <a:ext cx="365400" cy="284700"/>
          </a:xfrm>
          <a:prstGeom prst="straightConnector1">
            <a:avLst/>
          </a:prstGeom>
          <a:noFill/>
          <a:ln w="9525" cap="flat" cmpd="sng">
            <a:solidFill>
              <a:schemeClr val="accent1"/>
            </a:solidFill>
            <a:prstDash val="solid"/>
            <a:miter lim="800000"/>
            <a:headEnd type="none" w="sm" len="sm"/>
            <a:tailEnd type="triangle" w="med" len="med"/>
          </a:ln>
        </p:spPr>
      </p:cxnSp>
      <p:sp>
        <p:nvSpPr>
          <p:cNvPr id="786" name="Google Shape;786;p16"/>
          <p:cNvSpPr/>
          <p:nvPr/>
        </p:nvSpPr>
        <p:spPr>
          <a:xfrm>
            <a:off x="4459206" y="2385005"/>
            <a:ext cx="583250" cy="583250"/>
          </a:xfrm>
          <a:prstGeom prst="ellipse">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cxnSp>
        <p:nvCxnSpPr>
          <p:cNvPr id="787" name="Google Shape;787;p16"/>
          <p:cNvCxnSpPr>
            <a:endCxn id="786" idx="0"/>
          </p:cNvCxnSpPr>
          <p:nvPr/>
        </p:nvCxnSpPr>
        <p:spPr>
          <a:xfrm rot="10800000">
            <a:off x="4750831" y="2385005"/>
            <a:ext cx="1028700" cy="262800"/>
          </a:xfrm>
          <a:prstGeom prst="straightConnector1">
            <a:avLst/>
          </a:prstGeom>
          <a:noFill/>
          <a:ln w="9525" cap="flat" cmpd="sng">
            <a:solidFill>
              <a:schemeClr val="accent1"/>
            </a:solidFill>
            <a:prstDash val="dash"/>
            <a:miter lim="800000"/>
            <a:headEnd type="none" w="sm" len="sm"/>
            <a:tailEnd type="none" w="sm" len="sm"/>
          </a:ln>
        </p:spPr>
      </p:cxnSp>
      <p:cxnSp>
        <p:nvCxnSpPr>
          <p:cNvPr id="788" name="Google Shape;788;p16"/>
          <p:cNvCxnSpPr>
            <a:endCxn id="786" idx="4"/>
          </p:cNvCxnSpPr>
          <p:nvPr/>
        </p:nvCxnSpPr>
        <p:spPr>
          <a:xfrm flipH="1">
            <a:off x="4750831" y="2647855"/>
            <a:ext cx="1035000" cy="320400"/>
          </a:xfrm>
          <a:prstGeom prst="straightConnector1">
            <a:avLst/>
          </a:prstGeom>
          <a:noFill/>
          <a:ln w="9525" cap="flat" cmpd="sng">
            <a:solidFill>
              <a:schemeClr val="accent1"/>
            </a:solidFill>
            <a:prstDash val="dash"/>
            <a:miter lim="800000"/>
            <a:headEnd type="none" w="sm" len="sm"/>
            <a:tailEnd type="none" w="sm" len="sm"/>
          </a:ln>
        </p:spPr>
      </p:cxnSp>
      <p:pic>
        <p:nvPicPr>
          <p:cNvPr id="789" name="Google Shape;789;p16"/>
          <p:cNvPicPr preferRelativeResize="0"/>
          <p:nvPr/>
        </p:nvPicPr>
        <p:blipFill rotWithShape="1">
          <a:blip r:embed="rId3">
            <a:alphaModFix/>
          </a:blip>
          <a:srcRect l="5631" r="7591" b="9184"/>
          <a:stretch/>
        </p:blipFill>
        <p:spPr>
          <a:xfrm>
            <a:off x="4522163" y="2590103"/>
            <a:ext cx="428710" cy="224328"/>
          </a:xfrm>
          <a:prstGeom prst="rect">
            <a:avLst/>
          </a:prstGeom>
          <a:noFill/>
          <a:ln>
            <a:noFill/>
          </a:ln>
        </p:spPr>
      </p:pic>
      <p:sp>
        <p:nvSpPr>
          <p:cNvPr id="790" name="Google Shape;790;p16"/>
          <p:cNvSpPr/>
          <p:nvPr/>
        </p:nvSpPr>
        <p:spPr>
          <a:xfrm>
            <a:off x="4727330" y="3390204"/>
            <a:ext cx="583250" cy="583250"/>
          </a:xfrm>
          <a:prstGeom prst="ellipse">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cxnSp>
        <p:nvCxnSpPr>
          <p:cNvPr id="791" name="Google Shape;791;p16"/>
          <p:cNvCxnSpPr>
            <a:endCxn id="790" idx="0"/>
          </p:cNvCxnSpPr>
          <p:nvPr/>
        </p:nvCxnSpPr>
        <p:spPr>
          <a:xfrm flipH="1">
            <a:off x="5018955" y="3173304"/>
            <a:ext cx="549000" cy="216900"/>
          </a:xfrm>
          <a:prstGeom prst="straightConnector1">
            <a:avLst/>
          </a:prstGeom>
          <a:noFill/>
          <a:ln w="9525" cap="flat" cmpd="sng">
            <a:solidFill>
              <a:schemeClr val="accent1"/>
            </a:solidFill>
            <a:prstDash val="dash"/>
            <a:miter lim="800000"/>
            <a:headEnd type="none" w="sm" len="sm"/>
            <a:tailEnd type="none" w="sm" len="sm"/>
          </a:ln>
        </p:spPr>
      </p:cxnSp>
      <p:cxnSp>
        <p:nvCxnSpPr>
          <p:cNvPr id="792" name="Google Shape;792;p16"/>
          <p:cNvCxnSpPr>
            <a:stCxn id="782" idx="1"/>
            <a:endCxn id="790" idx="6"/>
          </p:cNvCxnSpPr>
          <p:nvPr/>
        </p:nvCxnSpPr>
        <p:spPr>
          <a:xfrm flipH="1">
            <a:off x="5310505" y="3155827"/>
            <a:ext cx="280800" cy="525900"/>
          </a:xfrm>
          <a:prstGeom prst="straightConnector1">
            <a:avLst/>
          </a:prstGeom>
          <a:noFill/>
          <a:ln w="9525" cap="flat" cmpd="sng">
            <a:solidFill>
              <a:schemeClr val="accent1"/>
            </a:solidFill>
            <a:prstDash val="dash"/>
            <a:miter lim="800000"/>
            <a:headEnd type="none" w="sm" len="sm"/>
            <a:tailEnd type="none" w="sm" len="sm"/>
          </a:ln>
        </p:spPr>
      </p:cxnSp>
      <p:sp>
        <p:nvSpPr>
          <p:cNvPr id="793" name="Google Shape;793;p16"/>
          <p:cNvSpPr txBox="1"/>
          <p:nvPr/>
        </p:nvSpPr>
        <p:spPr>
          <a:xfrm>
            <a:off x="4247697" y="1635111"/>
            <a:ext cx="1019087"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Internal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Database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Structure</a:t>
            </a:r>
            <a:endParaRPr sz="1050" b="0" i="0" u="none" strike="noStrike" cap="none">
              <a:solidFill>
                <a:srgbClr val="000000"/>
              </a:solidFill>
              <a:latin typeface="Arial"/>
              <a:ea typeface="Arial"/>
              <a:cs typeface="Arial"/>
              <a:sym typeface="Arial"/>
            </a:endParaRPr>
          </a:p>
        </p:txBody>
      </p:sp>
      <p:pic>
        <p:nvPicPr>
          <p:cNvPr id="794" name="Google Shape;794;p16"/>
          <p:cNvPicPr preferRelativeResize="0"/>
          <p:nvPr/>
        </p:nvPicPr>
        <p:blipFill rotWithShape="1">
          <a:blip r:embed="rId4">
            <a:alphaModFix/>
          </a:blip>
          <a:srcRect l="7665" t="14403"/>
          <a:stretch/>
        </p:blipFill>
        <p:spPr>
          <a:xfrm>
            <a:off x="4811719" y="3581281"/>
            <a:ext cx="430995" cy="238682"/>
          </a:xfrm>
          <a:prstGeom prst="rect">
            <a:avLst/>
          </a:prstGeom>
          <a:noFill/>
          <a:ln>
            <a:noFill/>
          </a:ln>
        </p:spPr>
      </p:pic>
      <p:sp>
        <p:nvSpPr>
          <p:cNvPr id="795" name="Google Shape;795;p16"/>
          <p:cNvSpPr txBox="1"/>
          <p:nvPr/>
        </p:nvSpPr>
        <p:spPr>
          <a:xfrm>
            <a:off x="4644008" y="4011910"/>
            <a:ext cx="1391897"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Simplified and Stable JSON Representation</a:t>
            </a:r>
            <a:endParaRPr sz="1050" b="0" i="0" u="none" strike="noStrike" cap="none">
              <a:solidFill>
                <a:srgbClr val="000000"/>
              </a:solidFill>
              <a:latin typeface="Arial"/>
              <a:ea typeface="Arial"/>
              <a:cs typeface="Arial"/>
              <a:sym typeface="Arial"/>
            </a:endParaRPr>
          </a:p>
        </p:txBody>
      </p:sp>
      <p:cxnSp>
        <p:nvCxnSpPr>
          <p:cNvPr id="796" name="Google Shape;796;p16"/>
          <p:cNvCxnSpPr>
            <a:stCxn id="782" idx="2"/>
            <a:endCxn id="772" idx="0"/>
          </p:cNvCxnSpPr>
          <p:nvPr/>
        </p:nvCxnSpPr>
        <p:spPr>
          <a:xfrm>
            <a:off x="6326560" y="3271243"/>
            <a:ext cx="1384800" cy="43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7" name="Google Shape;797;p16"/>
          <p:cNvCxnSpPr>
            <a:endCxn id="771" idx="0"/>
          </p:cNvCxnSpPr>
          <p:nvPr/>
        </p:nvCxnSpPr>
        <p:spPr>
          <a:xfrm flipH="1">
            <a:off x="7358366" y="3935983"/>
            <a:ext cx="209400" cy="513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8" name="Google Shape;798;p16"/>
          <p:cNvCxnSpPr>
            <a:stCxn id="782" idx="0"/>
            <a:endCxn id="763" idx="0"/>
          </p:cNvCxnSpPr>
          <p:nvPr/>
        </p:nvCxnSpPr>
        <p:spPr>
          <a:xfrm rot="10800000" flipH="1">
            <a:off x="6326560" y="2241511"/>
            <a:ext cx="1738200" cy="79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9" name="Google Shape;799;p16"/>
          <p:cNvCxnSpPr>
            <a:stCxn id="763" idx="1"/>
            <a:endCxn id="762" idx="0"/>
          </p:cNvCxnSpPr>
          <p:nvPr/>
        </p:nvCxnSpPr>
        <p:spPr>
          <a:xfrm flipH="1">
            <a:off x="7711947" y="2357423"/>
            <a:ext cx="195000" cy="632100"/>
          </a:xfrm>
          <a:prstGeom prst="straightConnector1">
            <a:avLst/>
          </a:prstGeom>
          <a:noFill/>
          <a:ln w="9525" cap="flat" cmpd="sng">
            <a:solidFill>
              <a:schemeClr val="accent1"/>
            </a:solidFill>
            <a:prstDash val="solid"/>
            <a:miter lim="800000"/>
            <a:headEnd type="none" w="sm" len="sm"/>
            <a:tailEnd type="triangle" w="med" len="med"/>
          </a:ln>
        </p:spPr>
      </p:cxnSp>
      <p:sp>
        <p:nvSpPr>
          <p:cNvPr id="800" name="Google Shape;800;p16"/>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ko-KR" altLang="en-US" dirty="0">
                <a:solidFill>
                  <a:srgbClr val="3F3F3F"/>
                </a:solidFill>
              </a:rPr>
              <a:t>비동기 </a:t>
            </a:r>
            <a:r>
              <a:rPr lang="ko-KR" altLang="en-US" dirty="0" err="1">
                <a:solidFill>
                  <a:srgbClr val="3F3F3F"/>
                </a:solidFill>
              </a:rPr>
              <a:t>메시징을</a:t>
            </a:r>
            <a:r>
              <a:rPr lang="ko-KR" altLang="en-US" dirty="0">
                <a:solidFill>
                  <a:srgbClr val="3F3F3F"/>
                </a:solidFill>
              </a:rPr>
              <a:t> 통한 </a:t>
            </a:r>
            <a:r>
              <a:rPr lang="ko-KR" altLang="en-US" dirty="0" err="1">
                <a:solidFill>
                  <a:srgbClr val="3F3F3F"/>
                </a:solidFill>
              </a:rPr>
              <a:t>약결합</a:t>
            </a:r>
            <a:r>
              <a:rPr lang="ko-KR" altLang="en-US" dirty="0">
                <a:solidFill>
                  <a:srgbClr val="3F3F3F"/>
                </a:solidFill>
              </a:rPr>
              <a:t> 연동</a:t>
            </a:r>
            <a:r>
              <a:rPr lang="en-US" altLang="ko-KR" dirty="0">
                <a:solidFill>
                  <a:srgbClr val="3F3F3F"/>
                </a:solidFill>
              </a:rPr>
              <a:t/>
            </a:r>
            <a:br>
              <a:rPr lang="en-US" altLang="ko-KR" dirty="0">
                <a:solidFill>
                  <a:srgbClr val="3F3F3F"/>
                </a:solidFill>
              </a:rPr>
            </a:br>
            <a:r>
              <a:rPr lang="en-US" sz="2400" dirty="0">
                <a:solidFill>
                  <a:schemeClr val="accent1"/>
                </a:solidFill>
              </a:rPr>
              <a:t>Loosely-Coupled Interaction via Asynchronous Messaging</a:t>
            </a:r>
            <a:endParaRPr sz="2400" dirty="0">
              <a:solidFill>
                <a:schemeClr val="accent1"/>
              </a:solidFill>
            </a:endParaRPr>
          </a:p>
        </p:txBody>
      </p:sp>
    </p:spTree>
    <p:extLst>
      <p:ext uri="{BB962C8B-B14F-4D97-AF65-F5344CB8AC3E}">
        <p14:creationId xmlns:p14="http://schemas.microsoft.com/office/powerpoint/2010/main" val="345115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animEffect transition="in" filter="fade">
                                      <p:cBhvr>
                                        <p:cTn id="7" dur="500"/>
                                        <p:tgtEl>
                                          <p:spTgt spid="758"/>
                                        </p:tgtEl>
                                      </p:cBhvr>
                                    </p:animEffect>
                                  </p:childTnLst>
                                </p:cTn>
                              </p:par>
                              <p:par>
                                <p:cTn id="8" presetID="10" presetClass="entr" presetSubtype="0" fill="hold" nodeType="withEffect">
                                  <p:stCondLst>
                                    <p:cond delay="0"/>
                                  </p:stCondLst>
                                  <p:childTnLst>
                                    <p:set>
                                      <p:cBhvr>
                                        <p:cTn id="9" dur="1" fill="hold">
                                          <p:stCondLst>
                                            <p:cond delay="0"/>
                                          </p:stCondLst>
                                        </p:cTn>
                                        <p:tgtEl>
                                          <p:spTgt spid="765"/>
                                        </p:tgtEl>
                                        <p:attrNameLst>
                                          <p:attrName>style.visibility</p:attrName>
                                        </p:attrNameLst>
                                      </p:cBhvr>
                                      <p:to>
                                        <p:strVal val="visible"/>
                                      </p:to>
                                    </p:set>
                                    <p:animEffect transition="in" filter="fade">
                                      <p:cBhvr>
                                        <p:cTn id="10" dur="500"/>
                                        <p:tgtEl>
                                          <p:spTgt spid="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4"/>
                                        </p:tgtEl>
                                        <p:attrNameLst>
                                          <p:attrName>style.visibility</p:attrName>
                                        </p:attrNameLst>
                                      </p:cBhvr>
                                      <p:to>
                                        <p:strVal val="visible"/>
                                      </p:to>
                                    </p:set>
                                    <p:animEffect transition="in" filter="fade">
                                      <p:cBhvr>
                                        <p:cTn id="15" dur="500"/>
                                        <p:tgtEl>
                                          <p:spTgt spid="784"/>
                                        </p:tgtEl>
                                      </p:cBhvr>
                                    </p:animEffect>
                                  </p:childTnLst>
                                </p:cTn>
                              </p:par>
                              <p:par>
                                <p:cTn id="16" presetID="10" presetClass="entr" presetSubtype="0" fill="hold" nodeType="withEffect">
                                  <p:stCondLst>
                                    <p:cond delay="0"/>
                                  </p:stCondLst>
                                  <p:childTnLst>
                                    <p:set>
                                      <p:cBhvr>
                                        <p:cTn id="17" dur="1" fill="hold">
                                          <p:stCondLst>
                                            <p:cond delay="0"/>
                                          </p:stCondLst>
                                        </p:cTn>
                                        <p:tgtEl>
                                          <p:spTgt spid="785"/>
                                        </p:tgtEl>
                                        <p:attrNameLst>
                                          <p:attrName>style.visibility</p:attrName>
                                        </p:attrNameLst>
                                      </p:cBhvr>
                                      <p:to>
                                        <p:strVal val="visible"/>
                                      </p:to>
                                    </p:set>
                                    <p:animEffect transition="in" filter="fade">
                                      <p:cBhvr>
                                        <p:cTn id="18" dur="500"/>
                                        <p:tgtEl>
                                          <p:spTgt spid="785"/>
                                        </p:tgtEl>
                                      </p:cBhvr>
                                    </p:animEffect>
                                  </p:childTnLst>
                                </p:cTn>
                              </p:par>
                              <p:par>
                                <p:cTn id="19" presetID="10" presetClass="entr" presetSubtype="0" fill="hold" nodeType="withEffect">
                                  <p:stCondLst>
                                    <p:cond delay="0"/>
                                  </p:stCondLst>
                                  <p:childTnLst>
                                    <p:set>
                                      <p:cBhvr>
                                        <p:cTn id="20" dur="1" fill="hold">
                                          <p:stCondLst>
                                            <p:cond delay="0"/>
                                          </p:stCondLst>
                                        </p:cTn>
                                        <p:tgtEl>
                                          <p:spTgt spid="780"/>
                                        </p:tgtEl>
                                        <p:attrNameLst>
                                          <p:attrName>style.visibility</p:attrName>
                                        </p:attrNameLst>
                                      </p:cBhvr>
                                      <p:to>
                                        <p:strVal val="visible"/>
                                      </p:to>
                                    </p:set>
                                    <p:animEffect transition="in" filter="fade">
                                      <p:cBhvr>
                                        <p:cTn id="21" dur="500"/>
                                        <p:tgtEl>
                                          <p:spTgt spid="7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67"/>
                                        </p:tgtEl>
                                        <p:attrNameLst>
                                          <p:attrName>style.visibility</p:attrName>
                                        </p:attrNameLst>
                                      </p:cBhvr>
                                      <p:to>
                                        <p:strVal val="visible"/>
                                      </p:to>
                                    </p:set>
                                    <p:animEffect transition="in" filter="fade">
                                      <p:cBhvr>
                                        <p:cTn id="26" dur="500"/>
                                        <p:tgtEl>
                                          <p:spTgt spid="7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87"/>
                                        </p:tgtEl>
                                        <p:attrNameLst>
                                          <p:attrName>style.visibility</p:attrName>
                                        </p:attrNameLst>
                                      </p:cBhvr>
                                      <p:to>
                                        <p:strVal val="visible"/>
                                      </p:to>
                                    </p:set>
                                    <p:animEffect transition="in" filter="fade">
                                      <p:cBhvr>
                                        <p:cTn id="31" dur="500"/>
                                        <p:tgtEl>
                                          <p:spTgt spid="787"/>
                                        </p:tgtEl>
                                      </p:cBhvr>
                                    </p:animEffect>
                                  </p:childTnLst>
                                </p:cTn>
                              </p:par>
                              <p:par>
                                <p:cTn id="32" presetID="10" presetClass="entr" presetSubtype="0" fill="hold" nodeType="withEffect">
                                  <p:stCondLst>
                                    <p:cond delay="0"/>
                                  </p:stCondLst>
                                  <p:childTnLst>
                                    <p:set>
                                      <p:cBhvr>
                                        <p:cTn id="33" dur="1" fill="hold">
                                          <p:stCondLst>
                                            <p:cond delay="0"/>
                                          </p:stCondLst>
                                        </p:cTn>
                                        <p:tgtEl>
                                          <p:spTgt spid="788"/>
                                        </p:tgtEl>
                                        <p:attrNameLst>
                                          <p:attrName>style.visibility</p:attrName>
                                        </p:attrNameLst>
                                      </p:cBhvr>
                                      <p:to>
                                        <p:strVal val="visible"/>
                                      </p:to>
                                    </p:set>
                                    <p:animEffect transition="in" filter="fade">
                                      <p:cBhvr>
                                        <p:cTn id="34" dur="500"/>
                                        <p:tgtEl>
                                          <p:spTgt spid="788"/>
                                        </p:tgtEl>
                                      </p:cBhvr>
                                    </p:animEffect>
                                  </p:childTnLst>
                                </p:cTn>
                              </p:par>
                              <p:par>
                                <p:cTn id="35" presetID="10" presetClass="entr" presetSubtype="0" fill="hold" nodeType="withEffect">
                                  <p:stCondLst>
                                    <p:cond delay="0"/>
                                  </p:stCondLst>
                                  <p:childTnLst>
                                    <p:set>
                                      <p:cBhvr>
                                        <p:cTn id="36" dur="1" fill="hold">
                                          <p:stCondLst>
                                            <p:cond delay="0"/>
                                          </p:stCondLst>
                                        </p:cTn>
                                        <p:tgtEl>
                                          <p:spTgt spid="786"/>
                                        </p:tgtEl>
                                        <p:attrNameLst>
                                          <p:attrName>style.visibility</p:attrName>
                                        </p:attrNameLst>
                                      </p:cBhvr>
                                      <p:to>
                                        <p:strVal val="visible"/>
                                      </p:to>
                                    </p:set>
                                    <p:animEffect transition="in" filter="fade">
                                      <p:cBhvr>
                                        <p:cTn id="37" dur="500"/>
                                        <p:tgtEl>
                                          <p:spTgt spid="78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89"/>
                                        </p:tgtEl>
                                        <p:attrNameLst>
                                          <p:attrName>style.visibility</p:attrName>
                                        </p:attrNameLst>
                                      </p:cBhvr>
                                      <p:to>
                                        <p:strVal val="visible"/>
                                      </p:to>
                                    </p:set>
                                    <p:animEffect transition="in" filter="fade">
                                      <p:cBhvr>
                                        <p:cTn id="42" dur="500"/>
                                        <p:tgtEl>
                                          <p:spTgt spid="789"/>
                                        </p:tgtEl>
                                      </p:cBhvr>
                                    </p:animEffect>
                                  </p:childTnLst>
                                </p:cTn>
                              </p:par>
                              <p:par>
                                <p:cTn id="43" presetID="10" presetClass="entr" presetSubtype="0" fill="hold" nodeType="withEffect">
                                  <p:stCondLst>
                                    <p:cond delay="0"/>
                                  </p:stCondLst>
                                  <p:childTnLst>
                                    <p:set>
                                      <p:cBhvr>
                                        <p:cTn id="44" dur="1" fill="hold">
                                          <p:stCondLst>
                                            <p:cond delay="0"/>
                                          </p:stCondLst>
                                        </p:cTn>
                                        <p:tgtEl>
                                          <p:spTgt spid="793"/>
                                        </p:tgtEl>
                                        <p:attrNameLst>
                                          <p:attrName>style.visibility</p:attrName>
                                        </p:attrNameLst>
                                      </p:cBhvr>
                                      <p:to>
                                        <p:strVal val="visible"/>
                                      </p:to>
                                    </p:set>
                                    <p:animEffect transition="in" filter="fade">
                                      <p:cBhvr>
                                        <p:cTn id="45" dur="500"/>
                                        <p:tgtEl>
                                          <p:spTgt spid="79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91"/>
                                        </p:tgtEl>
                                        <p:attrNameLst>
                                          <p:attrName>style.visibility</p:attrName>
                                        </p:attrNameLst>
                                      </p:cBhvr>
                                      <p:to>
                                        <p:strVal val="visible"/>
                                      </p:to>
                                    </p:set>
                                    <p:animEffect transition="in" filter="fade">
                                      <p:cBhvr>
                                        <p:cTn id="50" dur="500"/>
                                        <p:tgtEl>
                                          <p:spTgt spid="791"/>
                                        </p:tgtEl>
                                      </p:cBhvr>
                                    </p:animEffect>
                                  </p:childTnLst>
                                </p:cTn>
                              </p:par>
                              <p:par>
                                <p:cTn id="51" presetID="10" presetClass="entr" presetSubtype="0" fill="hold" nodeType="withEffect">
                                  <p:stCondLst>
                                    <p:cond delay="0"/>
                                  </p:stCondLst>
                                  <p:childTnLst>
                                    <p:set>
                                      <p:cBhvr>
                                        <p:cTn id="52" dur="1" fill="hold">
                                          <p:stCondLst>
                                            <p:cond delay="0"/>
                                          </p:stCondLst>
                                        </p:cTn>
                                        <p:tgtEl>
                                          <p:spTgt spid="792"/>
                                        </p:tgtEl>
                                        <p:attrNameLst>
                                          <p:attrName>style.visibility</p:attrName>
                                        </p:attrNameLst>
                                      </p:cBhvr>
                                      <p:to>
                                        <p:strVal val="visible"/>
                                      </p:to>
                                    </p:set>
                                    <p:animEffect transition="in" filter="fade">
                                      <p:cBhvr>
                                        <p:cTn id="53" dur="500"/>
                                        <p:tgtEl>
                                          <p:spTgt spid="792"/>
                                        </p:tgtEl>
                                      </p:cBhvr>
                                    </p:animEffect>
                                  </p:childTnLst>
                                </p:cTn>
                              </p:par>
                              <p:par>
                                <p:cTn id="54" presetID="10" presetClass="entr" presetSubtype="0" fill="hold" nodeType="withEffect">
                                  <p:stCondLst>
                                    <p:cond delay="0"/>
                                  </p:stCondLst>
                                  <p:childTnLst>
                                    <p:set>
                                      <p:cBhvr>
                                        <p:cTn id="55" dur="1" fill="hold">
                                          <p:stCondLst>
                                            <p:cond delay="0"/>
                                          </p:stCondLst>
                                        </p:cTn>
                                        <p:tgtEl>
                                          <p:spTgt spid="790"/>
                                        </p:tgtEl>
                                        <p:attrNameLst>
                                          <p:attrName>style.visibility</p:attrName>
                                        </p:attrNameLst>
                                      </p:cBhvr>
                                      <p:to>
                                        <p:strVal val="visible"/>
                                      </p:to>
                                    </p:set>
                                    <p:animEffect transition="in" filter="fade">
                                      <p:cBhvr>
                                        <p:cTn id="56" dur="500"/>
                                        <p:tgtEl>
                                          <p:spTgt spid="790"/>
                                        </p:tgtEl>
                                      </p:cBhvr>
                                    </p:animEffect>
                                  </p:childTnLst>
                                </p:cTn>
                              </p:par>
                              <p:par>
                                <p:cTn id="57" presetID="10" presetClass="entr" presetSubtype="0" fill="hold" nodeType="withEffect">
                                  <p:stCondLst>
                                    <p:cond delay="0"/>
                                  </p:stCondLst>
                                  <p:childTnLst>
                                    <p:set>
                                      <p:cBhvr>
                                        <p:cTn id="58" dur="1" fill="hold">
                                          <p:stCondLst>
                                            <p:cond delay="0"/>
                                          </p:stCondLst>
                                        </p:cTn>
                                        <p:tgtEl>
                                          <p:spTgt spid="795"/>
                                        </p:tgtEl>
                                        <p:attrNameLst>
                                          <p:attrName>style.visibility</p:attrName>
                                        </p:attrNameLst>
                                      </p:cBhvr>
                                      <p:to>
                                        <p:strVal val="visible"/>
                                      </p:to>
                                    </p:set>
                                    <p:animEffect transition="in" filter="fade">
                                      <p:cBhvr>
                                        <p:cTn id="59" dur="500"/>
                                        <p:tgtEl>
                                          <p:spTgt spid="79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94"/>
                                        </p:tgtEl>
                                        <p:attrNameLst>
                                          <p:attrName>style.visibility</p:attrName>
                                        </p:attrNameLst>
                                      </p:cBhvr>
                                      <p:to>
                                        <p:strVal val="visible"/>
                                      </p:to>
                                    </p:set>
                                    <p:animEffect transition="in" filter="fade">
                                      <p:cBhvr>
                                        <p:cTn id="64" dur="500"/>
                                        <p:tgtEl>
                                          <p:spTgt spid="79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96"/>
                                        </p:tgtEl>
                                        <p:attrNameLst>
                                          <p:attrName>style.visibility</p:attrName>
                                        </p:attrNameLst>
                                      </p:cBhvr>
                                      <p:to>
                                        <p:strVal val="visible"/>
                                      </p:to>
                                    </p:set>
                                    <p:animEffect transition="in" filter="fade">
                                      <p:cBhvr>
                                        <p:cTn id="69" dur="500"/>
                                        <p:tgtEl>
                                          <p:spTgt spid="796"/>
                                        </p:tgtEl>
                                      </p:cBhvr>
                                    </p:animEffect>
                                  </p:childTnLst>
                                </p:cTn>
                              </p:par>
                              <p:par>
                                <p:cTn id="70" presetID="10" presetClass="entr" presetSubtype="0" fill="hold" nodeType="withEffect">
                                  <p:stCondLst>
                                    <p:cond delay="0"/>
                                  </p:stCondLst>
                                  <p:childTnLst>
                                    <p:set>
                                      <p:cBhvr>
                                        <p:cTn id="71" dur="1" fill="hold">
                                          <p:stCondLst>
                                            <p:cond delay="0"/>
                                          </p:stCondLst>
                                        </p:cTn>
                                        <p:tgtEl>
                                          <p:spTgt spid="798"/>
                                        </p:tgtEl>
                                        <p:attrNameLst>
                                          <p:attrName>style.visibility</p:attrName>
                                        </p:attrNameLst>
                                      </p:cBhvr>
                                      <p:to>
                                        <p:strVal val="visible"/>
                                      </p:to>
                                    </p:set>
                                    <p:animEffect transition="in" filter="fade">
                                      <p:cBhvr>
                                        <p:cTn id="72" dur="500"/>
                                        <p:tgtEl>
                                          <p:spTgt spid="79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97"/>
                                        </p:tgtEl>
                                        <p:attrNameLst>
                                          <p:attrName>style.visibility</p:attrName>
                                        </p:attrNameLst>
                                      </p:cBhvr>
                                      <p:to>
                                        <p:strVal val="visible"/>
                                      </p:to>
                                    </p:set>
                                    <p:animEffect transition="in" filter="fade">
                                      <p:cBhvr>
                                        <p:cTn id="77" dur="500"/>
                                        <p:tgtEl>
                                          <p:spTgt spid="797"/>
                                        </p:tgtEl>
                                      </p:cBhvr>
                                    </p:animEffect>
                                  </p:childTnLst>
                                </p:cTn>
                              </p:par>
                              <p:par>
                                <p:cTn id="78" presetID="10" presetClass="entr" presetSubtype="0" fill="hold" nodeType="withEffect">
                                  <p:stCondLst>
                                    <p:cond delay="0"/>
                                  </p:stCondLst>
                                  <p:childTnLst>
                                    <p:set>
                                      <p:cBhvr>
                                        <p:cTn id="79" dur="1" fill="hold">
                                          <p:stCondLst>
                                            <p:cond delay="0"/>
                                          </p:stCondLst>
                                        </p:cTn>
                                        <p:tgtEl>
                                          <p:spTgt spid="799"/>
                                        </p:tgtEl>
                                        <p:attrNameLst>
                                          <p:attrName>style.visibility</p:attrName>
                                        </p:attrNameLst>
                                      </p:cBhvr>
                                      <p:to>
                                        <p:strVal val="visible"/>
                                      </p:to>
                                    </p:set>
                                    <p:animEffect transition="in" filter="fade">
                                      <p:cBhvr>
                                        <p:cTn id="80" dur="500"/>
                                        <p:tgtEl>
                                          <p:spTgt spid="79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83"/>
                                        </p:tgtEl>
                                        <p:attrNameLst>
                                          <p:attrName>style.visibility</p:attrName>
                                        </p:attrNameLst>
                                      </p:cBhvr>
                                      <p:to>
                                        <p:strVal val="visible"/>
                                      </p:to>
                                    </p:set>
                                    <p:animEffect transition="in" filter="fade">
                                      <p:cBhvr>
                                        <p:cTn id="85" dur="5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17"/>
          <p:cNvGrpSpPr/>
          <p:nvPr/>
        </p:nvGrpSpPr>
        <p:grpSpPr>
          <a:xfrm>
            <a:off x="301380" y="447155"/>
            <a:ext cx="7086352" cy="792857"/>
            <a:chOff x="4503706" y="1678585"/>
            <a:chExt cx="3697032" cy="1057143"/>
          </a:xfrm>
        </p:grpSpPr>
        <p:sp>
          <p:nvSpPr>
            <p:cNvPr id="806" name="Google Shape;806;p17"/>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807" name="Google Shape;807;p17"/>
            <p:cNvSpPr txBox="1"/>
            <p:nvPr/>
          </p:nvSpPr>
          <p:spPr>
            <a:xfrm>
              <a:off x="4708738" y="2397173"/>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dirty="0">
                  <a:solidFill>
                    <a:srgbClr val="3F3F3F"/>
                  </a:solidFill>
                  <a:latin typeface="Arial"/>
                  <a:ea typeface="Arial"/>
                  <a:cs typeface="Arial"/>
                  <a:sym typeface="Arial"/>
                </a:rPr>
                <a:t>Smaller is better</a:t>
              </a:r>
              <a:endParaRPr sz="1050" b="0" i="0" u="none" strike="noStrike" cap="none" dirty="0">
                <a:solidFill>
                  <a:srgbClr val="3F3F3F"/>
                </a:solidFill>
                <a:latin typeface="Arial"/>
                <a:ea typeface="Arial"/>
                <a:cs typeface="Arial"/>
                <a:sym typeface="Arial"/>
              </a:endParaRPr>
            </a:p>
          </p:txBody>
        </p:sp>
      </p:grpSp>
      <p:sp>
        <p:nvSpPr>
          <p:cNvPr id="808" name="Google Shape;808;p17"/>
          <p:cNvSpPr txBox="1"/>
          <p:nvPr/>
        </p:nvSpPr>
        <p:spPr>
          <a:xfrm>
            <a:off x="637479" y="1389080"/>
            <a:ext cx="3390606"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dirty="0"/>
              <a:t>작은 </a:t>
            </a:r>
            <a:r>
              <a:rPr lang="ko-KR" altLang="en-US" sz="1050" dirty="0" err="1"/>
              <a:t>코드량은</a:t>
            </a:r>
            <a:r>
              <a:rPr lang="ko-KR" altLang="en-US" sz="1050" dirty="0"/>
              <a:t> 이해하기 쉽고</a:t>
            </a:r>
            <a:r>
              <a:rPr lang="en-US" altLang="ko-KR" sz="1050" dirty="0"/>
              <a:t>,</a:t>
            </a:r>
            <a:r>
              <a:rPr lang="ko-KR" altLang="en-US" sz="1050" dirty="0"/>
              <a:t> 오류를 찾기 쉽다 </a:t>
            </a:r>
            <a:r>
              <a:rPr lang="en-US" altLang="ko-KR" sz="1050" dirty="0"/>
              <a:t>(</a:t>
            </a:r>
            <a:r>
              <a:rPr lang="ko-KR" altLang="en-US" sz="1050" dirty="0"/>
              <a:t>버그가 살기 힘든 공간 </a:t>
            </a:r>
            <a:r>
              <a:rPr lang="en-US" altLang="ko-KR" sz="1050" dirty="0"/>
              <a:t>=</a:t>
            </a:r>
            <a:r>
              <a:rPr lang="ko-KR" altLang="en-US" sz="1050" dirty="0"/>
              <a:t> 버그가 숨을 공간이 적다</a:t>
            </a:r>
            <a:r>
              <a:rPr lang="en-US" altLang="ko-KR" sz="1050" dirty="0"/>
              <a:t>)</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Smaller, independent code base is easier to understand</a:t>
            </a:r>
            <a:endParaRPr sz="1400" b="0" i="0" u="none" strike="noStrike" cap="none" dirty="0">
              <a:solidFill>
                <a:schemeClr val="accent1"/>
              </a:solidFill>
              <a:latin typeface="Arial"/>
              <a:ea typeface="Arial"/>
              <a:cs typeface="Arial"/>
              <a:sym typeface="Arial"/>
            </a:endParaRPr>
          </a:p>
        </p:txBody>
      </p:sp>
      <p:sp>
        <p:nvSpPr>
          <p:cNvPr id="809" name="Google Shape;809;p17"/>
          <p:cNvSpPr txBox="1"/>
          <p:nvPr/>
        </p:nvSpPr>
        <p:spPr>
          <a:xfrm>
            <a:off x="659723" y="4309851"/>
            <a:ext cx="3390606"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개발환경을 구축하기 쉽고 빨리 </a:t>
            </a:r>
            <a:r>
              <a:rPr lang="ko-KR" altLang="en-US" sz="1050" b="0" i="0" u="none" strike="noStrike" cap="none" dirty="0" err="1">
                <a:solidFill>
                  <a:srgbClr val="000000"/>
                </a:solidFill>
                <a:latin typeface="Arial"/>
                <a:ea typeface="Arial"/>
                <a:cs typeface="Arial"/>
                <a:sym typeface="Arial"/>
              </a:rPr>
              <a:t>기동된다</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IDE and app startup are faster</a:t>
            </a:r>
            <a:endParaRPr sz="1400" b="0" i="0" u="none" strike="noStrike" cap="none" dirty="0">
              <a:solidFill>
                <a:schemeClr val="accent1"/>
              </a:solidFill>
              <a:latin typeface="Arial"/>
              <a:ea typeface="Arial"/>
              <a:cs typeface="Arial"/>
              <a:sym typeface="Arial"/>
            </a:endParaRPr>
          </a:p>
        </p:txBody>
      </p:sp>
      <p:sp>
        <p:nvSpPr>
          <p:cNvPr id="810" name="Google Shape;810;p17"/>
          <p:cNvSpPr txBox="1"/>
          <p:nvPr/>
        </p:nvSpPr>
        <p:spPr>
          <a:xfrm>
            <a:off x="634087" y="2316898"/>
            <a:ext cx="3390606"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수정된 서비스에 대한 국지적 단위 </a:t>
            </a:r>
            <a:r>
              <a:rPr lang="ko-KR" altLang="en-US" sz="1050" b="0" i="0" u="none" strike="noStrike" cap="none" dirty="0" err="1">
                <a:solidFill>
                  <a:srgbClr val="000000"/>
                </a:solidFill>
                <a:latin typeface="Arial"/>
                <a:ea typeface="Arial"/>
                <a:cs typeface="Arial"/>
                <a:sym typeface="Arial"/>
              </a:rPr>
              <a:t>디플로이와</a:t>
            </a:r>
            <a:r>
              <a:rPr lang="ko-KR" altLang="en-US" sz="1050" b="0" i="0" u="none" strike="noStrike" cap="none" dirty="0">
                <a:solidFill>
                  <a:srgbClr val="000000"/>
                </a:solidFill>
                <a:latin typeface="Arial"/>
                <a:ea typeface="Arial"/>
                <a:cs typeface="Arial"/>
                <a:sym typeface="Arial"/>
              </a:rPr>
              <a:t> </a:t>
            </a:r>
            <a:r>
              <a:rPr lang="ko-KR" altLang="en-US" sz="1050" b="0" i="0" u="none" strike="noStrike" cap="none" dirty="0" err="1">
                <a:solidFill>
                  <a:srgbClr val="000000"/>
                </a:solidFill>
                <a:latin typeface="Arial"/>
                <a:ea typeface="Arial"/>
                <a:cs typeface="Arial"/>
                <a:sym typeface="Arial"/>
              </a:rPr>
              <a:t>테스팅이</a:t>
            </a:r>
            <a:r>
              <a:rPr lang="ko-KR" altLang="en-US" sz="1050" b="0" i="0" u="none" strike="noStrike" cap="none" dirty="0">
                <a:solidFill>
                  <a:srgbClr val="000000"/>
                </a:solidFill>
                <a:latin typeface="Arial"/>
                <a:ea typeface="Arial"/>
                <a:cs typeface="Arial"/>
                <a:sym typeface="Arial"/>
              </a:rPr>
              <a:t> 용이해진다</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Simpler deployment and testing of just the changed service</a:t>
            </a:r>
            <a:endParaRPr sz="1400" b="0" i="0" u="none" strike="noStrike" cap="none" dirty="0">
              <a:solidFill>
                <a:schemeClr val="accent1"/>
              </a:solidFill>
              <a:latin typeface="Arial"/>
              <a:ea typeface="Arial"/>
              <a:cs typeface="Arial"/>
              <a:sym typeface="Arial"/>
            </a:endParaRPr>
          </a:p>
        </p:txBody>
      </p:sp>
      <p:sp>
        <p:nvSpPr>
          <p:cNvPr id="811" name="Google Shape;811;p17"/>
          <p:cNvSpPr txBox="1"/>
          <p:nvPr/>
        </p:nvSpPr>
        <p:spPr>
          <a:xfrm>
            <a:off x="642631" y="3158836"/>
            <a:ext cx="3390606"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err="1">
                <a:solidFill>
                  <a:srgbClr val="000000"/>
                </a:solidFill>
                <a:latin typeface="Arial"/>
                <a:ea typeface="Arial"/>
                <a:cs typeface="Arial"/>
                <a:sym typeface="Arial"/>
              </a:rPr>
              <a:t>장애격리가</a:t>
            </a:r>
            <a:r>
              <a:rPr lang="ko-KR" altLang="en-US" sz="1050" b="0" i="0" u="none" strike="noStrike" cap="none" dirty="0">
                <a:solidFill>
                  <a:srgbClr val="000000"/>
                </a:solidFill>
                <a:latin typeface="Arial"/>
                <a:ea typeface="Arial"/>
                <a:cs typeface="Arial"/>
                <a:sym typeface="Arial"/>
              </a:rPr>
              <a:t> 좋아진다</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Improved fault isolation</a:t>
            </a:r>
            <a:endParaRPr sz="1400" b="0" i="0" u="none" strike="noStrike" cap="none" dirty="0">
              <a:solidFill>
                <a:schemeClr val="accent1"/>
              </a:solidFill>
              <a:latin typeface="Arial"/>
              <a:ea typeface="Arial"/>
              <a:cs typeface="Arial"/>
              <a:sym typeface="Arial"/>
            </a:endParaRPr>
          </a:p>
        </p:txBody>
      </p:sp>
      <p:sp>
        <p:nvSpPr>
          <p:cNvPr id="812" name="Google Shape;812;p17"/>
          <p:cNvSpPr txBox="1"/>
          <p:nvPr/>
        </p:nvSpPr>
        <p:spPr>
          <a:xfrm>
            <a:off x="659723" y="3749720"/>
            <a:ext cx="3390606"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여러가지 혼재된 기술 스택 </a:t>
            </a:r>
            <a:r>
              <a:rPr lang="en-US" altLang="ko-KR" sz="1050" b="0" i="0" u="none" strike="noStrike" cap="none" dirty="0">
                <a:solidFill>
                  <a:srgbClr val="000000"/>
                </a:solidFill>
                <a:latin typeface="Arial"/>
                <a:ea typeface="Arial"/>
                <a:cs typeface="Arial"/>
                <a:sym typeface="Arial"/>
              </a:rPr>
              <a:t>(</a:t>
            </a:r>
            <a:r>
              <a:rPr lang="ko-KR" altLang="en-US" sz="1050" b="0" i="0" u="none" strike="noStrike" cap="none" dirty="0">
                <a:solidFill>
                  <a:srgbClr val="000000"/>
                </a:solidFill>
                <a:latin typeface="Arial"/>
                <a:ea typeface="Arial"/>
                <a:cs typeface="Arial"/>
                <a:sym typeface="Arial"/>
              </a:rPr>
              <a:t>신기술</a:t>
            </a:r>
            <a:r>
              <a:rPr lang="en-US" altLang="ko-KR" sz="1050" b="0" i="0" u="none" strike="noStrike" cap="none" dirty="0">
                <a:solidFill>
                  <a:srgbClr val="000000"/>
                </a:solidFill>
                <a:latin typeface="Arial"/>
                <a:ea typeface="Arial"/>
                <a:cs typeface="Arial"/>
                <a:sym typeface="Arial"/>
              </a:rPr>
              <a:t>)</a:t>
            </a:r>
            <a:r>
              <a:rPr lang="ko-KR" altLang="en-US" sz="1050" b="0" i="0" u="none" strike="noStrike" cap="none" dirty="0">
                <a:solidFill>
                  <a:srgbClr val="000000"/>
                </a:solidFill>
                <a:latin typeface="Arial"/>
                <a:ea typeface="Arial"/>
                <a:cs typeface="Arial"/>
                <a:sym typeface="Arial"/>
              </a:rPr>
              <a:t>을 사용하기 쉽다</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Not committed to one technology stack</a:t>
            </a:r>
            <a:endParaRPr sz="1400" b="0" i="0" u="none" strike="noStrike" cap="none" dirty="0">
              <a:solidFill>
                <a:schemeClr val="accent1"/>
              </a:solidFill>
              <a:latin typeface="Arial"/>
              <a:ea typeface="Arial"/>
              <a:cs typeface="Arial"/>
              <a:sym typeface="Arial"/>
            </a:endParaRPr>
          </a:p>
        </p:txBody>
      </p:sp>
      <p:sp>
        <p:nvSpPr>
          <p:cNvPr id="854" name="Google Shape;854;p17"/>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en-US" dirty="0">
                <a:solidFill>
                  <a:srgbClr val="3F3F3F"/>
                </a:solidFill>
              </a:rPr>
              <a:t>Microservice Architecture benefits</a:t>
            </a:r>
            <a:endParaRPr dirty="0">
              <a:solidFill>
                <a:srgbClr val="3F3F3F"/>
              </a:solidFill>
            </a:endParaRPr>
          </a:p>
        </p:txBody>
      </p:sp>
      <p:grpSp>
        <p:nvGrpSpPr>
          <p:cNvPr id="65" name="Google Shape;691;p14">
            <a:extLst>
              <a:ext uri="{FF2B5EF4-FFF2-40B4-BE49-F238E27FC236}">
                <a16:creationId xmlns:a16="http://schemas.microsoft.com/office/drawing/2014/main" id="{997B2DAC-F350-B241-B6DD-9839B896851D}"/>
              </a:ext>
            </a:extLst>
          </p:cNvPr>
          <p:cNvGrpSpPr/>
          <p:nvPr/>
        </p:nvGrpSpPr>
        <p:grpSpPr>
          <a:xfrm>
            <a:off x="5943732" y="2013993"/>
            <a:ext cx="932531" cy="909758"/>
            <a:chOff x="6162214" y="2871879"/>
            <a:chExt cx="1243375" cy="1213011"/>
          </a:xfrm>
        </p:grpSpPr>
        <p:sp>
          <p:nvSpPr>
            <p:cNvPr id="66" name="Google Shape;692;p14">
              <a:extLst>
                <a:ext uri="{FF2B5EF4-FFF2-40B4-BE49-F238E27FC236}">
                  <a16:creationId xmlns:a16="http://schemas.microsoft.com/office/drawing/2014/main" id="{F755405F-C589-8543-AD95-3A87CE80DF31}"/>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Capture</a:t>
              </a:r>
              <a:endParaRPr sz="900" b="1" i="0" u="none" strike="noStrike" cap="none">
                <a:solidFill>
                  <a:schemeClr val="dk1"/>
                </a:solidFill>
                <a:latin typeface="Arial"/>
                <a:ea typeface="Arial"/>
                <a:cs typeface="Arial"/>
                <a:sym typeface="Arial"/>
              </a:endParaRPr>
            </a:p>
          </p:txBody>
        </p:sp>
        <p:sp>
          <p:nvSpPr>
            <p:cNvPr id="67" name="Google Shape;693;p14">
              <a:extLst>
                <a:ext uri="{FF2B5EF4-FFF2-40B4-BE49-F238E27FC236}">
                  <a16:creationId xmlns:a16="http://schemas.microsoft.com/office/drawing/2014/main" id="{2FBDDB65-7190-384E-A92B-4415D4A34AAA}"/>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68" name="Google Shape;694;p14">
            <a:extLst>
              <a:ext uri="{FF2B5EF4-FFF2-40B4-BE49-F238E27FC236}">
                <a16:creationId xmlns:a16="http://schemas.microsoft.com/office/drawing/2014/main" id="{09A35CF7-E4A2-0042-B8DF-0EC2B14A11B6}"/>
              </a:ext>
            </a:extLst>
          </p:cNvPr>
          <p:cNvSpPr/>
          <p:nvPr/>
        </p:nvSpPr>
        <p:spPr>
          <a:xfrm>
            <a:off x="4860032" y="1340642"/>
            <a:ext cx="3909701" cy="314058"/>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50"/>
              <a:buFont typeface="Arial"/>
              <a:buNone/>
            </a:pPr>
            <a:r>
              <a:rPr lang="en-US" sz="1050" b="0" i="0" u="none" strike="noStrike" cap="none">
                <a:solidFill>
                  <a:schemeClr val="lt1"/>
                </a:solidFill>
                <a:latin typeface="Arial"/>
                <a:ea typeface="Arial"/>
                <a:cs typeface="Arial"/>
                <a:sym typeface="Arial"/>
              </a:rPr>
              <a:t>Browsers / Mobile Apps</a:t>
            </a:r>
            <a:endParaRPr sz="1050" b="0" i="0" u="none" strike="noStrike" cap="none">
              <a:solidFill>
                <a:schemeClr val="lt1"/>
              </a:solidFill>
              <a:latin typeface="Arial"/>
              <a:ea typeface="Arial"/>
              <a:cs typeface="Arial"/>
              <a:sym typeface="Arial"/>
            </a:endParaRPr>
          </a:p>
        </p:txBody>
      </p:sp>
      <p:grpSp>
        <p:nvGrpSpPr>
          <p:cNvPr id="69" name="Google Shape;695;p14">
            <a:extLst>
              <a:ext uri="{FF2B5EF4-FFF2-40B4-BE49-F238E27FC236}">
                <a16:creationId xmlns:a16="http://schemas.microsoft.com/office/drawing/2014/main" id="{6A0B6A8B-BAB5-4242-BF95-35EFBBE90602}"/>
              </a:ext>
            </a:extLst>
          </p:cNvPr>
          <p:cNvGrpSpPr/>
          <p:nvPr/>
        </p:nvGrpSpPr>
        <p:grpSpPr>
          <a:xfrm>
            <a:off x="7570638" y="2012925"/>
            <a:ext cx="932531" cy="909758"/>
            <a:chOff x="6162214" y="2871879"/>
            <a:chExt cx="1243375" cy="1213011"/>
          </a:xfrm>
        </p:grpSpPr>
        <p:sp>
          <p:nvSpPr>
            <p:cNvPr id="70" name="Google Shape;696;p14">
              <a:extLst>
                <a:ext uri="{FF2B5EF4-FFF2-40B4-BE49-F238E27FC236}">
                  <a16:creationId xmlns:a16="http://schemas.microsoft.com/office/drawing/2014/main" id="{770BD3DF-F4C6-C449-B3B8-BEB3BB6D250E}"/>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Payment</a:t>
              </a:r>
              <a:endParaRPr sz="900" b="1" i="0" u="none" strike="noStrike" cap="none">
                <a:solidFill>
                  <a:schemeClr val="dk1"/>
                </a:solidFill>
                <a:latin typeface="Arial"/>
                <a:ea typeface="Arial"/>
                <a:cs typeface="Arial"/>
                <a:sym typeface="Arial"/>
              </a:endParaRPr>
            </a:p>
          </p:txBody>
        </p:sp>
        <p:sp>
          <p:nvSpPr>
            <p:cNvPr id="71" name="Google Shape;697;p14">
              <a:extLst>
                <a:ext uri="{FF2B5EF4-FFF2-40B4-BE49-F238E27FC236}">
                  <a16:creationId xmlns:a16="http://schemas.microsoft.com/office/drawing/2014/main" id="{A62DDE00-3505-6849-AA81-E66AA9C132E8}"/>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grpSp>
        <p:nvGrpSpPr>
          <p:cNvPr id="72" name="Google Shape;698;p14">
            <a:extLst>
              <a:ext uri="{FF2B5EF4-FFF2-40B4-BE49-F238E27FC236}">
                <a16:creationId xmlns:a16="http://schemas.microsoft.com/office/drawing/2014/main" id="{540F6DF5-DDF5-7942-A424-0678B829BD46}"/>
              </a:ext>
            </a:extLst>
          </p:cNvPr>
          <p:cNvGrpSpPr/>
          <p:nvPr/>
        </p:nvGrpSpPr>
        <p:grpSpPr>
          <a:xfrm>
            <a:off x="7551410" y="3301204"/>
            <a:ext cx="932531" cy="909758"/>
            <a:chOff x="6162214" y="2871879"/>
            <a:chExt cx="1243375" cy="1213011"/>
          </a:xfrm>
        </p:grpSpPr>
        <p:sp>
          <p:nvSpPr>
            <p:cNvPr id="73" name="Google Shape;699;p14">
              <a:extLst>
                <a:ext uri="{FF2B5EF4-FFF2-40B4-BE49-F238E27FC236}">
                  <a16:creationId xmlns:a16="http://schemas.microsoft.com/office/drawing/2014/main" id="{DF41AA2A-B52A-AE49-AAA9-D1836ABD56AA}"/>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Inventory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Mgmt</a:t>
              </a:r>
              <a:endParaRPr sz="900" b="1" i="0" u="none" strike="noStrike" cap="none">
                <a:solidFill>
                  <a:schemeClr val="dk1"/>
                </a:solidFill>
                <a:latin typeface="Arial"/>
                <a:ea typeface="Arial"/>
                <a:cs typeface="Arial"/>
                <a:sym typeface="Arial"/>
              </a:endParaRPr>
            </a:p>
          </p:txBody>
        </p:sp>
        <p:sp>
          <p:nvSpPr>
            <p:cNvPr id="74" name="Google Shape;700;p14">
              <a:extLst>
                <a:ext uri="{FF2B5EF4-FFF2-40B4-BE49-F238E27FC236}">
                  <a16:creationId xmlns:a16="http://schemas.microsoft.com/office/drawing/2014/main" id="{0351FA02-CEED-624B-B082-CE5000980593}"/>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grpSp>
        <p:nvGrpSpPr>
          <p:cNvPr id="75" name="Google Shape;701;p14">
            <a:extLst>
              <a:ext uri="{FF2B5EF4-FFF2-40B4-BE49-F238E27FC236}">
                <a16:creationId xmlns:a16="http://schemas.microsoft.com/office/drawing/2014/main" id="{6E1E6DD5-A3DB-3646-9E8F-BE9E2478C6B7}"/>
              </a:ext>
            </a:extLst>
          </p:cNvPr>
          <p:cNvGrpSpPr/>
          <p:nvPr/>
        </p:nvGrpSpPr>
        <p:grpSpPr>
          <a:xfrm>
            <a:off x="5898867" y="3308681"/>
            <a:ext cx="932531" cy="909758"/>
            <a:chOff x="6162214" y="2871879"/>
            <a:chExt cx="1243375" cy="1213011"/>
          </a:xfrm>
        </p:grpSpPr>
        <p:sp>
          <p:nvSpPr>
            <p:cNvPr id="76" name="Google Shape;702;p14">
              <a:extLst>
                <a:ext uri="{FF2B5EF4-FFF2-40B4-BE49-F238E27FC236}">
                  <a16:creationId xmlns:a16="http://schemas.microsoft.com/office/drawing/2014/main" id="{97766EAC-2525-E147-A331-139556B64C59}"/>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Fulfillment</a:t>
              </a:r>
              <a:endParaRPr sz="900" b="1" i="0" u="none" strike="noStrike" cap="none">
                <a:solidFill>
                  <a:schemeClr val="dk1"/>
                </a:solidFill>
                <a:latin typeface="Arial"/>
                <a:ea typeface="Arial"/>
                <a:cs typeface="Arial"/>
                <a:sym typeface="Arial"/>
              </a:endParaRPr>
            </a:p>
          </p:txBody>
        </p:sp>
        <p:sp>
          <p:nvSpPr>
            <p:cNvPr id="77" name="Google Shape;703;p14">
              <a:extLst>
                <a:ext uri="{FF2B5EF4-FFF2-40B4-BE49-F238E27FC236}">
                  <a16:creationId xmlns:a16="http://schemas.microsoft.com/office/drawing/2014/main" id="{5964CEDC-BC7D-3841-B0FC-51C459EE5739}"/>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grpSp>
        <p:nvGrpSpPr>
          <p:cNvPr id="78" name="Google Shape;704;p14">
            <a:extLst>
              <a:ext uri="{FF2B5EF4-FFF2-40B4-BE49-F238E27FC236}">
                <a16:creationId xmlns:a16="http://schemas.microsoft.com/office/drawing/2014/main" id="{1259FBA0-E7AA-704A-9289-B919DAD567B1}"/>
              </a:ext>
            </a:extLst>
          </p:cNvPr>
          <p:cNvGrpSpPr/>
          <p:nvPr/>
        </p:nvGrpSpPr>
        <p:grpSpPr>
          <a:xfrm>
            <a:off x="4475992" y="2481876"/>
            <a:ext cx="932531" cy="909758"/>
            <a:chOff x="6162214" y="2871879"/>
            <a:chExt cx="1243375" cy="1213011"/>
          </a:xfrm>
        </p:grpSpPr>
        <p:sp>
          <p:nvSpPr>
            <p:cNvPr id="79" name="Google Shape;705;p14">
              <a:extLst>
                <a:ext uri="{FF2B5EF4-FFF2-40B4-BE49-F238E27FC236}">
                  <a16:creationId xmlns:a16="http://schemas.microsoft.com/office/drawing/2014/main" id="{53A0BD6C-E57B-5745-A3C7-2599222E54AD}"/>
                </a:ext>
              </a:extLst>
            </p:cNvPr>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Mgmt</a:t>
              </a:r>
              <a:endParaRPr sz="900" b="1" i="0" u="none" strike="noStrike" cap="none">
                <a:solidFill>
                  <a:schemeClr val="dk1"/>
                </a:solidFill>
                <a:latin typeface="Arial"/>
                <a:ea typeface="Arial"/>
                <a:cs typeface="Arial"/>
                <a:sym typeface="Arial"/>
              </a:endParaRPr>
            </a:p>
          </p:txBody>
        </p:sp>
        <p:sp>
          <p:nvSpPr>
            <p:cNvPr id="80" name="Google Shape;706;p14">
              <a:extLst>
                <a:ext uri="{FF2B5EF4-FFF2-40B4-BE49-F238E27FC236}">
                  <a16:creationId xmlns:a16="http://schemas.microsoft.com/office/drawing/2014/main" id="{FF8C1A58-2E04-A141-92B1-CDEDC1FBB2AB}"/>
                </a:ext>
              </a:extLst>
            </p:cNvPr>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grpSp>
        <p:nvGrpSpPr>
          <p:cNvPr id="81" name="Google Shape;707;p14">
            <a:extLst>
              <a:ext uri="{FF2B5EF4-FFF2-40B4-BE49-F238E27FC236}">
                <a16:creationId xmlns:a16="http://schemas.microsoft.com/office/drawing/2014/main" id="{5D9BC6A7-DE92-514C-A939-ED55D7F4BDC8}"/>
              </a:ext>
            </a:extLst>
          </p:cNvPr>
          <p:cNvGrpSpPr/>
          <p:nvPr/>
        </p:nvGrpSpPr>
        <p:grpSpPr>
          <a:xfrm>
            <a:off x="4336712" y="3685303"/>
            <a:ext cx="1619732" cy="233646"/>
            <a:chOff x="4933918" y="4818281"/>
            <a:chExt cx="2159642" cy="311528"/>
          </a:xfrm>
        </p:grpSpPr>
        <p:sp>
          <p:nvSpPr>
            <p:cNvPr id="82" name="Google Shape;708;p14">
              <a:extLst>
                <a:ext uri="{FF2B5EF4-FFF2-40B4-BE49-F238E27FC236}">
                  <a16:creationId xmlns:a16="http://schemas.microsoft.com/office/drawing/2014/main" id="{F8B27683-2219-3C4E-8603-D623B559462B}"/>
                </a:ext>
              </a:extLst>
            </p:cNvPr>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50"/>
                <a:buFont typeface="Arial"/>
                <a:buNone/>
              </a:pPr>
              <a:endParaRPr sz="750" b="0" i="0" u="none" strike="noStrike" cap="none">
                <a:solidFill>
                  <a:schemeClr val="lt1"/>
                </a:solidFill>
                <a:latin typeface="Arial"/>
                <a:ea typeface="Arial"/>
                <a:cs typeface="Arial"/>
                <a:sym typeface="Arial"/>
              </a:endParaRPr>
            </a:p>
          </p:txBody>
        </p:sp>
        <p:sp>
          <p:nvSpPr>
            <p:cNvPr id="83" name="Google Shape;709;p14">
              <a:extLst>
                <a:ext uri="{FF2B5EF4-FFF2-40B4-BE49-F238E27FC236}">
                  <a16:creationId xmlns:a16="http://schemas.microsoft.com/office/drawing/2014/main" id="{A9CB7ED3-69E9-D746-8AD2-A6793EA13792}"/>
                </a:ext>
              </a:extLst>
            </p:cNvPr>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 Stream topic</a:t>
              </a:r>
              <a:endParaRPr sz="900" b="0" i="0" u="none" strike="noStrike" cap="none">
                <a:solidFill>
                  <a:srgbClr val="000000"/>
                </a:solidFill>
                <a:latin typeface="Arial"/>
                <a:ea typeface="Arial"/>
                <a:cs typeface="Arial"/>
                <a:sym typeface="Arial"/>
              </a:endParaRPr>
            </a:p>
          </p:txBody>
        </p:sp>
      </p:grpSp>
      <p:cxnSp>
        <p:nvCxnSpPr>
          <p:cNvPr id="84" name="Google Shape;710;p14">
            <a:extLst>
              <a:ext uri="{FF2B5EF4-FFF2-40B4-BE49-F238E27FC236}">
                <a16:creationId xmlns:a16="http://schemas.microsoft.com/office/drawing/2014/main" id="{C9073E16-022F-6D44-9C10-46C2A95623CF}"/>
              </a:ext>
            </a:extLst>
          </p:cNvPr>
          <p:cNvCxnSpPr>
            <a:endCxn id="79" idx="5"/>
          </p:cNvCxnSpPr>
          <p:nvPr/>
        </p:nvCxnSpPr>
        <p:spPr>
          <a:xfrm flipH="1">
            <a:off x="5189451" y="1641876"/>
            <a:ext cx="240900" cy="840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5" name="Google Shape;711;p14">
            <a:extLst>
              <a:ext uri="{FF2B5EF4-FFF2-40B4-BE49-F238E27FC236}">
                <a16:creationId xmlns:a16="http://schemas.microsoft.com/office/drawing/2014/main" id="{EB763DCA-0BEE-D04B-A111-A0747D786D4F}"/>
              </a:ext>
            </a:extLst>
          </p:cNvPr>
          <p:cNvCxnSpPr>
            <a:stCxn id="68" idx="2"/>
            <a:endCxn id="66" idx="5"/>
          </p:cNvCxnSpPr>
          <p:nvPr/>
        </p:nvCxnSpPr>
        <p:spPr>
          <a:xfrm flipH="1">
            <a:off x="6657083" y="1654700"/>
            <a:ext cx="157800" cy="359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6" name="Google Shape;712;p14">
            <a:extLst>
              <a:ext uri="{FF2B5EF4-FFF2-40B4-BE49-F238E27FC236}">
                <a16:creationId xmlns:a16="http://schemas.microsoft.com/office/drawing/2014/main" id="{7295DE40-1D5D-9545-92A7-046134F9894C}"/>
              </a:ext>
            </a:extLst>
          </p:cNvPr>
          <p:cNvCxnSpPr>
            <a:endCxn id="70" idx="5"/>
          </p:cNvCxnSpPr>
          <p:nvPr/>
        </p:nvCxnSpPr>
        <p:spPr>
          <a:xfrm>
            <a:off x="7936397" y="1667625"/>
            <a:ext cx="347700" cy="345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7" name="Google Shape;713;p14">
            <a:extLst>
              <a:ext uri="{FF2B5EF4-FFF2-40B4-BE49-F238E27FC236}">
                <a16:creationId xmlns:a16="http://schemas.microsoft.com/office/drawing/2014/main" id="{52504FFB-2C66-094E-B036-1145DEB2E955}"/>
              </a:ext>
            </a:extLst>
          </p:cNvPr>
          <p:cNvCxnSpPr>
            <a:stCxn id="66" idx="0"/>
            <a:endCxn id="70" idx="3"/>
          </p:cNvCxnSpPr>
          <p:nvPr/>
        </p:nvCxnSpPr>
        <p:spPr>
          <a:xfrm rot="10800000" flipH="1">
            <a:off x="6876263" y="2405833"/>
            <a:ext cx="694500" cy="1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 name="Google Shape;714;p14">
            <a:extLst>
              <a:ext uri="{FF2B5EF4-FFF2-40B4-BE49-F238E27FC236}">
                <a16:creationId xmlns:a16="http://schemas.microsoft.com/office/drawing/2014/main" id="{E2EA6EC2-F907-2D49-AF4B-B1D0FFFFC127}"/>
              </a:ext>
            </a:extLst>
          </p:cNvPr>
          <p:cNvCxnSpPr>
            <a:stCxn id="67" idx="2"/>
            <a:endCxn id="76" idx="4"/>
          </p:cNvCxnSpPr>
          <p:nvPr/>
        </p:nvCxnSpPr>
        <p:spPr>
          <a:xfrm>
            <a:off x="6097034" y="2814792"/>
            <a:ext cx="21000" cy="493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9" name="Google Shape;715;p14">
            <a:extLst>
              <a:ext uri="{FF2B5EF4-FFF2-40B4-BE49-F238E27FC236}">
                <a16:creationId xmlns:a16="http://schemas.microsoft.com/office/drawing/2014/main" id="{045005CF-32CE-0F42-977F-BCCCF8EEE188}"/>
              </a:ext>
            </a:extLst>
          </p:cNvPr>
          <p:cNvCxnSpPr>
            <a:stCxn id="76" idx="0"/>
            <a:endCxn id="73" idx="4"/>
          </p:cNvCxnSpPr>
          <p:nvPr/>
        </p:nvCxnSpPr>
        <p:spPr>
          <a:xfrm rot="10800000" flipH="1">
            <a:off x="6831398" y="3301221"/>
            <a:ext cx="939000" cy="40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0" name="Google Shape;717;p14">
            <a:extLst>
              <a:ext uri="{FF2B5EF4-FFF2-40B4-BE49-F238E27FC236}">
                <a16:creationId xmlns:a16="http://schemas.microsoft.com/office/drawing/2014/main" id="{7C17E703-29CE-524F-A46E-5F1A496AC01F}"/>
              </a:ext>
            </a:extLst>
          </p:cNvPr>
          <p:cNvCxnSpPr>
            <a:endCxn id="83" idx="3"/>
          </p:cNvCxnSpPr>
          <p:nvPr/>
        </p:nvCxnSpPr>
        <p:spPr>
          <a:xfrm>
            <a:off x="5597044" y="3789133"/>
            <a:ext cx="359400" cy="14400"/>
          </a:xfrm>
          <a:prstGeom prst="straightConnector1">
            <a:avLst/>
          </a:prstGeom>
          <a:noFill/>
          <a:ln w="9525"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354813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fade">
                                      <p:cBhvr>
                                        <p:cTn id="7" dur="500"/>
                                        <p:tgtEl>
                                          <p:spTgt spid="8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500"/>
                                        <p:tgtEl>
                                          <p:spTgt spid="8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0"/>
                                        </p:tgtEl>
                                        <p:attrNameLst>
                                          <p:attrName>style.visibility</p:attrName>
                                        </p:attrNameLst>
                                      </p:cBhvr>
                                      <p:to>
                                        <p:strVal val="visible"/>
                                      </p:to>
                                    </p:set>
                                    <p:animEffect transition="in" filter="fade">
                                      <p:cBhvr>
                                        <p:cTn id="17" dur="500"/>
                                        <p:tgtEl>
                                          <p:spTgt spid="8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1"/>
                                        </p:tgtEl>
                                        <p:attrNameLst>
                                          <p:attrName>style.visibility</p:attrName>
                                        </p:attrNameLst>
                                      </p:cBhvr>
                                      <p:to>
                                        <p:strVal val="visible"/>
                                      </p:to>
                                    </p:set>
                                    <p:animEffect transition="in" filter="fade">
                                      <p:cBhvr>
                                        <p:cTn id="22" dur="500"/>
                                        <p:tgtEl>
                                          <p:spTgt spid="8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2"/>
                                        </p:tgtEl>
                                        <p:attrNameLst>
                                          <p:attrName>style.visibility</p:attrName>
                                        </p:attrNameLst>
                                      </p:cBhvr>
                                      <p:to>
                                        <p:strVal val="visible"/>
                                      </p:to>
                                    </p:set>
                                    <p:animEffect transition="in" filter="fade">
                                      <p:cBhvr>
                                        <p:cTn id="27" dur="500"/>
                                        <p:tgtEl>
                                          <p:spTgt spid="8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500"/>
                                        <p:tgtEl>
                                          <p:spTgt spid="85"/>
                                        </p:tgtEl>
                                      </p:cBhvr>
                                    </p:animEffect>
                                  </p:childTnLst>
                                </p:cTn>
                              </p:par>
                              <p:par>
                                <p:cTn id="55" presetID="10"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500"/>
                                        <p:tgtEl>
                                          <p:spTgt spid="84"/>
                                        </p:tgtEl>
                                      </p:cBhvr>
                                    </p:animEffect>
                                  </p:childTnLst>
                                </p:cTn>
                              </p:par>
                              <p:par>
                                <p:cTn id="58" presetID="10" presetClass="entr" presetSubtype="0"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par>
                                <p:cTn id="61" presetID="10" presetClass="entr" presetSubtype="0" fill="hold"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par>
                                <p:cTn id="67" presetID="10" presetClass="entr" presetSubtype="0"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fade">
                                      <p:cBhvr>
                                        <p:cTn id="69" dur="500"/>
                                        <p:tgtEl>
                                          <p:spTgt spid="88"/>
                                        </p:tgtEl>
                                      </p:cBhvr>
                                    </p:animEffect>
                                  </p:childTnLst>
                                </p:cTn>
                              </p:par>
                              <p:par>
                                <p:cTn id="70" presetID="10" presetClass="entr" presetSubtype="0"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par>
                                <p:cTn id="73" presetID="10" presetClass="entr" presetSubtype="0"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18"/>
          <p:cNvGrpSpPr/>
          <p:nvPr/>
        </p:nvGrpSpPr>
        <p:grpSpPr>
          <a:xfrm>
            <a:off x="4843911" y="1512976"/>
            <a:ext cx="1011521" cy="909758"/>
            <a:chOff x="5603967" y="2282219"/>
            <a:chExt cx="1348694" cy="1213011"/>
          </a:xfrm>
        </p:grpSpPr>
        <p:grpSp>
          <p:nvGrpSpPr>
            <p:cNvPr id="860" name="Google Shape;860;p18"/>
            <p:cNvGrpSpPr/>
            <p:nvPr/>
          </p:nvGrpSpPr>
          <p:grpSpPr>
            <a:xfrm>
              <a:off x="5709286" y="2282219"/>
              <a:ext cx="1243375" cy="1213011"/>
              <a:chOff x="6162214" y="2871879"/>
              <a:chExt cx="1243375" cy="1213011"/>
            </a:xfrm>
          </p:grpSpPr>
          <p:sp>
            <p:nvSpPr>
              <p:cNvPr id="861" name="Google Shape;861;p18"/>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Limitation</a:t>
                </a:r>
                <a:endParaRPr sz="900" b="1" i="0" u="none" strike="noStrike" cap="none">
                  <a:solidFill>
                    <a:schemeClr val="dk1"/>
                  </a:solidFill>
                  <a:latin typeface="Arial"/>
                  <a:ea typeface="Arial"/>
                  <a:cs typeface="Arial"/>
                  <a:sym typeface="Arial"/>
                </a:endParaRPr>
              </a:p>
            </p:txBody>
          </p:sp>
          <p:sp>
            <p:nvSpPr>
              <p:cNvPr id="862" name="Google Shape;862;p18"/>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863" name="Google Shape;863;p18"/>
            <p:cNvSpPr/>
            <p:nvPr/>
          </p:nvSpPr>
          <p:spPr>
            <a:xfrm>
              <a:off x="5639575" y="2363948"/>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864" name="Google Shape;864;p18"/>
            <p:cNvSpPr/>
            <p:nvPr/>
          </p:nvSpPr>
          <p:spPr>
            <a:xfrm>
              <a:off x="5603967" y="2875271"/>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865" name="Google Shape;865;p18"/>
          <p:cNvGrpSpPr/>
          <p:nvPr/>
        </p:nvGrpSpPr>
        <p:grpSpPr>
          <a:xfrm>
            <a:off x="4560832" y="3261660"/>
            <a:ext cx="1021812" cy="909758"/>
            <a:chOff x="5663788" y="2282219"/>
            <a:chExt cx="1362416" cy="1213011"/>
          </a:xfrm>
        </p:grpSpPr>
        <p:grpSp>
          <p:nvGrpSpPr>
            <p:cNvPr id="866" name="Google Shape;866;p18"/>
            <p:cNvGrpSpPr/>
            <p:nvPr/>
          </p:nvGrpSpPr>
          <p:grpSpPr>
            <a:xfrm>
              <a:off x="5709286" y="2282219"/>
              <a:ext cx="1243375" cy="1213011"/>
              <a:chOff x="6162214" y="2871879"/>
              <a:chExt cx="1243375" cy="1213011"/>
            </a:xfrm>
          </p:grpSpPr>
          <p:sp>
            <p:nvSpPr>
              <p:cNvPr id="867" name="Google Shape;867;p18"/>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Customer</a:t>
                </a:r>
                <a:endParaRPr sz="900" b="1" i="0" u="none" strike="noStrike" cap="none">
                  <a:solidFill>
                    <a:schemeClr val="dk1"/>
                  </a:solidFill>
                  <a:latin typeface="Arial"/>
                  <a:ea typeface="Arial"/>
                  <a:cs typeface="Arial"/>
                  <a:sym typeface="Arial"/>
                </a:endParaRPr>
              </a:p>
            </p:txBody>
          </p:sp>
          <p:sp>
            <p:nvSpPr>
              <p:cNvPr id="868" name="Google Shape;868;p18"/>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869" name="Google Shape;869;p18"/>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870" name="Google Shape;870;p18"/>
            <p:cNvSpPr/>
            <p:nvPr/>
          </p:nvSpPr>
          <p:spPr>
            <a:xfrm>
              <a:off x="5663788" y="2328341"/>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871" name="Google Shape;871;p18"/>
          <p:cNvGrpSpPr/>
          <p:nvPr/>
        </p:nvGrpSpPr>
        <p:grpSpPr>
          <a:xfrm>
            <a:off x="3050303" y="1749053"/>
            <a:ext cx="1018667" cy="909758"/>
            <a:chOff x="5709286" y="2282219"/>
            <a:chExt cx="1358222" cy="1213011"/>
          </a:xfrm>
        </p:grpSpPr>
        <p:grpSp>
          <p:nvGrpSpPr>
            <p:cNvPr id="872" name="Google Shape;872;p18"/>
            <p:cNvGrpSpPr/>
            <p:nvPr/>
          </p:nvGrpSpPr>
          <p:grpSpPr>
            <a:xfrm>
              <a:off x="5709286" y="2282219"/>
              <a:ext cx="1243375" cy="1213011"/>
              <a:chOff x="6162214" y="2871879"/>
              <a:chExt cx="1243375" cy="1213011"/>
            </a:xfrm>
          </p:grpSpPr>
          <p:sp>
            <p:nvSpPr>
              <p:cNvPr id="873" name="Google Shape;873;p18"/>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Billing</a:t>
                </a:r>
                <a:endParaRPr sz="900" b="1" i="0" u="none" strike="noStrike" cap="none">
                  <a:solidFill>
                    <a:schemeClr val="dk1"/>
                  </a:solidFill>
                  <a:latin typeface="Arial"/>
                  <a:ea typeface="Arial"/>
                  <a:cs typeface="Arial"/>
                  <a:sym typeface="Arial"/>
                </a:endParaRPr>
              </a:p>
            </p:txBody>
          </p:sp>
          <p:sp>
            <p:nvSpPr>
              <p:cNvPr id="874" name="Google Shape;874;p18"/>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875" name="Google Shape;875;p18"/>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876" name="Google Shape;876;p18"/>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877" name="Google Shape;877;p18"/>
          <p:cNvGrpSpPr/>
          <p:nvPr/>
        </p:nvGrpSpPr>
        <p:grpSpPr>
          <a:xfrm>
            <a:off x="3008231" y="2940729"/>
            <a:ext cx="1619732" cy="233646"/>
            <a:chOff x="4933918" y="4818281"/>
            <a:chExt cx="2159642" cy="311528"/>
          </a:xfrm>
        </p:grpSpPr>
        <p:sp>
          <p:nvSpPr>
            <p:cNvPr id="878" name="Google Shape;878;p18"/>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50"/>
                <a:buFont typeface="Arial"/>
                <a:buNone/>
              </a:pPr>
              <a:endParaRPr sz="750" b="0" i="0" u="none" strike="noStrike" cap="none">
                <a:solidFill>
                  <a:schemeClr val="lt1"/>
                </a:solidFill>
                <a:latin typeface="Arial"/>
                <a:ea typeface="Arial"/>
                <a:cs typeface="Arial"/>
                <a:sym typeface="Arial"/>
              </a:endParaRPr>
            </a:p>
          </p:txBody>
        </p:sp>
        <p:sp>
          <p:nvSpPr>
            <p:cNvPr id="879" name="Google Shape;879;p18"/>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 Stream topic</a:t>
              </a:r>
              <a:endParaRPr sz="900" b="0" i="0" u="none" strike="noStrike" cap="none">
                <a:solidFill>
                  <a:srgbClr val="000000"/>
                </a:solidFill>
                <a:latin typeface="Arial"/>
                <a:ea typeface="Arial"/>
                <a:cs typeface="Arial"/>
                <a:sym typeface="Arial"/>
              </a:endParaRPr>
            </a:p>
          </p:txBody>
        </p:sp>
      </p:grpSp>
      <p:cxnSp>
        <p:nvCxnSpPr>
          <p:cNvPr id="880" name="Google Shape;880;p18"/>
          <p:cNvCxnSpPr>
            <a:stCxn id="874" idx="1"/>
            <a:endCxn id="879" idx="0"/>
          </p:cNvCxnSpPr>
          <p:nvPr/>
        </p:nvCxnSpPr>
        <p:spPr>
          <a:xfrm>
            <a:off x="3527277" y="2440893"/>
            <a:ext cx="365400" cy="502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1" name="Google Shape;881;p18"/>
          <p:cNvCxnSpPr>
            <a:stCxn id="870" idx="0"/>
            <a:endCxn id="875" idx="3"/>
          </p:cNvCxnSpPr>
          <p:nvPr/>
        </p:nvCxnSpPr>
        <p:spPr>
          <a:xfrm rot="10800000">
            <a:off x="4037990" y="1881452"/>
            <a:ext cx="680700" cy="141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2" name="Google Shape;882;p18"/>
          <p:cNvCxnSpPr>
            <a:endCxn id="868" idx="0"/>
          </p:cNvCxnSpPr>
          <p:nvPr/>
        </p:nvCxnSpPr>
        <p:spPr>
          <a:xfrm flipH="1">
            <a:off x="5071930" y="3512239"/>
            <a:ext cx="209400" cy="513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3" name="Google Shape;883;p18"/>
          <p:cNvCxnSpPr>
            <a:stCxn id="864" idx="1"/>
            <a:endCxn id="875" idx="3"/>
          </p:cNvCxnSpPr>
          <p:nvPr/>
        </p:nvCxnSpPr>
        <p:spPr>
          <a:xfrm rot="10800000">
            <a:off x="4038111" y="1881316"/>
            <a:ext cx="805800" cy="192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84" name="Google Shape;884;p18"/>
          <p:cNvCxnSpPr>
            <a:stCxn id="864" idx="2"/>
            <a:endCxn id="869" idx="0"/>
          </p:cNvCxnSpPr>
          <p:nvPr/>
        </p:nvCxnSpPr>
        <p:spPr>
          <a:xfrm>
            <a:off x="5001769" y="2189466"/>
            <a:ext cx="423000" cy="1088700"/>
          </a:xfrm>
          <a:prstGeom prst="straightConnector1">
            <a:avLst/>
          </a:prstGeom>
          <a:noFill/>
          <a:ln w="9525" cap="flat" cmpd="sng">
            <a:solidFill>
              <a:schemeClr val="accent1"/>
            </a:solidFill>
            <a:prstDash val="solid"/>
            <a:miter lim="800000"/>
            <a:headEnd type="none" w="sm" len="sm"/>
            <a:tailEnd type="triangle" w="med" len="med"/>
          </a:ln>
        </p:spPr>
      </p:cxnSp>
      <p:sp>
        <p:nvSpPr>
          <p:cNvPr id="885" name="Google Shape;885;p18"/>
          <p:cNvSpPr txBox="1"/>
          <p:nvPr/>
        </p:nvSpPr>
        <p:spPr>
          <a:xfrm>
            <a:off x="544735" y="1497997"/>
            <a:ext cx="2236922"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Updating one service doesn’t require changing others</a:t>
            </a:r>
            <a:endParaRPr sz="1400" b="0" i="0" u="none" strike="noStrike" cap="none">
              <a:solidFill>
                <a:srgbClr val="000000"/>
              </a:solidFill>
              <a:latin typeface="Arial"/>
              <a:ea typeface="Arial"/>
              <a:cs typeface="Arial"/>
              <a:sym typeface="Arial"/>
            </a:endParaRPr>
          </a:p>
        </p:txBody>
      </p:sp>
      <p:sp>
        <p:nvSpPr>
          <p:cNvPr id="886" name="Google Shape;886;p18"/>
          <p:cNvSpPr/>
          <p:nvPr/>
        </p:nvSpPr>
        <p:spPr>
          <a:xfrm>
            <a:off x="237146" y="1570287"/>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87" name="Google Shape;887;p18"/>
          <p:cNvSpPr/>
          <p:nvPr/>
        </p:nvSpPr>
        <p:spPr>
          <a:xfrm rot="-1518474">
            <a:off x="271225" y="1499762"/>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88" name="Google Shape;888;p18"/>
          <p:cNvSpPr txBox="1"/>
          <p:nvPr/>
        </p:nvSpPr>
        <p:spPr>
          <a:xfrm>
            <a:off x="556484" y="2464743"/>
            <a:ext cx="2089509"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Ability to upgrade the tech stack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(HW/SW/DBMS/NW)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Of each service independently</a:t>
            </a:r>
            <a:endParaRPr sz="1400" b="0" i="0" u="none" strike="noStrike" cap="none">
              <a:solidFill>
                <a:srgbClr val="000000"/>
              </a:solidFill>
              <a:latin typeface="Arial"/>
              <a:ea typeface="Arial"/>
              <a:cs typeface="Arial"/>
              <a:sym typeface="Arial"/>
            </a:endParaRPr>
          </a:p>
        </p:txBody>
      </p:sp>
      <p:sp>
        <p:nvSpPr>
          <p:cNvPr id="889" name="Google Shape;889;p18"/>
          <p:cNvSpPr/>
          <p:nvPr/>
        </p:nvSpPr>
        <p:spPr>
          <a:xfrm>
            <a:off x="248897" y="2537032"/>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90" name="Google Shape;890;p18"/>
          <p:cNvSpPr txBox="1"/>
          <p:nvPr/>
        </p:nvSpPr>
        <p:spPr>
          <a:xfrm>
            <a:off x="6587680" y="1458478"/>
            <a:ext cx="223692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Good fault isolation</a:t>
            </a:r>
            <a:endParaRPr sz="1400" b="0" i="0" u="none" strike="noStrike" cap="none">
              <a:solidFill>
                <a:srgbClr val="000000"/>
              </a:solidFill>
              <a:latin typeface="Arial"/>
              <a:ea typeface="Arial"/>
              <a:cs typeface="Arial"/>
              <a:sym typeface="Arial"/>
            </a:endParaRPr>
          </a:p>
        </p:txBody>
      </p:sp>
      <p:sp>
        <p:nvSpPr>
          <p:cNvPr id="891" name="Google Shape;891;p18"/>
          <p:cNvSpPr/>
          <p:nvPr/>
        </p:nvSpPr>
        <p:spPr>
          <a:xfrm>
            <a:off x="6280091" y="1473082"/>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92" name="Google Shape;892;p18"/>
          <p:cNvSpPr txBox="1"/>
          <p:nvPr/>
        </p:nvSpPr>
        <p:spPr>
          <a:xfrm>
            <a:off x="6593020" y="2329082"/>
            <a:ext cx="223692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Smaller, simpler code base</a:t>
            </a:r>
            <a:endParaRPr sz="1400" b="0" i="0" u="none" strike="noStrike" cap="none">
              <a:solidFill>
                <a:srgbClr val="000000"/>
              </a:solidFill>
              <a:latin typeface="Arial"/>
              <a:ea typeface="Arial"/>
              <a:cs typeface="Arial"/>
              <a:sym typeface="Arial"/>
            </a:endParaRPr>
          </a:p>
        </p:txBody>
      </p:sp>
      <p:sp>
        <p:nvSpPr>
          <p:cNvPr id="893" name="Google Shape;893;p18"/>
          <p:cNvSpPr/>
          <p:nvPr/>
        </p:nvSpPr>
        <p:spPr>
          <a:xfrm>
            <a:off x="6285431" y="2343686"/>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94" name="Google Shape;894;p18"/>
          <p:cNvSpPr txBox="1"/>
          <p:nvPr/>
        </p:nvSpPr>
        <p:spPr>
          <a:xfrm>
            <a:off x="6605839" y="3149477"/>
            <a:ext cx="223692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Options for scaling</a:t>
            </a:r>
            <a:endParaRPr sz="1400" b="0" i="0" u="none" strike="noStrike" cap="none">
              <a:solidFill>
                <a:srgbClr val="000000"/>
              </a:solidFill>
              <a:latin typeface="Arial"/>
              <a:ea typeface="Arial"/>
              <a:cs typeface="Arial"/>
              <a:sym typeface="Arial"/>
            </a:endParaRPr>
          </a:p>
        </p:txBody>
      </p:sp>
      <p:sp>
        <p:nvSpPr>
          <p:cNvPr id="895" name="Google Shape;895;p18"/>
          <p:cNvSpPr/>
          <p:nvPr/>
        </p:nvSpPr>
        <p:spPr>
          <a:xfrm>
            <a:off x="6298251" y="3164081"/>
            <a:ext cx="256374" cy="256374"/>
          </a:xfrm>
          <a:prstGeom prst="rect">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96" name="Google Shape;896;p18"/>
          <p:cNvSpPr/>
          <p:nvPr/>
        </p:nvSpPr>
        <p:spPr>
          <a:xfrm rot="-1518474">
            <a:off x="289384" y="2466505"/>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97" name="Google Shape;897;p18"/>
          <p:cNvSpPr/>
          <p:nvPr/>
        </p:nvSpPr>
        <p:spPr>
          <a:xfrm rot="-1518474">
            <a:off x="6320578" y="1402554"/>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98" name="Google Shape;898;p18"/>
          <p:cNvSpPr/>
          <p:nvPr/>
        </p:nvSpPr>
        <p:spPr>
          <a:xfrm rot="-1518474">
            <a:off x="6326989" y="2280634"/>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99" name="Google Shape;899;p18"/>
          <p:cNvSpPr/>
          <p:nvPr/>
        </p:nvSpPr>
        <p:spPr>
          <a:xfrm rot="-1518474">
            <a:off x="6339808" y="3094621"/>
            <a:ext cx="324359" cy="189128"/>
          </a:xfrm>
          <a:prstGeom prst="corner">
            <a:avLst>
              <a:gd name="adj1" fmla="val 50000"/>
              <a:gd name="adj2" fmla="val 48670"/>
            </a:avLst>
          </a:prstGeom>
          <a:solidFill>
            <a:srgbClr val="00B050"/>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00" name="Google Shape;900;p18"/>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en-US">
                <a:solidFill>
                  <a:srgbClr val="3F3F3F"/>
                </a:solidFill>
              </a:rPr>
              <a:t>Microservice Architecture</a:t>
            </a:r>
            <a:endParaRPr/>
          </a:p>
        </p:txBody>
      </p:sp>
    </p:spTree>
    <p:extLst>
      <p:ext uri="{BB962C8B-B14F-4D97-AF65-F5344CB8AC3E}">
        <p14:creationId xmlns:p14="http://schemas.microsoft.com/office/powerpoint/2010/main" val="375272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5"/>
                                        </p:tgtEl>
                                        <p:attrNameLst>
                                          <p:attrName>style.visibility</p:attrName>
                                        </p:attrNameLst>
                                      </p:cBhvr>
                                      <p:to>
                                        <p:strVal val="visible"/>
                                      </p:to>
                                    </p:set>
                                    <p:animEffect transition="in" filter="fade">
                                      <p:cBhvr>
                                        <p:cTn id="7" dur="500"/>
                                        <p:tgtEl>
                                          <p:spTgt spid="885"/>
                                        </p:tgtEl>
                                      </p:cBhvr>
                                    </p:animEffect>
                                  </p:childTnLst>
                                </p:cTn>
                              </p:par>
                              <p:par>
                                <p:cTn id="8" presetID="10" presetClass="entr" presetSubtype="0" fill="hold" nodeType="withEffect">
                                  <p:stCondLst>
                                    <p:cond delay="0"/>
                                  </p:stCondLst>
                                  <p:childTnLst>
                                    <p:set>
                                      <p:cBhvr>
                                        <p:cTn id="9" dur="1" fill="hold">
                                          <p:stCondLst>
                                            <p:cond delay="0"/>
                                          </p:stCondLst>
                                        </p:cTn>
                                        <p:tgtEl>
                                          <p:spTgt spid="886"/>
                                        </p:tgtEl>
                                        <p:attrNameLst>
                                          <p:attrName>style.visibility</p:attrName>
                                        </p:attrNameLst>
                                      </p:cBhvr>
                                      <p:to>
                                        <p:strVal val="visible"/>
                                      </p:to>
                                    </p:set>
                                    <p:animEffect transition="in" filter="fade">
                                      <p:cBhvr>
                                        <p:cTn id="10" dur="500"/>
                                        <p:tgtEl>
                                          <p:spTgt spid="8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88"/>
                                        </p:tgtEl>
                                        <p:attrNameLst>
                                          <p:attrName>style.visibility</p:attrName>
                                        </p:attrNameLst>
                                      </p:cBhvr>
                                      <p:to>
                                        <p:strVal val="visible"/>
                                      </p:to>
                                    </p:set>
                                    <p:animEffect transition="in" filter="fade">
                                      <p:cBhvr>
                                        <p:cTn id="15" dur="500"/>
                                        <p:tgtEl>
                                          <p:spTgt spid="888"/>
                                        </p:tgtEl>
                                      </p:cBhvr>
                                    </p:animEffect>
                                  </p:childTnLst>
                                </p:cTn>
                              </p:par>
                              <p:par>
                                <p:cTn id="16" presetID="10" presetClass="entr" presetSubtype="0" fill="hold" nodeType="withEffect">
                                  <p:stCondLst>
                                    <p:cond delay="0"/>
                                  </p:stCondLst>
                                  <p:childTnLst>
                                    <p:set>
                                      <p:cBhvr>
                                        <p:cTn id="17" dur="1" fill="hold">
                                          <p:stCondLst>
                                            <p:cond delay="0"/>
                                          </p:stCondLst>
                                        </p:cTn>
                                        <p:tgtEl>
                                          <p:spTgt spid="889"/>
                                        </p:tgtEl>
                                        <p:attrNameLst>
                                          <p:attrName>style.visibility</p:attrName>
                                        </p:attrNameLst>
                                      </p:cBhvr>
                                      <p:to>
                                        <p:strVal val="visible"/>
                                      </p:to>
                                    </p:set>
                                    <p:animEffect transition="in" filter="fade">
                                      <p:cBhvr>
                                        <p:cTn id="18" dur="500"/>
                                        <p:tgtEl>
                                          <p:spTgt spid="88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90"/>
                                        </p:tgtEl>
                                        <p:attrNameLst>
                                          <p:attrName>style.visibility</p:attrName>
                                        </p:attrNameLst>
                                      </p:cBhvr>
                                      <p:to>
                                        <p:strVal val="visible"/>
                                      </p:to>
                                    </p:set>
                                    <p:animEffect transition="in" filter="fade">
                                      <p:cBhvr>
                                        <p:cTn id="23" dur="500"/>
                                        <p:tgtEl>
                                          <p:spTgt spid="890"/>
                                        </p:tgtEl>
                                      </p:cBhvr>
                                    </p:animEffect>
                                  </p:childTnLst>
                                </p:cTn>
                              </p:par>
                              <p:par>
                                <p:cTn id="24" presetID="10" presetClass="entr" presetSubtype="0" fill="hold" nodeType="withEffect">
                                  <p:stCondLst>
                                    <p:cond delay="0"/>
                                  </p:stCondLst>
                                  <p:childTnLst>
                                    <p:set>
                                      <p:cBhvr>
                                        <p:cTn id="25" dur="1" fill="hold">
                                          <p:stCondLst>
                                            <p:cond delay="0"/>
                                          </p:stCondLst>
                                        </p:cTn>
                                        <p:tgtEl>
                                          <p:spTgt spid="891"/>
                                        </p:tgtEl>
                                        <p:attrNameLst>
                                          <p:attrName>style.visibility</p:attrName>
                                        </p:attrNameLst>
                                      </p:cBhvr>
                                      <p:to>
                                        <p:strVal val="visible"/>
                                      </p:to>
                                    </p:set>
                                    <p:animEffect transition="in" filter="fade">
                                      <p:cBhvr>
                                        <p:cTn id="26" dur="500"/>
                                        <p:tgtEl>
                                          <p:spTgt spid="89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92"/>
                                        </p:tgtEl>
                                        <p:attrNameLst>
                                          <p:attrName>style.visibility</p:attrName>
                                        </p:attrNameLst>
                                      </p:cBhvr>
                                      <p:to>
                                        <p:strVal val="visible"/>
                                      </p:to>
                                    </p:set>
                                    <p:animEffect transition="in" filter="fade">
                                      <p:cBhvr>
                                        <p:cTn id="31" dur="500"/>
                                        <p:tgtEl>
                                          <p:spTgt spid="892"/>
                                        </p:tgtEl>
                                      </p:cBhvr>
                                    </p:animEffect>
                                  </p:childTnLst>
                                </p:cTn>
                              </p:par>
                              <p:par>
                                <p:cTn id="32" presetID="10" presetClass="entr" presetSubtype="0" fill="hold" nodeType="withEffect">
                                  <p:stCondLst>
                                    <p:cond delay="0"/>
                                  </p:stCondLst>
                                  <p:childTnLst>
                                    <p:set>
                                      <p:cBhvr>
                                        <p:cTn id="33" dur="1" fill="hold">
                                          <p:stCondLst>
                                            <p:cond delay="0"/>
                                          </p:stCondLst>
                                        </p:cTn>
                                        <p:tgtEl>
                                          <p:spTgt spid="893"/>
                                        </p:tgtEl>
                                        <p:attrNameLst>
                                          <p:attrName>style.visibility</p:attrName>
                                        </p:attrNameLst>
                                      </p:cBhvr>
                                      <p:to>
                                        <p:strVal val="visible"/>
                                      </p:to>
                                    </p:set>
                                    <p:animEffect transition="in" filter="fade">
                                      <p:cBhvr>
                                        <p:cTn id="34" dur="500"/>
                                        <p:tgtEl>
                                          <p:spTgt spid="8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94"/>
                                        </p:tgtEl>
                                        <p:attrNameLst>
                                          <p:attrName>style.visibility</p:attrName>
                                        </p:attrNameLst>
                                      </p:cBhvr>
                                      <p:to>
                                        <p:strVal val="visible"/>
                                      </p:to>
                                    </p:set>
                                    <p:animEffect transition="in" filter="fade">
                                      <p:cBhvr>
                                        <p:cTn id="39" dur="500"/>
                                        <p:tgtEl>
                                          <p:spTgt spid="894"/>
                                        </p:tgtEl>
                                      </p:cBhvr>
                                    </p:animEffect>
                                  </p:childTnLst>
                                </p:cTn>
                              </p:par>
                              <p:par>
                                <p:cTn id="40" presetID="10" presetClass="entr" presetSubtype="0" fill="hold" nodeType="withEffect">
                                  <p:stCondLst>
                                    <p:cond delay="0"/>
                                  </p:stCondLst>
                                  <p:childTnLst>
                                    <p:set>
                                      <p:cBhvr>
                                        <p:cTn id="41" dur="1" fill="hold">
                                          <p:stCondLst>
                                            <p:cond delay="0"/>
                                          </p:stCondLst>
                                        </p:cTn>
                                        <p:tgtEl>
                                          <p:spTgt spid="895"/>
                                        </p:tgtEl>
                                        <p:attrNameLst>
                                          <p:attrName>style.visibility</p:attrName>
                                        </p:attrNameLst>
                                      </p:cBhvr>
                                      <p:to>
                                        <p:strVal val="visible"/>
                                      </p:to>
                                    </p:set>
                                    <p:animEffect transition="in" filter="fade">
                                      <p:cBhvr>
                                        <p:cTn id="42" dur="500"/>
                                        <p:tgtEl>
                                          <p:spTgt spid="8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87"/>
                                        </p:tgtEl>
                                        <p:attrNameLst>
                                          <p:attrName>style.visibility</p:attrName>
                                        </p:attrNameLst>
                                      </p:cBhvr>
                                      <p:to>
                                        <p:strVal val="visible"/>
                                      </p:to>
                                    </p:set>
                                    <p:animEffect transition="in" filter="fade">
                                      <p:cBhvr>
                                        <p:cTn id="47" dur="500"/>
                                        <p:tgtEl>
                                          <p:spTgt spid="88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96"/>
                                        </p:tgtEl>
                                        <p:attrNameLst>
                                          <p:attrName>style.visibility</p:attrName>
                                        </p:attrNameLst>
                                      </p:cBhvr>
                                      <p:to>
                                        <p:strVal val="visible"/>
                                      </p:to>
                                    </p:set>
                                    <p:animEffect transition="in" filter="fade">
                                      <p:cBhvr>
                                        <p:cTn id="52" dur="500"/>
                                        <p:tgtEl>
                                          <p:spTgt spid="89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97"/>
                                        </p:tgtEl>
                                        <p:attrNameLst>
                                          <p:attrName>style.visibility</p:attrName>
                                        </p:attrNameLst>
                                      </p:cBhvr>
                                      <p:to>
                                        <p:strVal val="visible"/>
                                      </p:to>
                                    </p:set>
                                    <p:animEffect transition="in" filter="fade">
                                      <p:cBhvr>
                                        <p:cTn id="57" dur="500"/>
                                        <p:tgtEl>
                                          <p:spTgt spid="89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98"/>
                                        </p:tgtEl>
                                        <p:attrNameLst>
                                          <p:attrName>style.visibility</p:attrName>
                                        </p:attrNameLst>
                                      </p:cBhvr>
                                      <p:to>
                                        <p:strVal val="visible"/>
                                      </p:to>
                                    </p:set>
                                    <p:animEffect transition="in" filter="fade">
                                      <p:cBhvr>
                                        <p:cTn id="62" dur="500"/>
                                        <p:tgtEl>
                                          <p:spTgt spid="89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9"/>
                                        </p:tgtEl>
                                        <p:attrNameLst>
                                          <p:attrName>style.visibility</p:attrName>
                                        </p:attrNameLst>
                                      </p:cBhvr>
                                      <p:to>
                                        <p:strVal val="visible"/>
                                      </p:to>
                                    </p:set>
                                    <p:animEffect transition="in" filter="fade">
                                      <p:cBhvr>
                                        <p:cTn id="67" dur="500"/>
                                        <p:tgtEl>
                                          <p:spTgt spid="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05" name="Google Shape;905;p19"/>
          <p:cNvGrpSpPr/>
          <p:nvPr/>
        </p:nvGrpSpPr>
        <p:grpSpPr>
          <a:xfrm>
            <a:off x="301379" y="447155"/>
            <a:ext cx="7072328" cy="1034428"/>
            <a:chOff x="4503706" y="1678585"/>
            <a:chExt cx="3689716" cy="1379238"/>
          </a:xfrm>
        </p:grpSpPr>
        <p:sp>
          <p:nvSpPr>
            <p:cNvPr id="906" name="Google Shape;906;p19"/>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907" name="Google Shape;907;p19"/>
            <p:cNvSpPr txBox="1"/>
            <p:nvPr/>
          </p:nvSpPr>
          <p:spPr>
            <a:xfrm>
              <a:off x="4701422" y="2719268"/>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dirty="0">
                  <a:solidFill>
                    <a:srgbClr val="3F3F3F"/>
                  </a:solidFill>
                  <a:latin typeface="Arial"/>
                  <a:ea typeface="Arial"/>
                  <a:cs typeface="Arial"/>
                  <a:sym typeface="Arial"/>
                </a:rPr>
                <a:t>Distributed computing adds complexity and slow down initial development</a:t>
              </a:r>
              <a:endParaRPr sz="1050" b="0" i="0" u="none" strike="noStrike" cap="none" dirty="0">
                <a:solidFill>
                  <a:srgbClr val="3F3F3F"/>
                </a:solidFill>
                <a:latin typeface="Arial"/>
                <a:ea typeface="Arial"/>
                <a:cs typeface="Arial"/>
                <a:sym typeface="Arial"/>
              </a:endParaRPr>
            </a:p>
          </p:txBody>
        </p:sp>
      </p:grpSp>
      <p:sp>
        <p:nvSpPr>
          <p:cNvPr id="908" name="Google Shape;908;p19"/>
          <p:cNvSpPr txBox="1"/>
          <p:nvPr/>
        </p:nvSpPr>
        <p:spPr>
          <a:xfrm>
            <a:off x="3306093" y="1844826"/>
            <a:ext cx="2089509"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개발도구들이 아직 최적화되지 않았다</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Dev tools not optimized for distributed services </a:t>
            </a:r>
            <a:endParaRPr sz="1400" b="0" i="0" u="none" strike="noStrike" cap="none" dirty="0">
              <a:solidFill>
                <a:schemeClr val="accent1"/>
              </a:solidFill>
              <a:latin typeface="Arial"/>
              <a:ea typeface="Arial"/>
              <a:cs typeface="Arial"/>
              <a:sym typeface="Arial"/>
            </a:endParaRPr>
          </a:p>
        </p:txBody>
      </p:sp>
      <p:grpSp>
        <p:nvGrpSpPr>
          <p:cNvPr id="909" name="Google Shape;909;p19"/>
          <p:cNvGrpSpPr/>
          <p:nvPr/>
        </p:nvGrpSpPr>
        <p:grpSpPr>
          <a:xfrm>
            <a:off x="1966114" y="1961630"/>
            <a:ext cx="1011521" cy="909758"/>
            <a:chOff x="5603967" y="2282219"/>
            <a:chExt cx="1348694" cy="1213011"/>
          </a:xfrm>
        </p:grpSpPr>
        <p:grpSp>
          <p:nvGrpSpPr>
            <p:cNvPr id="910" name="Google Shape;910;p19"/>
            <p:cNvGrpSpPr/>
            <p:nvPr/>
          </p:nvGrpSpPr>
          <p:grpSpPr>
            <a:xfrm>
              <a:off x="5709286" y="2282219"/>
              <a:ext cx="1243375" cy="1213011"/>
              <a:chOff x="6162214" y="2871879"/>
              <a:chExt cx="1243375" cy="1213011"/>
            </a:xfrm>
          </p:grpSpPr>
          <p:sp>
            <p:nvSpPr>
              <p:cNvPr id="911" name="Google Shape;911;p19"/>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Capture</a:t>
                </a:r>
                <a:endParaRPr sz="900" b="1" i="0" u="none" strike="noStrike" cap="none">
                  <a:solidFill>
                    <a:schemeClr val="dk1"/>
                  </a:solidFill>
                  <a:latin typeface="Arial"/>
                  <a:ea typeface="Arial"/>
                  <a:cs typeface="Arial"/>
                  <a:sym typeface="Arial"/>
                </a:endParaRPr>
              </a:p>
            </p:txBody>
          </p:sp>
          <p:sp>
            <p:nvSpPr>
              <p:cNvPr id="912" name="Google Shape;912;p19"/>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913" name="Google Shape;913;p19"/>
            <p:cNvSpPr/>
            <p:nvPr/>
          </p:nvSpPr>
          <p:spPr>
            <a:xfrm>
              <a:off x="5639575" y="2363948"/>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914" name="Google Shape;914;p19"/>
            <p:cNvSpPr/>
            <p:nvPr/>
          </p:nvSpPr>
          <p:spPr>
            <a:xfrm>
              <a:off x="5603967" y="2875271"/>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916" name="Google Shape;916;p19"/>
          <p:cNvGrpSpPr/>
          <p:nvPr/>
        </p:nvGrpSpPr>
        <p:grpSpPr>
          <a:xfrm>
            <a:off x="1683035" y="3710314"/>
            <a:ext cx="1021812" cy="909758"/>
            <a:chOff x="5663788" y="2282219"/>
            <a:chExt cx="1362416" cy="1213011"/>
          </a:xfrm>
        </p:grpSpPr>
        <p:grpSp>
          <p:nvGrpSpPr>
            <p:cNvPr id="917" name="Google Shape;917;p19"/>
            <p:cNvGrpSpPr/>
            <p:nvPr/>
          </p:nvGrpSpPr>
          <p:grpSpPr>
            <a:xfrm>
              <a:off x="5709286" y="2282219"/>
              <a:ext cx="1243375" cy="1213011"/>
              <a:chOff x="6162214" y="2871879"/>
              <a:chExt cx="1243375" cy="1213011"/>
            </a:xfrm>
          </p:grpSpPr>
          <p:sp>
            <p:nvSpPr>
              <p:cNvPr id="918" name="Google Shape;918;p19"/>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Fulfillment</a:t>
                </a:r>
                <a:endParaRPr sz="900" b="1" i="0" u="none" strike="noStrike" cap="none">
                  <a:solidFill>
                    <a:schemeClr val="dk1"/>
                  </a:solidFill>
                  <a:latin typeface="Arial"/>
                  <a:ea typeface="Arial"/>
                  <a:cs typeface="Arial"/>
                  <a:sym typeface="Arial"/>
                </a:endParaRPr>
              </a:p>
            </p:txBody>
          </p:sp>
          <p:sp>
            <p:nvSpPr>
              <p:cNvPr id="919" name="Google Shape;919;p19"/>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920" name="Google Shape;920;p19"/>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921" name="Google Shape;921;p19"/>
            <p:cNvSpPr/>
            <p:nvPr/>
          </p:nvSpPr>
          <p:spPr>
            <a:xfrm>
              <a:off x="5663788" y="2328341"/>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922" name="Google Shape;922;p19"/>
          <p:cNvGrpSpPr/>
          <p:nvPr/>
        </p:nvGrpSpPr>
        <p:grpSpPr>
          <a:xfrm>
            <a:off x="172507" y="2197707"/>
            <a:ext cx="1018667" cy="909758"/>
            <a:chOff x="5709286" y="2282219"/>
            <a:chExt cx="1358222" cy="1213011"/>
          </a:xfrm>
        </p:grpSpPr>
        <p:grpSp>
          <p:nvGrpSpPr>
            <p:cNvPr id="923" name="Google Shape;923;p19"/>
            <p:cNvGrpSpPr/>
            <p:nvPr/>
          </p:nvGrpSpPr>
          <p:grpSpPr>
            <a:xfrm>
              <a:off x="5709286" y="2282219"/>
              <a:ext cx="1243375" cy="1213011"/>
              <a:chOff x="6162214" y="2871879"/>
              <a:chExt cx="1243375" cy="1213011"/>
            </a:xfrm>
          </p:grpSpPr>
          <p:sp>
            <p:nvSpPr>
              <p:cNvPr id="924" name="Google Shape;924;p19"/>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Mgmt</a:t>
                </a:r>
                <a:endParaRPr sz="900" b="1" i="0" u="none" strike="noStrike" cap="none">
                  <a:solidFill>
                    <a:schemeClr val="dk1"/>
                  </a:solidFill>
                  <a:latin typeface="Arial"/>
                  <a:ea typeface="Arial"/>
                  <a:cs typeface="Arial"/>
                  <a:sym typeface="Arial"/>
                </a:endParaRPr>
              </a:p>
            </p:txBody>
          </p:sp>
          <p:sp>
            <p:nvSpPr>
              <p:cNvPr id="925" name="Google Shape;925;p19"/>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926" name="Google Shape;926;p19"/>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927" name="Google Shape;927;p19"/>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928" name="Google Shape;928;p19"/>
          <p:cNvGrpSpPr/>
          <p:nvPr/>
        </p:nvGrpSpPr>
        <p:grpSpPr>
          <a:xfrm>
            <a:off x="130434" y="3389383"/>
            <a:ext cx="1619732" cy="233646"/>
            <a:chOff x="4933918" y="4818281"/>
            <a:chExt cx="2159642" cy="311528"/>
          </a:xfrm>
        </p:grpSpPr>
        <p:sp>
          <p:nvSpPr>
            <p:cNvPr id="929" name="Google Shape;929;p19"/>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50"/>
                <a:buFont typeface="Arial"/>
                <a:buNone/>
              </a:pPr>
              <a:endParaRPr sz="750" b="0" i="0" u="none" strike="noStrike" cap="none">
                <a:solidFill>
                  <a:schemeClr val="lt1"/>
                </a:solidFill>
                <a:latin typeface="Arial"/>
                <a:ea typeface="Arial"/>
                <a:cs typeface="Arial"/>
                <a:sym typeface="Arial"/>
              </a:endParaRPr>
            </a:p>
          </p:txBody>
        </p:sp>
        <p:sp>
          <p:nvSpPr>
            <p:cNvPr id="930" name="Google Shape;930;p19"/>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 Stream topic</a:t>
              </a:r>
              <a:endParaRPr sz="900" b="0" i="0" u="none" strike="noStrike" cap="none">
                <a:solidFill>
                  <a:srgbClr val="000000"/>
                </a:solidFill>
                <a:latin typeface="Arial"/>
                <a:ea typeface="Arial"/>
                <a:cs typeface="Arial"/>
                <a:sym typeface="Arial"/>
              </a:endParaRPr>
            </a:p>
          </p:txBody>
        </p:sp>
      </p:grpSp>
      <p:cxnSp>
        <p:nvCxnSpPr>
          <p:cNvPr id="931" name="Google Shape;931;p19"/>
          <p:cNvCxnSpPr>
            <a:stCxn id="925" idx="1"/>
            <a:endCxn id="930" idx="0"/>
          </p:cNvCxnSpPr>
          <p:nvPr/>
        </p:nvCxnSpPr>
        <p:spPr>
          <a:xfrm>
            <a:off x="649481" y="2889547"/>
            <a:ext cx="365400" cy="502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32" name="Google Shape;932;p19"/>
          <p:cNvCxnSpPr>
            <a:stCxn id="921" idx="0"/>
            <a:endCxn id="926" idx="3"/>
          </p:cNvCxnSpPr>
          <p:nvPr/>
        </p:nvCxnSpPr>
        <p:spPr>
          <a:xfrm rot="10800000">
            <a:off x="1160193" y="2330106"/>
            <a:ext cx="680700" cy="141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33" name="Google Shape;933;p19"/>
          <p:cNvCxnSpPr>
            <a:endCxn id="919" idx="0"/>
          </p:cNvCxnSpPr>
          <p:nvPr/>
        </p:nvCxnSpPr>
        <p:spPr>
          <a:xfrm flipH="1">
            <a:off x="2194133" y="3960893"/>
            <a:ext cx="209400" cy="513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34" name="Google Shape;934;p19"/>
          <p:cNvCxnSpPr>
            <a:stCxn id="914" idx="1"/>
            <a:endCxn id="926" idx="3"/>
          </p:cNvCxnSpPr>
          <p:nvPr/>
        </p:nvCxnSpPr>
        <p:spPr>
          <a:xfrm rot="10800000">
            <a:off x="1160314" y="2329970"/>
            <a:ext cx="805800" cy="192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35" name="Google Shape;935;p19"/>
          <p:cNvCxnSpPr>
            <a:stCxn id="914" idx="2"/>
            <a:endCxn id="920" idx="0"/>
          </p:cNvCxnSpPr>
          <p:nvPr/>
        </p:nvCxnSpPr>
        <p:spPr>
          <a:xfrm>
            <a:off x="2123972" y="2638120"/>
            <a:ext cx="423000" cy="1088700"/>
          </a:xfrm>
          <a:prstGeom prst="straightConnector1">
            <a:avLst/>
          </a:prstGeom>
          <a:noFill/>
          <a:ln w="9525" cap="flat" cmpd="sng">
            <a:solidFill>
              <a:schemeClr val="accent1"/>
            </a:solidFill>
            <a:prstDash val="solid"/>
            <a:miter lim="800000"/>
            <a:headEnd type="none" w="sm" len="sm"/>
            <a:tailEnd type="triangle" w="med" len="med"/>
          </a:ln>
        </p:spPr>
      </p:cxnSp>
      <p:sp>
        <p:nvSpPr>
          <p:cNvPr id="936" name="Google Shape;936;p19"/>
          <p:cNvSpPr txBox="1"/>
          <p:nvPr/>
        </p:nvSpPr>
        <p:spPr>
          <a:xfrm>
            <a:off x="3306094" y="2653024"/>
            <a:ext cx="2089509" cy="5770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전체적인 테스트가 복잡해진다</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Testing can be more complicated</a:t>
            </a:r>
            <a:endParaRPr sz="1400" b="0" i="0" u="none" strike="noStrike" cap="none" dirty="0">
              <a:solidFill>
                <a:schemeClr val="accent1"/>
              </a:solidFill>
              <a:latin typeface="Arial"/>
              <a:ea typeface="Arial"/>
              <a:cs typeface="Arial"/>
              <a:sym typeface="Arial"/>
            </a:endParaRPr>
          </a:p>
        </p:txBody>
      </p:sp>
      <p:sp>
        <p:nvSpPr>
          <p:cNvPr id="937" name="Google Shape;937;p19"/>
          <p:cNvSpPr txBox="1"/>
          <p:nvPr/>
        </p:nvSpPr>
        <p:spPr>
          <a:xfrm>
            <a:off x="3311435" y="3254434"/>
            <a:ext cx="2089509" cy="900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운영과 </a:t>
            </a:r>
            <a:r>
              <a:rPr lang="ko-KR" altLang="en-US" sz="1050" b="0" i="0" u="none" strike="noStrike" cap="none" dirty="0" err="1">
                <a:solidFill>
                  <a:srgbClr val="000000"/>
                </a:solidFill>
                <a:latin typeface="Arial"/>
                <a:ea typeface="Arial"/>
                <a:cs typeface="Arial"/>
                <a:sym typeface="Arial"/>
              </a:rPr>
              <a:t>디플로이가</a:t>
            </a:r>
            <a:r>
              <a:rPr lang="ko-KR" altLang="en-US" sz="1050" b="0" i="0" u="none" strike="noStrike" cap="none" dirty="0">
                <a:solidFill>
                  <a:srgbClr val="000000"/>
                </a:solidFill>
                <a:latin typeface="Arial"/>
                <a:ea typeface="Arial"/>
                <a:cs typeface="Arial"/>
                <a:sym typeface="Arial"/>
              </a:rPr>
              <a:t> 복잡해져 </a:t>
            </a:r>
            <a:r>
              <a:rPr lang="ko-KR" altLang="en-US" sz="1050" dirty="0" err="1"/>
              <a:t>쿠버네티스</a:t>
            </a:r>
            <a:r>
              <a:rPr lang="en-US" altLang="ko-KR" sz="1050" b="0" i="0" u="none" strike="noStrike" cap="none" dirty="0">
                <a:solidFill>
                  <a:srgbClr val="000000"/>
                </a:solidFill>
                <a:latin typeface="Arial"/>
                <a:ea typeface="Arial"/>
                <a:cs typeface="Arial"/>
                <a:sym typeface="Arial"/>
              </a:rPr>
              <a:t> </a:t>
            </a:r>
            <a:r>
              <a:rPr lang="ko-KR" altLang="en-US" sz="1050" b="0" i="0" u="none" strike="noStrike" cap="none" dirty="0">
                <a:solidFill>
                  <a:srgbClr val="000000"/>
                </a:solidFill>
                <a:latin typeface="Arial"/>
                <a:ea typeface="Arial"/>
                <a:cs typeface="Arial"/>
                <a:sym typeface="Arial"/>
              </a:rPr>
              <a:t>와 같은 </a:t>
            </a:r>
            <a:r>
              <a:rPr lang="en-US" altLang="ko-KR" sz="1050" b="0" i="0" u="none" strike="noStrike" cap="none" dirty="0">
                <a:solidFill>
                  <a:srgbClr val="000000"/>
                </a:solidFill>
                <a:latin typeface="Arial"/>
                <a:ea typeface="Arial"/>
                <a:cs typeface="Arial"/>
                <a:sym typeface="Arial"/>
              </a:rPr>
              <a:t>DevOps </a:t>
            </a:r>
            <a:r>
              <a:rPr lang="ko-KR" altLang="en-US" sz="1050" b="0" i="0" u="none" strike="noStrike" cap="none" dirty="0">
                <a:solidFill>
                  <a:srgbClr val="000000"/>
                </a:solidFill>
                <a:latin typeface="Arial"/>
                <a:ea typeface="Arial"/>
                <a:cs typeface="Arial"/>
                <a:sym typeface="Arial"/>
              </a:rPr>
              <a:t>환경이 필수적이다</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Deployment and operations are more complex</a:t>
            </a:r>
            <a:endParaRPr sz="1400" b="0" i="0" u="none" strike="noStrike" cap="none" dirty="0">
              <a:solidFill>
                <a:schemeClr val="accent1"/>
              </a:solidFill>
              <a:latin typeface="Arial"/>
              <a:ea typeface="Arial"/>
              <a:cs typeface="Arial"/>
              <a:sym typeface="Arial"/>
            </a:endParaRPr>
          </a:p>
        </p:txBody>
      </p:sp>
      <p:sp>
        <p:nvSpPr>
          <p:cNvPr id="938" name="Google Shape;938;p19"/>
          <p:cNvSpPr txBox="1"/>
          <p:nvPr/>
        </p:nvSpPr>
        <p:spPr>
          <a:xfrm>
            <a:off x="5750952" y="1614098"/>
            <a:ext cx="2089509" cy="5770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서비스를 어떻게 쪼갤 것인가</a:t>
            </a:r>
            <a:r>
              <a:rPr lang="en-US" altLang="ko-KR" sz="1050" b="0" i="0" u="none" strike="noStrike" cap="none" dirty="0">
                <a:solidFill>
                  <a:srgbClr val="000000"/>
                </a:solidFill>
                <a:latin typeface="Arial"/>
                <a:ea typeface="Arial"/>
                <a:cs typeface="Arial"/>
                <a:sym typeface="Arial"/>
              </a:rPr>
              <a:t>?</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Where/How to decompose the services? </a:t>
            </a:r>
            <a:endParaRPr sz="1400" b="0" i="0" u="none" strike="noStrike" cap="none" dirty="0">
              <a:solidFill>
                <a:schemeClr val="accent1"/>
              </a:solidFill>
              <a:latin typeface="Arial"/>
              <a:ea typeface="Arial"/>
              <a:cs typeface="Arial"/>
              <a:sym typeface="Arial"/>
            </a:endParaRPr>
          </a:p>
        </p:txBody>
      </p:sp>
      <p:sp>
        <p:nvSpPr>
          <p:cNvPr id="939" name="Google Shape;939;p19"/>
          <p:cNvSpPr txBox="1"/>
          <p:nvPr/>
        </p:nvSpPr>
        <p:spPr>
          <a:xfrm>
            <a:off x="5747208" y="2231568"/>
            <a:ext cx="254564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dirty="0" err="1"/>
              <a:t>서비스간</a:t>
            </a:r>
            <a:r>
              <a:rPr lang="ko-KR" altLang="en-US" sz="1050" dirty="0"/>
              <a:t> 연동을 통해서만 구현하는 비용의 상승</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Inter-service communication complicates development</a:t>
            </a:r>
            <a:endParaRPr sz="1400" b="0" i="0" u="none" strike="noStrike" cap="none" dirty="0">
              <a:solidFill>
                <a:schemeClr val="accent1"/>
              </a:solidFill>
              <a:latin typeface="Arial"/>
              <a:ea typeface="Arial"/>
              <a:cs typeface="Arial"/>
              <a:sym typeface="Arial"/>
            </a:endParaRPr>
          </a:p>
        </p:txBody>
      </p:sp>
      <p:sp>
        <p:nvSpPr>
          <p:cNvPr id="940" name="Google Shape;940;p19"/>
          <p:cNvSpPr txBox="1"/>
          <p:nvPr/>
        </p:nvSpPr>
        <p:spPr>
          <a:xfrm>
            <a:off x="5724062" y="3138301"/>
            <a:ext cx="2521071"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rgbClr val="000000"/>
                </a:solidFill>
                <a:latin typeface="Arial"/>
                <a:ea typeface="Arial"/>
                <a:cs typeface="Arial"/>
                <a:sym typeface="Arial"/>
              </a:rPr>
              <a:t>분산트랜잭션 </a:t>
            </a:r>
            <a:r>
              <a:rPr lang="en-US" altLang="ko-KR" sz="1050" b="0" i="0" u="none" strike="noStrike" cap="none" dirty="0">
                <a:solidFill>
                  <a:srgbClr val="000000"/>
                </a:solidFill>
                <a:latin typeface="Arial"/>
                <a:ea typeface="Arial"/>
                <a:cs typeface="Arial"/>
                <a:sym typeface="Arial"/>
              </a:rPr>
              <a:t>(</a:t>
            </a:r>
            <a:r>
              <a:rPr lang="ko-KR" altLang="en-US" sz="1050" dirty="0"/>
              <a:t>데이터 일관성 등</a:t>
            </a:r>
            <a:r>
              <a:rPr lang="en-US" altLang="ko-KR" sz="1050" dirty="0"/>
              <a:t>)</a:t>
            </a:r>
            <a:r>
              <a:rPr lang="ko-KR" altLang="en-US" sz="1050" dirty="0"/>
              <a:t>을 어떻게 보장할 것인가</a:t>
            </a:r>
            <a:r>
              <a:rPr lang="en-US" altLang="ko-KR" sz="1050" dirty="0"/>
              <a:t>?</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Maintaining consistency with distributed transactions is hard</a:t>
            </a:r>
            <a:endParaRPr sz="1400" b="0" i="0" u="none" strike="noStrike" cap="none" dirty="0">
              <a:solidFill>
                <a:schemeClr val="accent1"/>
              </a:solidFill>
              <a:latin typeface="Arial"/>
              <a:ea typeface="Arial"/>
              <a:cs typeface="Arial"/>
              <a:sym typeface="Arial"/>
            </a:endParaRPr>
          </a:p>
        </p:txBody>
      </p:sp>
      <p:sp>
        <p:nvSpPr>
          <p:cNvPr id="941" name="Google Shape;941;p19"/>
          <p:cNvSpPr txBox="1"/>
          <p:nvPr/>
        </p:nvSpPr>
        <p:spPr>
          <a:xfrm>
            <a:off x="5724061" y="4045034"/>
            <a:ext cx="2521071"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dirty="0"/>
              <a:t>서비스 개수가 많아진 상황의 </a:t>
            </a:r>
            <a:r>
              <a:rPr lang="ko-KR" altLang="en-US" sz="1050" dirty="0" err="1"/>
              <a:t>보안처리를</a:t>
            </a:r>
            <a:r>
              <a:rPr lang="ko-KR" altLang="en-US" sz="1050" dirty="0"/>
              <a:t> 어떻게 할 것인가</a:t>
            </a:r>
            <a:r>
              <a:rPr lang="en-US" altLang="ko-KR" sz="1050" dirty="0"/>
              <a:t>?</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What about inter-service security? Identity management?</a:t>
            </a:r>
            <a:endParaRPr sz="1400" b="0" i="0" u="none" strike="noStrike" cap="none" dirty="0">
              <a:solidFill>
                <a:schemeClr val="accent1"/>
              </a:solidFill>
              <a:latin typeface="Arial"/>
              <a:ea typeface="Arial"/>
              <a:cs typeface="Arial"/>
              <a:sym typeface="Arial"/>
            </a:endParaRPr>
          </a:p>
        </p:txBody>
      </p:sp>
      <p:sp>
        <p:nvSpPr>
          <p:cNvPr id="942" name="Google Shape;942;p19"/>
          <p:cNvSpPr txBox="1">
            <a:spLocks noGrp="1"/>
          </p:cNvSpPr>
          <p:nvPr>
            <p:ph type="title"/>
          </p:nvPr>
        </p:nvSpPr>
        <p:spPr>
          <a:xfrm>
            <a:off x="680356" y="416801"/>
            <a:ext cx="8235046"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en-US" dirty="0">
                <a:solidFill>
                  <a:srgbClr val="3F3F3F"/>
                </a:solidFill>
              </a:rPr>
              <a:t>Drawbacks to a Microservice Architecture</a:t>
            </a:r>
            <a:endParaRPr dirty="0"/>
          </a:p>
        </p:txBody>
      </p:sp>
    </p:spTree>
    <p:extLst>
      <p:ext uri="{BB962C8B-B14F-4D97-AF65-F5344CB8AC3E}">
        <p14:creationId xmlns:p14="http://schemas.microsoft.com/office/powerpoint/2010/main" val="31972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500"/>
                                        <p:tgtEl>
                                          <p:spTgt spid="9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6"/>
                                        </p:tgtEl>
                                        <p:attrNameLst>
                                          <p:attrName>style.visibility</p:attrName>
                                        </p:attrNameLst>
                                      </p:cBhvr>
                                      <p:to>
                                        <p:strVal val="visible"/>
                                      </p:to>
                                    </p:set>
                                    <p:animEffect transition="in" filter="fade">
                                      <p:cBhvr>
                                        <p:cTn id="12" dur="500"/>
                                        <p:tgtEl>
                                          <p:spTgt spid="9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7"/>
                                        </p:tgtEl>
                                        <p:attrNameLst>
                                          <p:attrName>style.visibility</p:attrName>
                                        </p:attrNameLst>
                                      </p:cBhvr>
                                      <p:to>
                                        <p:strVal val="visible"/>
                                      </p:to>
                                    </p:set>
                                    <p:animEffect transition="in" filter="fade">
                                      <p:cBhvr>
                                        <p:cTn id="17" dur="500"/>
                                        <p:tgtEl>
                                          <p:spTgt spid="9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38"/>
                                        </p:tgtEl>
                                        <p:attrNameLst>
                                          <p:attrName>style.visibility</p:attrName>
                                        </p:attrNameLst>
                                      </p:cBhvr>
                                      <p:to>
                                        <p:strVal val="visible"/>
                                      </p:to>
                                    </p:set>
                                    <p:animEffect transition="in" filter="fade">
                                      <p:cBhvr>
                                        <p:cTn id="22" dur="500"/>
                                        <p:tgtEl>
                                          <p:spTgt spid="9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39"/>
                                        </p:tgtEl>
                                        <p:attrNameLst>
                                          <p:attrName>style.visibility</p:attrName>
                                        </p:attrNameLst>
                                      </p:cBhvr>
                                      <p:to>
                                        <p:strVal val="visible"/>
                                      </p:to>
                                    </p:set>
                                    <p:animEffect transition="in" filter="fade">
                                      <p:cBhvr>
                                        <p:cTn id="27" dur="500"/>
                                        <p:tgtEl>
                                          <p:spTgt spid="9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0"/>
                                        </p:tgtEl>
                                        <p:attrNameLst>
                                          <p:attrName>style.visibility</p:attrName>
                                        </p:attrNameLst>
                                      </p:cBhvr>
                                      <p:to>
                                        <p:strVal val="visible"/>
                                      </p:to>
                                    </p:set>
                                    <p:animEffect transition="in" filter="fade">
                                      <p:cBhvr>
                                        <p:cTn id="32" dur="500"/>
                                        <p:tgtEl>
                                          <p:spTgt spid="9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41"/>
                                        </p:tgtEl>
                                        <p:attrNameLst>
                                          <p:attrName>style.visibility</p:attrName>
                                        </p:attrNameLst>
                                      </p:cBhvr>
                                      <p:to>
                                        <p:strVal val="visible"/>
                                      </p:to>
                                    </p:set>
                                    <p:animEffect transition="in" filter="fade">
                                      <p:cBhvr>
                                        <p:cTn id="37" dur="500"/>
                                        <p:tgtEl>
                                          <p:spTgt spid="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p20"/>
          <p:cNvPicPr preferRelativeResize="0"/>
          <p:nvPr/>
        </p:nvPicPr>
        <p:blipFill rotWithShape="1">
          <a:blip r:embed="rId3">
            <a:alphaModFix/>
          </a:blip>
          <a:srcRect/>
          <a:stretch/>
        </p:blipFill>
        <p:spPr>
          <a:xfrm>
            <a:off x="2051720" y="957981"/>
            <a:ext cx="6264696" cy="3918025"/>
          </a:xfrm>
          <a:prstGeom prst="rect">
            <a:avLst/>
          </a:prstGeom>
          <a:noFill/>
          <a:ln>
            <a:noFill/>
          </a:ln>
        </p:spPr>
      </p:pic>
      <p:sp>
        <p:nvSpPr>
          <p:cNvPr id="948" name="Google Shape;948;p20"/>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44D73"/>
              </a:buClr>
              <a:buSzPts val="2800"/>
              <a:buFont typeface="Arial"/>
              <a:buNone/>
            </a:pPr>
            <a:r>
              <a:rPr lang="ko-KR" altLang="en-US" sz="2800" dirty="0">
                <a:solidFill>
                  <a:srgbClr val="144D73"/>
                </a:solidFill>
                <a:latin typeface="Arial"/>
                <a:ea typeface="Arial"/>
                <a:cs typeface="Arial"/>
                <a:sym typeface="Arial"/>
              </a:rPr>
              <a:t>해결책</a:t>
            </a:r>
            <a:r>
              <a:rPr lang="en-US" altLang="ko-KR" sz="2800" dirty="0">
                <a:solidFill>
                  <a:srgbClr val="144D73"/>
                </a:solidFill>
                <a:latin typeface="Arial"/>
                <a:ea typeface="Arial"/>
                <a:cs typeface="Arial"/>
                <a:sym typeface="Arial"/>
              </a:rPr>
              <a:t>:</a:t>
            </a:r>
            <a:r>
              <a:rPr lang="ko-KR" altLang="en-US" sz="2800" dirty="0">
                <a:solidFill>
                  <a:srgbClr val="144D73"/>
                </a:solidFill>
                <a:latin typeface="Arial"/>
                <a:ea typeface="Arial"/>
                <a:cs typeface="Arial"/>
                <a:sym typeface="Arial"/>
              </a:rPr>
              <a:t> </a:t>
            </a:r>
            <a:r>
              <a:rPr lang="en-US" sz="2800" dirty="0">
                <a:solidFill>
                  <a:srgbClr val="144D73"/>
                </a:solidFill>
                <a:latin typeface="Arial"/>
                <a:ea typeface="Arial"/>
                <a:cs typeface="Arial"/>
                <a:sym typeface="Arial"/>
              </a:rPr>
              <a:t>MSA </a:t>
            </a:r>
            <a:r>
              <a:rPr lang="ko-KR" altLang="en-US" sz="2800" dirty="0">
                <a:solidFill>
                  <a:srgbClr val="144D73"/>
                </a:solidFill>
                <a:latin typeface="Arial"/>
                <a:ea typeface="Arial"/>
                <a:cs typeface="Arial"/>
                <a:sym typeface="Arial"/>
              </a:rPr>
              <a:t>디자인 패턴</a:t>
            </a:r>
            <a:endParaRPr sz="2800" dirty="0"/>
          </a:p>
        </p:txBody>
      </p:sp>
      <p:sp>
        <p:nvSpPr>
          <p:cNvPr id="949" name="Google Shape;949;p20"/>
          <p:cNvSpPr txBox="1">
            <a:spLocks noGrp="1"/>
          </p:cNvSpPr>
          <p:nvPr>
            <p:ph type="body" idx="1"/>
          </p:nvPr>
        </p:nvSpPr>
        <p:spPr>
          <a:xfrm>
            <a:off x="338722" y="1203598"/>
            <a:ext cx="1731404" cy="432048"/>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2"/>
              </a:buClr>
              <a:buSzPts val="1200"/>
              <a:buChar char="•"/>
            </a:pPr>
            <a:r>
              <a:rPr lang="en-US" dirty="0" err="1">
                <a:solidFill>
                  <a:srgbClr val="144D73"/>
                </a:solidFill>
                <a:latin typeface="Arial"/>
                <a:ea typeface="Arial"/>
                <a:cs typeface="Arial"/>
                <a:sym typeface="Arial"/>
              </a:rPr>
              <a:t>microservices.io</a:t>
            </a:r>
            <a:r>
              <a:rPr lang="en-US" dirty="0">
                <a:solidFill>
                  <a:srgbClr val="144D73"/>
                </a:solidFill>
                <a:latin typeface="Arial"/>
                <a:ea typeface="Arial"/>
                <a:cs typeface="Arial"/>
                <a:sym typeface="Arial"/>
              </a:rPr>
              <a:t/>
            </a:r>
            <a:br>
              <a:rPr lang="en-US" dirty="0">
                <a:solidFill>
                  <a:srgbClr val="144D73"/>
                </a:solidFill>
                <a:latin typeface="Arial"/>
                <a:ea typeface="Arial"/>
                <a:cs typeface="Arial"/>
                <a:sym typeface="Arial"/>
              </a:rPr>
            </a:br>
            <a:endParaRPr dirty="0"/>
          </a:p>
        </p:txBody>
      </p:sp>
    </p:spTree>
    <p:extLst>
      <p:ext uri="{BB962C8B-B14F-4D97-AF65-F5344CB8AC3E}">
        <p14:creationId xmlns:p14="http://schemas.microsoft.com/office/powerpoint/2010/main" val="4191731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21"/>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3200"/>
              <a:buFont typeface="Calibri"/>
              <a:buNone/>
            </a:pPr>
            <a:r>
              <a:rPr lang="ko-KR" altLang="en-US" dirty="0" err="1"/>
              <a:t>넷플릭스</a:t>
            </a:r>
            <a:r>
              <a:rPr lang="ko-KR" altLang="en-US" dirty="0"/>
              <a:t> </a:t>
            </a:r>
            <a:r>
              <a:rPr lang="en-US" altLang="ko-KR" dirty="0"/>
              <a:t>OSS</a:t>
            </a:r>
            <a:endParaRPr dirty="0"/>
          </a:p>
        </p:txBody>
      </p:sp>
      <p:pic>
        <p:nvPicPr>
          <p:cNvPr id="955" name="Google Shape;955;p21"/>
          <p:cNvPicPr preferRelativeResize="0"/>
          <p:nvPr/>
        </p:nvPicPr>
        <p:blipFill rotWithShape="1">
          <a:blip r:embed="rId3">
            <a:alphaModFix/>
          </a:blip>
          <a:srcRect/>
          <a:stretch/>
        </p:blipFill>
        <p:spPr>
          <a:xfrm>
            <a:off x="2291715" y="2123690"/>
            <a:ext cx="5709285" cy="2720831"/>
          </a:xfrm>
          <a:prstGeom prst="rect">
            <a:avLst/>
          </a:prstGeom>
          <a:noFill/>
          <a:ln>
            <a:noFill/>
          </a:ln>
        </p:spPr>
      </p:pic>
      <p:sp>
        <p:nvSpPr>
          <p:cNvPr id="956" name="Google Shape;956;p21"/>
          <p:cNvSpPr txBox="1"/>
          <p:nvPr/>
        </p:nvSpPr>
        <p:spPr>
          <a:xfrm>
            <a:off x="1768793" y="1129518"/>
            <a:ext cx="5941695"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넷플릭스는 수백개의 마이크로서비스를 운영하고 있는 것으로 유명하다. 각 마이크로서비스간에는  REST 방식의 호출을 통하여 연동되며 이들간의 자동화된 식별과 동적 연동을 위하여 자체적인 플랫폼을 구축했고 이를 Netflix OSS 라는 이름으로 오픈소스화 하였다.</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03142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22"/>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646"/>
              </a:buClr>
              <a:buSzPts val="3200"/>
              <a:buFont typeface="Calibri"/>
              <a:buNone/>
            </a:pPr>
            <a:r>
              <a:rPr lang="en-US"/>
              <a:t>마이크로 서비스 전환 사례</a:t>
            </a:r>
            <a:endParaRPr/>
          </a:p>
        </p:txBody>
      </p:sp>
      <p:pic>
        <p:nvPicPr>
          <p:cNvPr id="962" name="Google Shape;962;p22"/>
          <p:cNvPicPr preferRelativeResize="0"/>
          <p:nvPr/>
        </p:nvPicPr>
        <p:blipFill rotWithShape="1">
          <a:blip r:embed="rId3">
            <a:alphaModFix/>
          </a:blip>
          <a:srcRect/>
          <a:stretch/>
        </p:blipFill>
        <p:spPr>
          <a:xfrm>
            <a:off x="2188845" y="1213963"/>
            <a:ext cx="1256390" cy="943688"/>
          </a:xfrm>
          <a:prstGeom prst="rect">
            <a:avLst/>
          </a:prstGeom>
          <a:noFill/>
          <a:ln>
            <a:noFill/>
          </a:ln>
        </p:spPr>
      </p:pic>
      <p:pic>
        <p:nvPicPr>
          <p:cNvPr id="963" name="Google Shape;963;p22"/>
          <p:cNvPicPr preferRelativeResize="0"/>
          <p:nvPr/>
        </p:nvPicPr>
        <p:blipFill rotWithShape="1">
          <a:blip r:embed="rId4">
            <a:alphaModFix/>
          </a:blip>
          <a:srcRect/>
          <a:stretch/>
        </p:blipFill>
        <p:spPr>
          <a:xfrm>
            <a:off x="1614488" y="2211705"/>
            <a:ext cx="1062990" cy="386542"/>
          </a:xfrm>
          <a:prstGeom prst="rect">
            <a:avLst/>
          </a:prstGeom>
          <a:noFill/>
          <a:ln>
            <a:noFill/>
          </a:ln>
        </p:spPr>
      </p:pic>
      <p:pic>
        <p:nvPicPr>
          <p:cNvPr id="964" name="Google Shape;964;p22"/>
          <p:cNvPicPr preferRelativeResize="0"/>
          <p:nvPr/>
        </p:nvPicPr>
        <p:blipFill rotWithShape="1">
          <a:blip r:embed="rId5">
            <a:alphaModFix/>
          </a:blip>
          <a:srcRect/>
          <a:stretch/>
        </p:blipFill>
        <p:spPr>
          <a:xfrm>
            <a:off x="1633882" y="3305175"/>
            <a:ext cx="737235" cy="737235"/>
          </a:xfrm>
          <a:prstGeom prst="rect">
            <a:avLst/>
          </a:prstGeom>
          <a:noFill/>
          <a:ln>
            <a:noFill/>
          </a:ln>
        </p:spPr>
      </p:pic>
      <p:pic>
        <p:nvPicPr>
          <p:cNvPr id="965" name="Google Shape;965;p22"/>
          <p:cNvPicPr preferRelativeResize="0"/>
          <p:nvPr/>
        </p:nvPicPr>
        <p:blipFill rotWithShape="1">
          <a:blip r:embed="rId6">
            <a:alphaModFix/>
          </a:blip>
          <a:srcRect/>
          <a:stretch/>
        </p:blipFill>
        <p:spPr>
          <a:xfrm>
            <a:off x="3000375" y="3393758"/>
            <a:ext cx="736971" cy="725805"/>
          </a:xfrm>
          <a:prstGeom prst="rect">
            <a:avLst/>
          </a:prstGeom>
          <a:noFill/>
          <a:ln>
            <a:noFill/>
          </a:ln>
        </p:spPr>
      </p:pic>
      <p:pic>
        <p:nvPicPr>
          <p:cNvPr id="966" name="Google Shape;966;p22"/>
          <p:cNvPicPr preferRelativeResize="0"/>
          <p:nvPr/>
        </p:nvPicPr>
        <p:blipFill rotWithShape="1">
          <a:blip r:embed="rId7">
            <a:alphaModFix/>
          </a:blip>
          <a:srcRect/>
          <a:stretch/>
        </p:blipFill>
        <p:spPr>
          <a:xfrm>
            <a:off x="4295548" y="2868763"/>
            <a:ext cx="1600427" cy="1173647"/>
          </a:xfrm>
          <a:prstGeom prst="rect">
            <a:avLst/>
          </a:prstGeom>
          <a:noFill/>
          <a:ln>
            <a:noFill/>
          </a:ln>
        </p:spPr>
      </p:pic>
      <p:pic>
        <p:nvPicPr>
          <p:cNvPr id="967" name="Google Shape;967;p22"/>
          <p:cNvPicPr preferRelativeResize="0"/>
          <p:nvPr/>
        </p:nvPicPr>
        <p:blipFill rotWithShape="1">
          <a:blip r:embed="rId8">
            <a:alphaModFix/>
          </a:blip>
          <a:srcRect/>
          <a:stretch/>
        </p:blipFill>
        <p:spPr>
          <a:xfrm>
            <a:off x="3924893" y="1365968"/>
            <a:ext cx="762381" cy="762381"/>
          </a:xfrm>
          <a:prstGeom prst="rect">
            <a:avLst/>
          </a:prstGeom>
          <a:noFill/>
          <a:ln>
            <a:noFill/>
          </a:ln>
        </p:spPr>
      </p:pic>
      <p:pic>
        <p:nvPicPr>
          <p:cNvPr id="968" name="Google Shape;968;p22"/>
          <p:cNvPicPr preferRelativeResize="0"/>
          <p:nvPr/>
        </p:nvPicPr>
        <p:blipFill rotWithShape="1">
          <a:blip r:embed="rId9">
            <a:alphaModFix/>
          </a:blip>
          <a:srcRect/>
          <a:stretch/>
        </p:blipFill>
        <p:spPr>
          <a:xfrm>
            <a:off x="3489960" y="2345644"/>
            <a:ext cx="1424940" cy="505206"/>
          </a:xfrm>
          <a:prstGeom prst="rect">
            <a:avLst/>
          </a:prstGeom>
          <a:noFill/>
          <a:ln>
            <a:noFill/>
          </a:ln>
        </p:spPr>
      </p:pic>
      <p:pic>
        <p:nvPicPr>
          <p:cNvPr id="969" name="Google Shape;969;p22"/>
          <p:cNvPicPr preferRelativeResize="0"/>
          <p:nvPr/>
        </p:nvPicPr>
        <p:blipFill rotWithShape="1">
          <a:blip r:embed="rId10">
            <a:alphaModFix/>
          </a:blip>
          <a:srcRect/>
          <a:stretch/>
        </p:blipFill>
        <p:spPr>
          <a:xfrm>
            <a:off x="5929312" y="2314568"/>
            <a:ext cx="995363" cy="283679"/>
          </a:xfrm>
          <a:prstGeom prst="rect">
            <a:avLst/>
          </a:prstGeom>
          <a:noFill/>
          <a:ln>
            <a:noFill/>
          </a:ln>
        </p:spPr>
      </p:pic>
      <p:pic>
        <p:nvPicPr>
          <p:cNvPr id="970" name="Google Shape;970;p22"/>
          <p:cNvPicPr preferRelativeResize="0"/>
          <p:nvPr/>
        </p:nvPicPr>
        <p:blipFill rotWithShape="1">
          <a:blip r:embed="rId11">
            <a:alphaModFix/>
          </a:blip>
          <a:srcRect/>
          <a:stretch/>
        </p:blipFill>
        <p:spPr>
          <a:xfrm>
            <a:off x="6200308" y="1526701"/>
            <a:ext cx="1028700" cy="419100"/>
          </a:xfrm>
          <a:prstGeom prst="rect">
            <a:avLst/>
          </a:prstGeom>
          <a:noFill/>
          <a:ln>
            <a:noFill/>
          </a:ln>
        </p:spPr>
      </p:pic>
      <p:pic>
        <p:nvPicPr>
          <p:cNvPr id="971" name="Google Shape;971;p22"/>
          <p:cNvPicPr preferRelativeResize="0"/>
          <p:nvPr/>
        </p:nvPicPr>
        <p:blipFill rotWithShape="1">
          <a:blip r:embed="rId12">
            <a:alphaModFix/>
          </a:blip>
          <a:srcRect/>
          <a:stretch/>
        </p:blipFill>
        <p:spPr>
          <a:xfrm>
            <a:off x="6209348" y="3369516"/>
            <a:ext cx="1453515" cy="524304"/>
          </a:xfrm>
          <a:prstGeom prst="rect">
            <a:avLst/>
          </a:prstGeom>
          <a:noFill/>
          <a:ln>
            <a:noFill/>
          </a:ln>
        </p:spPr>
      </p:pic>
      <p:sp>
        <p:nvSpPr>
          <p:cNvPr id="972" name="Google Shape;972;p22"/>
          <p:cNvSpPr/>
          <p:nvPr/>
        </p:nvSpPr>
        <p:spPr>
          <a:xfrm>
            <a:off x="1363532" y="4006393"/>
            <a:ext cx="119616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86DEB"/>
              </a:buClr>
              <a:buSzPts val="1050"/>
              <a:buFont typeface="Arial"/>
              <a:buNone/>
            </a:pPr>
            <a:r>
              <a:rPr lang="en-US" sz="1050" b="0" i="0" u="none" strike="noStrike" cap="none">
                <a:solidFill>
                  <a:srgbClr val="686DEB"/>
                </a:solidFill>
                <a:latin typeface="Arial"/>
                <a:ea typeface="Arial"/>
                <a:cs typeface="Arial"/>
                <a:sym typeface="Arial"/>
              </a:rPr>
              <a:t>Gaming Platform</a:t>
            </a:r>
            <a:endParaRPr sz="1050" b="0" i="0" u="none" strike="noStrike" cap="none">
              <a:solidFill>
                <a:srgbClr val="000000"/>
              </a:solidFill>
              <a:latin typeface="Arial"/>
              <a:ea typeface="Arial"/>
              <a:cs typeface="Arial"/>
              <a:sym typeface="Arial"/>
            </a:endParaRPr>
          </a:p>
        </p:txBody>
      </p:sp>
      <p:sp>
        <p:nvSpPr>
          <p:cNvPr id="973" name="Google Shape;973;p22"/>
          <p:cNvSpPr/>
          <p:nvPr/>
        </p:nvSpPr>
        <p:spPr>
          <a:xfrm>
            <a:off x="1363532" y="2662989"/>
            <a:ext cx="3429000"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86DEB"/>
              </a:buClr>
              <a:buSzPts val="1050"/>
              <a:buFont typeface="Arial"/>
              <a:buNone/>
            </a:pPr>
            <a:r>
              <a:rPr lang="en-US" sz="1050" b="0" i="0" u="none" strike="noStrike" cap="none">
                <a:solidFill>
                  <a:srgbClr val="686DEB"/>
                </a:solidFill>
                <a:latin typeface="Arial"/>
                <a:ea typeface="Arial"/>
                <a:cs typeface="Arial"/>
                <a:sym typeface="Arial"/>
              </a:rPr>
              <a:t>Mobile Apps 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686DEB"/>
              </a:buClr>
              <a:buSzPts val="1050"/>
              <a:buFont typeface="Arial"/>
              <a:buNone/>
            </a:pPr>
            <a:r>
              <a:rPr lang="en-US" sz="1050" b="0" i="0" u="none" strike="noStrike" cap="none">
                <a:solidFill>
                  <a:srgbClr val="686DEB"/>
                </a:solidFill>
                <a:latin typeface="Arial"/>
                <a:ea typeface="Arial"/>
                <a:cs typeface="Arial"/>
                <a:sym typeface="Arial"/>
              </a:rPr>
              <a:t>Serverless Microservices</a:t>
            </a:r>
            <a:endParaRPr sz="1050" b="0" i="0" u="none" strike="noStrike" cap="none">
              <a:solidFill>
                <a:srgbClr val="000000"/>
              </a:solidFill>
              <a:latin typeface="Arial"/>
              <a:ea typeface="Arial"/>
              <a:cs typeface="Arial"/>
              <a:sym typeface="Arial"/>
            </a:endParaRPr>
          </a:p>
        </p:txBody>
      </p:sp>
      <p:sp>
        <p:nvSpPr>
          <p:cNvPr id="974" name="Google Shape;974;p22"/>
          <p:cNvSpPr/>
          <p:nvPr/>
        </p:nvSpPr>
        <p:spPr>
          <a:xfrm>
            <a:off x="4572000" y="3737800"/>
            <a:ext cx="342900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86DEB"/>
              </a:buClr>
              <a:buSzPts val="1050"/>
              <a:buFont typeface="Arial"/>
              <a:buNone/>
            </a:pPr>
            <a:r>
              <a:rPr lang="en-US" sz="1050" b="0" i="0" u="none" strike="noStrike" cap="none">
                <a:solidFill>
                  <a:srgbClr val="686DEB"/>
                </a:solidFill>
                <a:latin typeface="Arial"/>
                <a:ea typeface="Arial"/>
                <a:cs typeface="Arial"/>
                <a:sym typeface="Arial"/>
              </a:rPr>
              <a:t>IoT Service</a:t>
            </a:r>
            <a:endParaRPr sz="1050" b="0" i="0" u="none" strike="noStrike" cap="none">
              <a:solidFill>
                <a:srgbClr val="000000"/>
              </a:solidFill>
              <a:latin typeface="Arial"/>
              <a:ea typeface="Arial"/>
              <a:cs typeface="Arial"/>
              <a:sym typeface="Arial"/>
            </a:endParaRPr>
          </a:p>
        </p:txBody>
      </p:sp>
      <p:sp>
        <p:nvSpPr>
          <p:cNvPr id="975" name="Google Shape;975;p22"/>
          <p:cNvSpPr/>
          <p:nvPr/>
        </p:nvSpPr>
        <p:spPr>
          <a:xfrm>
            <a:off x="5957945" y="3812576"/>
            <a:ext cx="1685077"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86DEB"/>
              </a:buClr>
              <a:buSzPts val="1050"/>
              <a:buFont typeface="Arial"/>
              <a:buNone/>
            </a:pPr>
            <a:r>
              <a:rPr lang="en-US" sz="1050" b="0" i="0" u="none" strike="noStrike" cap="none">
                <a:solidFill>
                  <a:srgbClr val="686DEB"/>
                </a:solidFill>
                <a:latin typeface="Arial"/>
                <a:ea typeface="Arial"/>
                <a:cs typeface="Arial"/>
                <a:sym typeface="Arial"/>
              </a:rPr>
              <a:t>Serverless Microservices</a:t>
            </a:r>
            <a:endParaRPr sz="1050" b="0" i="0" u="none" strike="noStrike" cap="none">
              <a:solidFill>
                <a:srgbClr val="000000"/>
              </a:solidFill>
              <a:latin typeface="Arial"/>
              <a:ea typeface="Arial"/>
              <a:cs typeface="Arial"/>
              <a:sym typeface="Arial"/>
            </a:endParaRPr>
          </a:p>
        </p:txBody>
      </p:sp>
      <p:sp>
        <p:nvSpPr>
          <p:cNvPr id="976" name="Google Shape;976;p22"/>
          <p:cNvSpPr/>
          <p:nvPr/>
        </p:nvSpPr>
        <p:spPr>
          <a:xfrm>
            <a:off x="5815013" y="2645681"/>
            <a:ext cx="3429000"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86DEB"/>
              </a:buClr>
              <a:buSzPts val="1050"/>
              <a:buFont typeface="Arial"/>
              <a:buNone/>
            </a:pPr>
            <a:r>
              <a:rPr lang="en-US" sz="1050" b="0" i="0" u="none" strike="noStrike" cap="none">
                <a:solidFill>
                  <a:srgbClr val="686DEB"/>
                </a:solidFill>
                <a:latin typeface="Arial"/>
                <a:ea typeface="Arial"/>
                <a:cs typeface="Arial"/>
                <a:sym typeface="Arial"/>
              </a:rPr>
              <a:t>From Monolithic 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686DEB"/>
              </a:buClr>
              <a:buSzPts val="1050"/>
              <a:buFont typeface="Arial"/>
              <a:buNone/>
            </a:pPr>
            <a:r>
              <a:rPr lang="en-US" sz="1050" b="0" i="0" u="none" strike="noStrike" cap="none">
                <a:solidFill>
                  <a:srgbClr val="686DEB"/>
                </a:solidFill>
                <a:latin typeface="Arial"/>
                <a:ea typeface="Arial"/>
                <a:cs typeface="Arial"/>
                <a:sym typeface="Arial"/>
              </a:rPr>
              <a:t>Microservices</a:t>
            </a:r>
            <a:endParaRPr sz="1050" b="0" i="0" u="none" strike="noStrike" cap="none">
              <a:solidFill>
                <a:srgbClr val="000000"/>
              </a:solidFill>
              <a:latin typeface="Arial"/>
              <a:ea typeface="Arial"/>
              <a:cs typeface="Arial"/>
              <a:sym typeface="Arial"/>
            </a:endParaRPr>
          </a:p>
        </p:txBody>
      </p:sp>
      <p:sp>
        <p:nvSpPr>
          <p:cNvPr id="977" name="Google Shape;977;p22"/>
          <p:cNvSpPr/>
          <p:nvPr/>
        </p:nvSpPr>
        <p:spPr>
          <a:xfrm>
            <a:off x="3247274" y="2646861"/>
            <a:ext cx="162897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86DEB"/>
              </a:buClr>
              <a:buSzPts val="1050"/>
              <a:buFont typeface="Arial"/>
              <a:buNone/>
            </a:pPr>
            <a:r>
              <a:rPr lang="en-US" sz="1050" b="0" i="0" u="none" strike="noStrike" cap="none">
                <a:solidFill>
                  <a:srgbClr val="686DEB"/>
                </a:solidFill>
                <a:latin typeface="Arial"/>
                <a:ea typeface="Arial"/>
                <a:cs typeface="Arial"/>
                <a:sym typeface="Arial"/>
              </a:rPr>
              <a:t>Pure Play Video OTT- A</a:t>
            </a:r>
            <a:endParaRPr sz="1050" b="0" i="0" u="none" strike="noStrike" cap="none">
              <a:solidFill>
                <a:srgbClr val="000000"/>
              </a:solidFill>
              <a:latin typeface="Arial"/>
              <a:ea typeface="Arial"/>
              <a:cs typeface="Arial"/>
              <a:sym typeface="Arial"/>
            </a:endParaRPr>
          </a:p>
        </p:txBody>
      </p:sp>
      <p:sp>
        <p:nvSpPr>
          <p:cNvPr id="978" name="Google Shape;978;p22"/>
          <p:cNvSpPr/>
          <p:nvPr/>
        </p:nvSpPr>
        <p:spPr>
          <a:xfrm>
            <a:off x="5929312" y="1924554"/>
            <a:ext cx="148309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86DEB"/>
              </a:buClr>
              <a:buSzPts val="1050"/>
              <a:buFont typeface="Arial"/>
              <a:buNone/>
            </a:pPr>
            <a:r>
              <a:rPr lang="en-US" sz="1050" b="0" i="0" u="none" strike="noStrike" cap="none">
                <a:solidFill>
                  <a:srgbClr val="686DEB"/>
                </a:solidFill>
                <a:latin typeface="Arial"/>
                <a:ea typeface="Arial"/>
                <a:cs typeface="Arial"/>
                <a:sym typeface="Arial"/>
              </a:rPr>
              <a:t>Video &amp; Broadcasting</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68891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C774158-BF2E-2F4E-B50D-535D0F133C27}"/>
              </a:ext>
            </a:extLst>
          </p:cNvPr>
          <p:cNvSpPr>
            <a:spLocks noGrp="1"/>
          </p:cNvSpPr>
          <p:nvPr>
            <p:ph type="title"/>
          </p:nvPr>
        </p:nvSpPr>
        <p:spPr/>
        <p:txBody>
          <a:bodyPr/>
          <a:lstStyle/>
          <a:p>
            <a:r>
              <a:rPr kumimoji="1" lang="ko-Kore-KR" altLang="en-US" dirty="0"/>
              <a:t>당근마켓</a:t>
            </a:r>
            <a:r>
              <a:rPr kumimoji="1" lang="ko-KR" altLang="en-US" dirty="0"/>
              <a:t> </a:t>
            </a:r>
            <a:endParaRPr kumimoji="1" lang="ko-Kore-KR" altLang="en-US" dirty="0"/>
          </a:p>
        </p:txBody>
      </p:sp>
      <p:sp>
        <p:nvSpPr>
          <p:cNvPr id="4" name="직사각형 3">
            <a:extLst>
              <a:ext uri="{FF2B5EF4-FFF2-40B4-BE49-F238E27FC236}">
                <a16:creationId xmlns:a16="http://schemas.microsoft.com/office/drawing/2014/main" id="{C7894932-8385-9F44-9354-14281F1835A7}"/>
              </a:ext>
            </a:extLst>
          </p:cNvPr>
          <p:cNvSpPr/>
          <p:nvPr/>
        </p:nvSpPr>
        <p:spPr>
          <a:xfrm>
            <a:off x="2020660" y="2340917"/>
            <a:ext cx="5102679" cy="461665"/>
          </a:xfrm>
          <a:prstGeom prst="rect">
            <a:avLst/>
          </a:prstGeom>
        </p:spPr>
        <p:txBody>
          <a:bodyPr wrap="none">
            <a:spAutoFit/>
          </a:bodyPr>
          <a:lstStyle/>
          <a:p>
            <a:r>
              <a:rPr lang="ko-Kore-KR" altLang="en-US" sz="2400" dirty="0">
                <a:hlinkClick r:id="rId2"/>
              </a:rPr>
              <a:t>https://youtu.be/mLIthm96u2Q?t=50</a:t>
            </a:r>
            <a:endParaRPr lang="ko-Kore-KR" altLang="en-US" sz="2400" dirty="0"/>
          </a:p>
        </p:txBody>
      </p:sp>
    </p:spTree>
    <p:extLst>
      <p:ext uri="{BB962C8B-B14F-4D97-AF65-F5344CB8AC3E}">
        <p14:creationId xmlns:p14="http://schemas.microsoft.com/office/powerpoint/2010/main" val="948315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23"/>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3200"/>
              <a:buFont typeface="Calibri"/>
              <a:buNone/>
            </a:pPr>
            <a:r>
              <a:rPr lang="en-US"/>
              <a:t>                  </a:t>
            </a:r>
            <a:endParaRPr/>
          </a:p>
        </p:txBody>
      </p:sp>
      <p:pic>
        <p:nvPicPr>
          <p:cNvPr id="984" name="Google Shape;984;p23"/>
          <p:cNvPicPr preferRelativeResize="0"/>
          <p:nvPr/>
        </p:nvPicPr>
        <p:blipFill rotWithShape="1">
          <a:blip r:embed="rId3">
            <a:alphaModFix/>
          </a:blip>
          <a:srcRect/>
          <a:stretch/>
        </p:blipFill>
        <p:spPr>
          <a:xfrm>
            <a:off x="1614487" y="1268386"/>
            <a:ext cx="5837873" cy="3636024"/>
          </a:xfrm>
          <a:prstGeom prst="rect">
            <a:avLst/>
          </a:prstGeom>
          <a:noFill/>
          <a:ln>
            <a:noFill/>
          </a:ln>
        </p:spPr>
      </p:pic>
      <p:pic>
        <p:nvPicPr>
          <p:cNvPr id="985" name="Google Shape;985;p23"/>
          <p:cNvPicPr preferRelativeResize="0"/>
          <p:nvPr/>
        </p:nvPicPr>
        <p:blipFill rotWithShape="1">
          <a:blip r:embed="rId4">
            <a:alphaModFix/>
          </a:blip>
          <a:srcRect/>
          <a:stretch/>
        </p:blipFill>
        <p:spPr>
          <a:xfrm>
            <a:off x="1614488" y="313085"/>
            <a:ext cx="1541145" cy="904700"/>
          </a:xfrm>
          <a:prstGeom prst="rect">
            <a:avLst/>
          </a:prstGeom>
          <a:noFill/>
          <a:ln>
            <a:noFill/>
          </a:ln>
        </p:spPr>
      </p:pic>
      <p:sp>
        <p:nvSpPr>
          <p:cNvPr id="986" name="Google Shape;986;p23"/>
          <p:cNvSpPr txBox="1">
            <a:spLocks noGrp="1"/>
          </p:cNvSpPr>
          <p:nvPr>
            <p:ph type="body" idx="1"/>
          </p:nvPr>
        </p:nvSpPr>
        <p:spPr>
          <a:xfrm>
            <a:off x="4379118" y="770930"/>
            <a:ext cx="4441353" cy="3263504"/>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rgbClr val="141A1B"/>
              </a:buClr>
              <a:buSzPts val="1200"/>
              <a:buChar char="•"/>
            </a:pPr>
            <a:r>
              <a:rPr lang="en-US" sz="1200" dirty="0" err="1"/>
              <a:t>가장</a:t>
            </a:r>
            <a:r>
              <a:rPr lang="en-US" sz="1200" dirty="0"/>
              <a:t> </a:t>
            </a:r>
            <a:r>
              <a:rPr lang="en-US" sz="1200" dirty="0" err="1"/>
              <a:t>작고</a:t>
            </a:r>
            <a:r>
              <a:rPr lang="en-US" sz="1200" dirty="0"/>
              <a:t> </a:t>
            </a:r>
            <a:r>
              <a:rPr lang="en-US" sz="1200" dirty="0" err="1"/>
              <a:t>독립적인</a:t>
            </a:r>
            <a:r>
              <a:rPr lang="en-US" sz="1200" dirty="0"/>
              <a:t> </a:t>
            </a:r>
            <a:r>
              <a:rPr lang="en-US" sz="1200" dirty="0" err="1"/>
              <a:t>서비스로</a:t>
            </a:r>
            <a:r>
              <a:rPr lang="en-US" sz="1200" dirty="0"/>
              <a:t> 부터 </a:t>
            </a:r>
            <a:r>
              <a:rPr lang="en-US" sz="1200" dirty="0" err="1"/>
              <a:t>마이그래이션</a:t>
            </a:r>
            <a:endParaRPr sz="1200" dirty="0"/>
          </a:p>
          <a:p>
            <a:pPr marL="171450" lvl="0" indent="-171450" algn="l" rtl="0">
              <a:lnSpc>
                <a:spcPct val="90000"/>
              </a:lnSpc>
              <a:spcBef>
                <a:spcPts val="750"/>
              </a:spcBef>
              <a:spcAft>
                <a:spcPts val="0"/>
              </a:spcAft>
              <a:buClr>
                <a:srgbClr val="141A1B"/>
              </a:buClr>
              <a:buSzPts val="1200"/>
              <a:buChar char="•"/>
            </a:pPr>
            <a:r>
              <a:rPr lang="en-US" sz="1200" dirty="0" err="1"/>
              <a:t>순차적</a:t>
            </a:r>
            <a:r>
              <a:rPr lang="en-US" sz="1200" dirty="0"/>
              <a:t> </a:t>
            </a:r>
            <a:r>
              <a:rPr lang="en-US" sz="1200" dirty="0" err="1"/>
              <a:t>레거시의</a:t>
            </a:r>
            <a:r>
              <a:rPr lang="en-US" sz="1200" dirty="0"/>
              <a:t> 마이크로서비스 </a:t>
            </a:r>
            <a:r>
              <a:rPr lang="en-US" sz="1200" dirty="0" err="1"/>
              <a:t>전환을</a:t>
            </a:r>
            <a:r>
              <a:rPr lang="en-US" sz="1200" dirty="0"/>
              <a:t> </a:t>
            </a:r>
            <a:r>
              <a:rPr lang="en-US" sz="1200" dirty="0" err="1"/>
              <a:t>위한</a:t>
            </a:r>
            <a:r>
              <a:rPr lang="en-US" sz="1200" dirty="0"/>
              <a:t> API GW </a:t>
            </a:r>
            <a:r>
              <a:rPr lang="en-US" sz="1200" dirty="0" err="1"/>
              <a:t>적용한</a:t>
            </a:r>
            <a:r>
              <a:rPr lang="en-US" sz="1200" dirty="0"/>
              <a:t> “</a:t>
            </a:r>
            <a:r>
              <a:rPr lang="en-US" sz="1200" dirty="0" err="1"/>
              <a:t>스트랭글러</a:t>
            </a:r>
            <a:r>
              <a:rPr lang="en-US" sz="1200" dirty="0"/>
              <a:t> </a:t>
            </a:r>
            <a:r>
              <a:rPr lang="en-US" sz="1200" dirty="0" err="1"/>
              <a:t>패턴</a:t>
            </a:r>
            <a:r>
              <a:rPr lang="en-US" sz="1200" dirty="0"/>
              <a:t>” </a:t>
            </a:r>
            <a:r>
              <a:rPr lang="en-US" sz="1200" dirty="0" err="1"/>
              <a:t>적용</a:t>
            </a:r>
            <a:endParaRPr sz="1200" dirty="0"/>
          </a:p>
          <a:p>
            <a:pPr marL="171450" lvl="0" indent="-171450" algn="l" rtl="0">
              <a:lnSpc>
                <a:spcPct val="90000"/>
              </a:lnSpc>
              <a:spcBef>
                <a:spcPts val="750"/>
              </a:spcBef>
              <a:spcAft>
                <a:spcPts val="0"/>
              </a:spcAft>
              <a:buClr>
                <a:srgbClr val="141A1B"/>
              </a:buClr>
              <a:buSzPts val="1200"/>
              <a:buChar char="•"/>
            </a:pPr>
            <a:r>
              <a:rPr lang="en-US" sz="1200" dirty="0"/>
              <a:t>서비스 </a:t>
            </a:r>
            <a:r>
              <a:rPr lang="en-US" sz="1200" dirty="0" err="1"/>
              <a:t>폴백</a:t>
            </a:r>
            <a:r>
              <a:rPr lang="en-US" sz="1200" dirty="0"/>
              <a:t> </a:t>
            </a:r>
            <a:r>
              <a:rPr lang="en-US" sz="1200" dirty="0" err="1"/>
              <a:t>테스트</a:t>
            </a:r>
            <a:r>
              <a:rPr lang="en-US" sz="1200" dirty="0"/>
              <a:t> 및 </a:t>
            </a:r>
            <a:r>
              <a:rPr lang="en-US" sz="1200" dirty="0" err="1"/>
              <a:t>자동화가</a:t>
            </a:r>
            <a:r>
              <a:rPr lang="en-US" sz="1200" dirty="0"/>
              <a:t> </a:t>
            </a:r>
            <a:r>
              <a:rPr lang="en-US" sz="1200" dirty="0" err="1"/>
              <a:t>필수</a:t>
            </a:r>
            <a:r>
              <a:rPr lang="en-US" sz="1200" dirty="0"/>
              <a:t> </a:t>
            </a:r>
            <a:r>
              <a:rPr lang="en-US" sz="1200" dirty="0" err="1"/>
              <a:t>조건</a:t>
            </a:r>
            <a:endParaRPr sz="1200" dirty="0"/>
          </a:p>
          <a:p>
            <a:pPr marL="171450" lvl="0" indent="-95250" algn="l" rtl="0">
              <a:lnSpc>
                <a:spcPct val="90000"/>
              </a:lnSpc>
              <a:spcBef>
                <a:spcPts val="750"/>
              </a:spcBef>
              <a:spcAft>
                <a:spcPts val="0"/>
              </a:spcAft>
              <a:buClr>
                <a:srgbClr val="141A1B"/>
              </a:buClr>
              <a:buSzPts val="1200"/>
              <a:buNone/>
            </a:pPr>
            <a:endParaRPr sz="1200" dirty="0"/>
          </a:p>
        </p:txBody>
      </p:sp>
    </p:spTree>
    <p:extLst>
      <p:ext uri="{BB962C8B-B14F-4D97-AF65-F5344CB8AC3E}">
        <p14:creationId xmlns:p14="http://schemas.microsoft.com/office/powerpoint/2010/main" val="1365178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24"/>
          <p:cNvSpPr txBox="1">
            <a:spLocks noGrp="1"/>
          </p:cNvSpPr>
          <p:nvPr>
            <p:ph type="body" idx="1"/>
          </p:nvPr>
        </p:nvSpPr>
        <p:spPr>
          <a:xfrm>
            <a:off x="1614488" y="1359254"/>
            <a:ext cx="5915025" cy="3263504"/>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rgbClr val="141A1B"/>
              </a:buClr>
              <a:buSzPts val="1350"/>
              <a:buChar char="•"/>
            </a:pPr>
            <a:r>
              <a:rPr lang="en-US" sz="1350" dirty="0" err="1"/>
              <a:t>새로</a:t>
            </a:r>
            <a:r>
              <a:rPr lang="en-US" sz="1350" dirty="0"/>
              <a:t> </a:t>
            </a:r>
            <a:r>
              <a:rPr lang="en-US" sz="1350" dirty="0" err="1"/>
              <a:t>추가</a:t>
            </a:r>
            <a:r>
              <a:rPr lang="en-US" sz="1350" dirty="0"/>
              <a:t>/</a:t>
            </a:r>
            <a:r>
              <a:rPr lang="en-US" sz="1350" dirty="0" err="1"/>
              <a:t>변경</a:t>
            </a:r>
            <a:r>
              <a:rPr lang="en-US" sz="1350" dirty="0"/>
              <a:t> </a:t>
            </a:r>
            <a:r>
              <a:rPr lang="en-US" sz="1350" dirty="0" err="1"/>
              <a:t>필요한</a:t>
            </a:r>
            <a:r>
              <a:rPr lang="en-US" sz="1350" dirty="0"/>
              <a:t> </a:t>
            </a:r>
            <a:r>
              <a:rPr lang="en-US" sz="1350" dirty="0" err="1"/>
              <a:t>기능부터</a:t>
            </a:r>
            <a:r>
              <a:rPr lang="en-US" sz="1350" dirty="0"/>
              <a:t> </a:t>
            </a:r>
            <a:r>
              <a:rPr lang="en-US" sz="1350" dirty="0" err="1"/>
              <a:t>분리</a:t>
            </a:r>
            <a:endParaRPr sz="1350" dirty="0"/>
          </a:p>
          <a:p>
            <a:pPr marL="514350" lvl="1" indent="-171450" algn="l" rtl="0">
              <a:lnSpc>
                <a:spcPct val="90000"/>
              </a:lnSpc>
              <a:spcBef>
                <a:spcPts val="375"/>
              </a:spcBef>
              <a:spcAft>
                <a:spcPts val="0"/>
              </a:spcAft>
              <a:buClr>
                <a:srgbClr val="141A1B"/>
              </a:buClr>
              <a:buSzPts val="1200"/>
              <a:buChar char="•"/>
            </a:pPr>
            <a:r>
              <a:rPr lang="en-US" sz="1200" dirty="0" err="1"/>
              <a:t>안정된</a:t>
            </a:r>
            <a:r>
              <a:rPr lang="en-US" sz="1200" dirty="0"/>
              <a:t> </a:t>
            </a:r>
            <a:r>
              <a:rPr lang="en-US" sz="1200" dirty="0" err="1"/>
              <a:t>레거시는</a:t>
            </a:r>
            <a:r>
              <a:rPr lang="en-US" sz="1200" dirty="0"/>
              <a:t> </a:t>
            </a:r>
            <a:r>
              <a:rPr lang="en-US" sz="1200" dirty="0" err="1"/>
              <a:t>가능한</a:t>
            </a:r>
            <a:r>
              <a:rPr lang="en-US" sz="1200" dirty="0"/>
              <a:t> </a:t>
            </a:r>
            <a:r>
              <a:rPr lang="en-US" sz="1200" dirty="0" err="1"/>
              <a:t>손대지</a:t>
            </a:r>
            <a:r>
              <a:rPr lang="en-US" sz="1200" dirty="0"/>
              <a:t> </a:t>
            </a:r>
            <a:r>
              <a:rPr lang="en-US" sz="1200" dirty="0" err="1"/>
              <a:t>않음</a:t>
            </a:r>
            <a:endParaRPr sz="1200" dirty="0"/>
          </a:p>
          <a:p>
            <a:pPr marL="514350" lvl="1" indent="-171450" algn="l" rtl="0">
              <a:lnSpc>
                <a:spcPct val="90000"/>
              </a:lnSpc>
              <a:spcBef>
                <a:spcPts val="375"/>
              </a:spcBef>
              <a:spcAft>
                <a:spcPts val="0"/>
              </a:spcAft>
              <a:buClr>
                <a:srgbClr val="141A1B"/>
              </a:buClr>
              <a:buSzPts val="1200"/>
              <a:buChar char="•"/>
            </a:pPr>
            <a:r>
              <a:rPr lang="en-US" sz="1200" dirty="0" err="1"/>
              <a:t>적은</a:t>
            </a:r>
            <a:r>
              <a:rPr lang="en-US" sz="1200" dirty="0"/>
              <a:t> </a:t>
            </a:r>
            <a:r>
              <a:rPr lang="en-US" sz="1200" dirty="0" err="1"/>
              <a:t>리스크</a:t>
            </a:r>
            <a:r>
              <a:rPr lang="en-US" sz="1200" dirty="0"/>
              <a:t> </a:t>
            </a:r>
            <a:r>
              <a:rPr lang="en-US" sz="1200" dirty="0" err="1"/>
              <a:t>업무</a:t>
            </a:r>
            <a:r>
              <a:rPr lang="en-US" sz="1200" dirty="0"/>
              <a:t> </a:t>
            </a:r>
            <a:r>
              <a:rPr lang="en-US" sz="1200" dirty="0" err="1"/>
              <a:t>영역부터</a:t>
            </a:r>
            <a:r>
              <a:rPr lang="en-US" sz="1200" dirty="0"/>
              <a:t> </a:t>
            </a:r>
            <a:endParaRPr sz="1200" dirty="0"/>
          </a:p>
          <a:p>
            <a:pPr marL="514350" lvl="1" indent="-171450" algn="l" rtl="0">
              <a:lnSpc>
                <a:spcPct val="90000"/>
              </a:lnSpc>
              <a:spcBef>
                <a:spcPts val="375"/>
              </a:spcBef>
              <a:spcAft>
                <a:spcPts val="0"/>
              </a:spcAft>
              <a:buClr>
                <a:srgbClr val="141A1B"/>
              </a:buClr>
              <a:buSzPts val="1200"/>
              <a:buChar char="•"/>
            </a:pPr>
            <a:r>
              <a:rPr lang="en-US" sz="1200" dirty="0" err="1"/>
              <a:t>기술보다</a:t>
            </a:r>
            <a:r>
              <a:rPr lang="en-US" sz="1200" dirty="0"/>
              <a:t> </a:t>
            </a:r>
            <a:r>
              <a:rPr lang="en-US" sz="1200" dirty="0" err="1"/>
              <a:t>노하우와</a:t>
            </a:r>
            <a:r>
              <a:rPr lang="en-US" sz="1200" dirty="0"/>
              <a:t> </a:t>
            </a:r>
            <a:r>
              <a:rPr lang="en-US" sz="1200" dirty="0" err="1"/>
              <a:t>팀의</a:t>
            </a:r>
            <a:r>
              <a:rPr lang="en-US" sz="1200" dirty="0"/>
              <a:t> </a:t>
            </a:r>
            <a:r>
              <a:rPr lang="en-US" sz="1200" dirty="0" err="1"/>
              <a:t>문화</a:t>
            </a:r>
            <a:r>
              <a:rPr lang="en-US" sz="1200" dirty="0"/>
              <a:t> </a:t>
            </a:r>
            <a:r>
              <a:rPr lang="en-US" sz="1200" dirty="0" err="1"/>
              <a:t>정립</a:t>
            </a:r>
            <a:r>
              <a:rPr lang="en-US" sz="1200" dirty="0"/>
              <a:t> </a:t>
            </a:r>
            <a:r>
              <a:rPr lang="en-US" sz="1200" dirty="0" err="1"/>
              <a:t>우선시</a:t>
            </a:r>
            <a:endParaRPr sz="1200" dirty="0"/>
          </a:p>
          <a:p>
            <a:pPr marL="171450" lvl="0" indent="-171450" algn="l" rtl="0">
              <a:lnSpc>
                <a:spcPct val="90000"/>
              </a:lnSpc>
              <a:spcBef>
                <a:spcPts val="750"/>
              </a:spcBef>
              <a:spcAft>
                <a:spcPts val="0"/>
              </a:spcAft>
              <a:buClr>
                <a:srgbClr val="141A1B"/>
              </a:buClr>
              <a:buSzPts val="1350"/>
              <a:buChar char="•"/>
            </a:pPr>
            <a:r>
              <a:rPr lang="en-US" sz="1350" dirty="0"/>
              <a:t>Business Domain </a:t>
            </a:r>
            <a:r>
              <a:rPr lang="en-US" sz="1350" dirty="0" err="1"/>
              <a:t>단위</a:t>
            </a:r>
            <a:r>
              <a:rPr lang="en-US" sz="1350" dirty="0"/>
              <a:t> </a:t>
            </a:r>
            <a:r>
              <a:rPr lang="en-US" sz="1350" dirty="0" err="1"/>
              <a:t>서비스구성</a:t>
            </a:r>
            <a:endParaRPr sz="1350" dirty="0"/>
          </a:p>
          <a:p>
            <a:pPr marL="514350" lvl="1" indent="-171450" algn="l" rtl="0">
              <a:lnSpc>
                <a:spcPct val="90000"/>
              </a:lnSpc>
              <a:spcBef>
                <a:spcPts val="375"/>
              </a:spcBef>
              <a:spcAft>
                <a:spcPts val="0"/>
              </a:spcAft>
              <a:buClr>
                <a:srgbClr val="141A1B"/>
              </a:buClr>
              <a:buSzPts val="1050"/>
              <a:buChar char="•"/>
            </a:pPr>
            <a:r>
              <a:rPr lang="en-US" sz="1050" dirty="0" err="1"/>
              <a:t>팀단위</a:t>
            </a:r>
            <a:r>
              <a:rPr lang="en-US" sz="1050" dirty="0"/>
              <a:t> </a:t>
            </a:r>
            <a:r>
              <a:rPr lang="en-US" sz="1050" dirty="0" err="1"/>
              <a:t>분리</a:t>
            </a:r>
            <a:r>
              <a:rPr lang="en-US" sz="1050" dirty="0"/>
              <a:t> X, </a:t>
            </a:r>
            <a:r>
              <a:rPr lang="en-US" sz="1050" dirty="0" err="1"/>
              <a:t>기술적</a:t>
            </a:r>
            <a:r>
              <a:rPr lang="en-US" sz="1050" dirty="0"/>
              <a:t> </a:t>
            </a:r>
            <a:r>
              <a:rPr lang="en-US" sz="1050" dirty="0" err="1"/>
              <a:t>단위</a:t>
            </a:r>
            <a:r>
              <a:rPr lang="en-US" sz="1050" dirty="0"/>
              <a:t> </a:t>
            </a:r>
            <a:r>
              <a:rPr lang="en-US" sz="1050" dirty="0" err="1"/>
              <a:t>분리</a:t>
            </a:r>
            <a:r>
              <a:rPr lang="en-US" sz="1050" dirty="0"/>
              <a:t> X</a:t>
            </a:r>
            <a:endParaRPr dirty="0"/>
          </a:p>
          <a:p>
            <a:pPr marL="514350" lvl="1" indent="-171450" algn="l" rtl="0">
              <a:lnSpc>
                <a:spcPct val="90000"/>
              </a:lnSpc>
              <a:spcBef>
                <a:spcPts val="375"/>
              </a:spcBef>
              <a:spcAft>
                <a:spcPts val="0"/>
              </a:spcAft>
              <a:buClr>
                <a:srgbClr val="141A1B"/>
              </a:buClr>
              <a:buSzPts val="1050"/>
              <a:buChar char="•"/>
            </a:pPr>
            <a:r>
              <a:rPr lang="en-US" sz="1050" dirty="0" err="1"/>
              <a:t>비즈니스</a:t>
            </a:r>
            <a:r>
              <a:rPr lang="en-US" sz="1050" dirty="0"/>
              <a:t> </a:t>
            </a:r>
            <a:r>
              <a:rPr lang="en-US" sz="1050" dirty="0" err="1"/>
              <a:t>서브</a:t>
            </a:r>
            <a:r>
              <a:rPr lang="en-US" sz="1050" dirty="0"/>
              <a:t> </a:t>
            </a:r>
            <a:r>
              <a:rPr lang="en-US" sz="1050" dirty="0" err="1"/>
              <a:t>도메인</a:t>
            </a:r>
            <a:r>
              <a:rPr lang="en-US" sz="1050" dirty="0"/>
              <a:t> </a:t>
            </a:r>
            <a:r>
              <a:rPr lang="en-US" sz="1050" dirty="0" err="1"/>
              <a:t>단위로의</a:t>
            </a:r>
            <a:r>
              <a:rPr lang="en-US" sz="1050" dirty="0"/>
              <a:t> 구성 </a:t>
            </a:r>
            <a:br>
              <a:rPr lang="en-US" sz="1050" dirty="0"/>
            </a:br>
            <a:r>
              <a:rPr lang="en-US" sz="1050" dirty="0"/>
              <a:t>🡪 Separation of Concerns</a:t>
            </a:r>
            <a:endParaRPr dirty="0"/>
          </a:p>
          <a:p>
            <a:pPr marL="514350" lvl="1" indent="-171450" algn="l" rtl="0">
              <a:lnSpc>
                <a:spcPct val="90000"/>
              </a:lnSpc>
              <a:spcBef>
                <a:spcPts val="375"/>
              </a:spcBef>
              <a:spcAft>
                <a:spcPts val="0"/>
              </a:spcAft>
              <a:buClr>
                <a:srgbClr val="141A1B"/>
              </a:buClr>
              <a:buSzPts val="1050"/>
              <a:buChar char="•"/>
            </a:pPr>
            <a:r>
              <a:rPr lang="en-US" sz="1050" dirty="0" err="1"/>
              <a:t>응집도</a:t>
            </a:r>
            <a:endParaRPr sz="1050" dirty="0"/>
          </a:p>
          <a:p>
            <a:pPr marL="171450" lvl="0" indent="-171450" algn="l" rtl="0">
              <a:lnSpc>
                <a:spcPct val="90000"/>
              </a:lnSpc>
              <a:spcBef>
                <a:spcPts val="750"/>
              </a:spcBef>
              <a:spcAft>
                <a:spcPts val="0"/>
              </a:spcAft>
              <a:buClr>
                <a:srgbClr val="141A1B"/>
              </a:buClr>
              <a:buSzPts val="1350"/>
              <a:buChar char="•"/>
            </a:pPr>
            <a:r>
              <a:rPr lang="en-US" sz="1350" dirty="0"/>
              <a:t>서비스 </a:t>
            </a:r>
            <a:r>
              <a:rPr lang="en-US" sz="1350" dirty="0" err="1"/>
              <a:t>존재</a:t>
            </a:r>
            <a:r>
              <a:rPr lang="en-US" sz="1350" dirty="0"/>
              <a:t> </a:t>
            </a:r>
            <a:r>
              <a:rPr lang="en-US" sz="1350" dirty="0" err="1"/>
              <a:t>목적은</a:t>
            </a:r>
            <a:r>
              <a:rPr lang="en-US" sz="1350" dirty="0"/>
              <a:t> </a:t>
            </a:r>
            <a:r>
              <a:rPr lang="en-US" sz="1350" dirty="0" err="1"/>
              <a:t>재사용되어지는</a:t>
            </a:r>
            <a:r>
              <a:rPr lang="en-US" sz="1350" dirty="0"/>
              <a:t> 것</a:t>
            </a:r>
            <a:endParaRPr sz="1350" dirty="0"/>
          </a:p>
          <a:p>
            <a:pPr marL="514350" lvl="1" indent="-171450" algn="l" rtl="0">
              <a:lnSpc>
                <a:spcPct val="90000"/>
              </a:lnSpc>
              <a:spcBef>
                <a:spcPts val="375"/>
              </a:spcBef>
              <a:spcAft>
                <a:spcPts val="0"/>
              </a:spcAft>
              <a:buClr>
                <a:srgbClr val="141A1B"/>
              </a:buClr>
              <a:buSzPts val="1200"/>
              <a:buChar char="•"/>
            </a:pPr>
            <a:r>
              <a:rPr lang="en-US" sz="1200" dirty="0" err="1"/>
              <a:t>표준화된</a:t>
            </a:r>
            <a:r>
              <a:rPr lang="en-US" sz="1200" dirty="0"/>
              <a:t> API I/F</a:t>
            </a:r>
            <a:endParaRPr dirty="0"/>
          </a:p>
          <a:p>
            <a:pPr marL="514350" lvl="1" indent="-171450" algn="l" rtl="0">
              <a:lnSpc>
                <a:spcPct val="90000"/>
              </a:lnSpc>
              <a:spcBef>
                <a:spcPts val="375"/>
              </a:spcBef>
              <a:spcAft>
                <a:spcPts val="0"/>
              </a:spcAft>
              <a:buClr>
                <a:srgbClr val="141A1B"/>
              </a:buClr>
              <a:buSzPts val="1200"/>
              <a:buChar char="•"/>
            </a:pPr>
            <a:r>
              <a:rPr lang="en-US" sz="1200" dirty="0" err="1"/>
              <a:t>자동화된</a:t>
            </a:r>
            <a:r>
              <a:rPr lang="en-US" sz="1200" dirty="0"/>
              <a:t> </a:t>
            </a:r>
            <a:r>
              <a:rPr lang="en-US" sz="1200" dirty="0" err="1"/>
              <a:t>문서화</a:t>
            </a:r>
            <a:endParaRPr sz="1200" dirty="0"/>
          </a:p>
          <a:p>
            <a:pPr marL="514350" lvl="1" indent="-95250" algn="l" rtl="0">
              <a:lnSpc>
                <a:spcPct val="90000"/>
              </a:lnSpc>
              <a:spcBef>
                <a:spcPts val="375"/>
              </a:spcBef>
              <a:spcAft>
                <a:spcPts val="0"/>
              </a:spcAft>
              <a:buClr>
                <a:srgbClr val="141A1B"/>
              </a:buClr>
              <a:buSzPts val="1200"/>
              <a:buNone/>
            </a:pPr>
            <a:endParaRPr sz="1200" dirty="0"/>
          </a:p>
        </p:txBody>
      </p:sp>
      <p:pic>
        <p:nvPicPr>
          <p:cNvPr id="992" name="Google Shape;992;p24"/>
          <p:cNvPicPr preferRelativeResize="0"/>
          <p:nvPr/>
        </p:nvPicPr>
        <p:blipFill rotWithShape="1">
          <a:blip r:embed="rId3">
            <a:alphaModFix/>
          </a:blip>
          <a:srcRect/>
          <a:stretch/>
        </p:blipFill>
        <p:spPr>
          <a:xfrm>
            <a:off x="5188986" y="1359254"/>
            <a:ext cx="2433465" cy="2777490"/>
          </a:xfrm>
          <a:prstGeom prst="rect">
            <a:avLst/>
          </a:prstGeom>
          <a:noFill/>
          <a:ln>
            <a:noFill/>
          </a:ln>
        </p:spPr>
      </p:pic>
      <p:pic>
        <p:nvPicPr>
          <p:cNvPr id="993" name="Google Shape;993;p24"/>
          <p:cNvPicPr preferRelativeResize="0"/>
          <p:nvPr/>
        </p:nvPicPr>
        <p:blipFill rotWithShape="1">
          <a:blip r:embed="rId4">
            <a:alphaModFix/>
          </a:blip>
          <a:srcRect/>
          <a:stretch/>
        </p:blipFill>
        <p:spPr>
          <a:xfrm>
            <a:off x="1320165" y="365082"/>
            <a:ext cx="2240280" cy="811696"/>
          </a:xfrm>
          <a:prstGeom prst="rect">
            <a:avLst/>
          </a:prstGeom>
          <a:noFill/>
          <a:ln>
            <a:noFill/>
          </a:ln>
        </p:spPr>
      </p:pic>
    </p:spTree>
    <p:extLst>
      <p:ext uri="{BB962C8B-B14F-4D97-AF65-F5344CB8AC3E}">
        <p14:creationId xmlns:p14="http://schemas.microsoft.com/office/powerpoint/2010/main" val="537001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거인의 어깨</a:t>
              </a:r>
              <a:endParaRPr lang="en-US" altLang="ko-KR" sz="180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1" name="Rectangle 1"/>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2"/>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2" name="직사각형 1"/>
          <p:cNvSpPr/>
          <p:nvPr/>
        </p:nvSpPr>
        <p:spPr>
          <a:xfrm>
            <a:off x="899592" y="1995686"/>
            <a:ext cx="1368152" cy="504056"/>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0" name="직사각형 9"/>
          <p:cNvSpPr/>
          <p:nvPr/>
        </p:nvSpPr>
        <p:spPr>
          <a:xfrm>
            <a:off x="3424610" y="1995686"/>
            <a:ext cx="1368152" cy="504056"/>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
        <p:nvSpPr>
          <p:cNvPr id="12" name="직사각형 11"/>
          <p:cNvSpPr/>
          <p:nvPr/>
        </p:nvSpPr>
        <p:spPr>
          <a:xfrm>
            <a:off x="5961068" y="1995686"/>
            <a:ext cx="1368152" cy="504056"/>
          </a:xfrm>
          <a:prstGeom prst="rect">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cxnSp>
        <p:nvCxnSpPr>
          <p:cNvPr id="4" name="직선 화살표 연결선 3"/>
          <p:cNvCxnSpPr>
            <a:endCxn id="10" idx="1"/>
          </p:cNvCxnSpPr>
          <p:nvPr/>
        </p:nvCxnSpPr>
        <p:spPr>
          <a:xfrm>
            <a:off x="2267744" y="2247714"/>
            <a:ext cx="1156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10" idx="3"/>
            <a:endCxn id="12" idx="1"/>
          </p:cNvCxnSpPr>
          <p:nvPr/>
        </p:nvCxnSpPr>
        <p:spPr>
          <a:xfrm>
            <a:off x="4792762" y="2247714"/>
            <a:ext cx="1168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위로 구부러진 화살표 6"/>
          <p:cNvSpPr/>
          <p:nvPr/>
        </p:nvSpPr>
        <p:spPr>
          <a:xfrm>
            <a:off x="4916952" y="2067694"/>
            <a:ext cx="360040" cy="360040"/>
          </a:xfrm>
          <a:prstGeom prst="curvedUpArrow">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04375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5"/>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273646"/>
              </a:buClr>
              <a:buSzPts val="3240"/>
              <a:buFont typeface="Calibri"/>
              <a:buNone/>
            </a:pPr>
            <a:r>
              <a:rPr lang="en-US" sz="2916"/>
              <a:t>Tip: 10 Attributes of Cloud Native Applications</a:t>
            </a:r>
            <a:endParaRPr sz="2916"/>
          </a:p>
        </p:txBody>
      </p:sp>
      <p:sp>
        <p:nvSpPr>
          <p:cNvPr id="999" name="Google Shape;999;p25"/>
          <p:cNvSpPr txBox="1">
            <a:spLocks noGrp="1"/>
          </p:cNvSpPr>
          <p:nvPr>
            <p:ph type="body" idx="1"/>
          </p:nvPr>
        </p:nvSpPr>
        <p:spPr>
          <a:xfrm>
            <a:off x="680356" y="1203598"/>
            <a:ext cx="7834994" cy="3528391"/>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2"/>
              </a:buClr>
              <a:buSzPts val="1200"/>
              <a:buNone/>
            </a:pPr>
            <a:endParaRPr/>
          </a:p>
        </p:txBody>
      </p:sp>
      <p:sp>
        <p:nvSpPr>
          <p:cNvPr id="1001" name="Google Shape;1001;p25"/>
          <p:cNvSpPr/>
          <p:nvPr/>
        </p:nvSpPr>
        <p:spPr>
          <a:xfrm>
            <a:off x="718300" y="1766012"/>
            <a:ext cx="5944256" cy="246217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33333"/>
              </a:buClr>
              <a:buSzPts val="1400"/>
              <a:buFont typeface="Malgun Gothic"/>
              <a:buAutoNum type="arabicPeriod"/>
            </a:pPr>
            <a:r>
              <a:rPr lang="en-US" sz="1400" b="0" i="0" u="none" strike="noStrike" cap="none" dirty="0">
                <a:solidFill>
                  <a:srgbClr val="333333"/>
                </a:solidFill>
                <a:latin typeface="Malgun Gothic"/>
                <a:ea typeface="Malgun Gothic"/>
                <a:cs typeface="Malgun Gothic"/>
                <a:sym typeface="Malgun Gothic"/>
              </a:rPr>
              <a:t>Packaged as </a:t>
            </a:r>
            <a:r>
              <a:rPr lang="en-US" sz="1400" b="0" i="0" u="none" strike="noStrike" cap="none" dirty="0">
                <a:solidFill>
                  <a:srgbClr val="333333"/>
                </a:solidFill>
                <a:highlight>
                  <a:srgbClr val="FFFF00"/>
                </a:highlight>
                <a:latin typeface="Malgun Gothic"/>
                <a:ea typeface="Malgun Gothic"/>
                <a:cs typeface="Malgun Gothic"/>
                <a:sym typeface="Malgun Gothic"/>
              </a:rPr>
              <a:t>lightweight containers</a:t>
            </a:r>
            <a:endParaRPr sz="1400" b="0" i="0" u="none" strike="noStrike" cap="none" dirty="0">
              <a:solidFill>
                <a:srgbClr val="000000"/>
              </a:solidFill>
              <a:highlight>
                <a:srgbClr val="FFFF00"/>
              </a:highlight>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Malgun Gothic"/>
              <a:buAutoNum type="arabicPeriod"/>
            </a:pPr>
            <a:r>
              <a:rPr lang="en-US" sz="1400" b="0" i="0" u="none" strike="noStrike" cap="none" dirty="0">
                <a:solidFill>
                  <a:srgbClr val="000000"/>
                </a:solidFill>
                <a:latin typeface="Malgun Gothic"/>
                <a:ea typeface="Malgun Gothic"/>
                <a:cs typeface="Malgun Gothic"/>
                <a:sym typeface="Malgun Gothic"/>
              </a:rPr>
              <a:t>Developed with best-of-breed languages and frameworks</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Malgun Gothic"/>
              <a:buAutoNum type="arabicPeriod"/>
            </a:pPr>
            <a:r>
              <a:rPr lang="en-US" sz="1400" b="0" i="0" u="none" strike="noStrike" cap="none" dirty="0">
                <a:solidFill>
                  <a:srgbClr val="FF0000"/>
                </a:solidFill>
                <a:latin typeface="Malgun Gothic"/>
                <a:ea typeface="Malgun Gothic"/>
                <a:cs typeface="Malgun Gothic"/>
                <a:sym typeface="Malgun Gothic"/>
              </a:rPr>
              <a:t>Designed as loosely coupled microservices</a:t>
            </a:r>
            <a:endParaRPr sz="1400" b="0" i="0" u="none" strike="noStrike" cap="none" dirty="0">
              <a:solidFill>
                <a:srgbClr val="FF0000"/>
              </a:solidFill>
              <a:latin typeface="Malgun Gothic"/>
              <a:ea typeface="Malgun Gothic"/>
              <a:cs typeface="Malgun Gothic"/>
              <a:sym typeface="Malgun Gothic"/>
            </a:endParaRPr>
          </a:p>
          <a:p>
            <a:pPr marL="342900" marR="0" lvl="0" indent="-342900" algn="l" rtl="0">
              <a:lnSpc>
                <a:spcPct val="100000"/>
              </a:lnSpc>
              <a:spcBef>
                <a:spcPts val="0"/>
              </a:spcBef>
              <a:spcAft>
                <a:spcPts val="0"/>
              </a:spcAft>
              <a:buClr>
                <a:srgbClr val="000000"/>
              </a:buClr>
              <a:buSzPts val="1400"/>
              <a:buFont typeface="Malgun Gothic"/>
              <a:buAutoNum type="arabicPeriod"/>
            </a:pPr>
            <a:r>
              <a:rPr lang="en-US" sz="1400" b="0" i="0" u="none" strike="noStrike" cap="none" dirty="0">
                <a:solidFill>
                  <a:srgbClr val="000000"/>
                </a:solidFill>
                <a:latin typeface="Malgun Gothic"/>
                <a:ea typeface="Malgun Gothic"/>
                <a:cs typeface="Malgun Gothic"/>
                <a:sym typeface="Malgun Gothic"/>
              </a:rPr>
              <a:t>Centered around APIs for interaction and collaboration</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Malgun Gothic"/>
              <a:buAutoNum type="arabicPeriod"/>
            </a:pPr>
            <a:r>
              <a:rPr lang="en-US" sz="1400" b="0" i="0" u="none" strike="noStrike" cap="none" dirty="0">
                <a:solidFill>
                  <a:srgbClr val="000000"/>
                </a:solidFill>
                <a:latin typeface="Malgun Gothic"/>
                <a:ea typeface="Malgun Gothic"/>
                <a:cs typeface="Malgun Gothic"/>
                <a:sym typeface="Malgun Gothic"/>
              </a:rPr>
              <a:t>Architected with a clean separation of stateless and stateful services</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Malgun Gothic"/>
              <a:buAutoNum type="arabicPeriod"/>
            </a:pPr>
            <a:r>
              <a:rPr lang="en-US" sz="1400" b="0" i="0" u="none" strike="noStrike" cap="none" dirty="0">
                <a:solidFill>
                  <a:srgbClr val="000000"/>
                </a:solidFill>
                <a:latin typeface="Malgun Gothic"/>
                <a:ea typeface="Malgun Gothic"/>
                <a:cs typeface="Malgun Gothic"/>
                <a:sym typeface="Malgun Gothic"/>
              </a:rPr>
              <a:t>Isolated from server and operating system dependencies</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Malgun Gothic"/>
              <a:buAutoNum type="arabicPeriod"/>
            </a:pPr>
            <a:r>
              <a:rPr lang="en-US" sz="1400" b="0" i="0" u="none" strike="noStrike" cap="none" dirty="0">
                <a:solidFill>
                  <a:srgbClr val="000000"/>
                </a:solidFill>
                <a:latin typeface="Malgun Gothic"/>
                <a:ea typeface="Malgun Gothic"/>
                <a:cs typeface="Malgun Gothic"/>
                <a:sym typeface="Malgun Gothic"/>
              </a:rPr>
              <a:t>Deployed on self-service, elastic, cloud infrastructure</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Malgun Gothic"/>
              <a:buAutoNum type="arabicPeriod"/>
            </a:pPr>
            <a:r>
              <a:rPr lang="en-US" sz="1400" b="0" i="0" u="none" strike="noStrike" cap="none" dirty="0">
                <a:solidFill>
                  <a:srgbClr val="000000"/>
                </a:solidFill>
                <a:latin typeface="Malgun Gothic"/>
                <a:ea typeface="Malgun Gothic"/>
                <a:cs typeface="Malgun Gothic"/>
                <a:sym typeface="Malgun Gothic"/>
              </a:rPr>
              <a:t>Managed through agile DevOps processes</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Malgun Gothic"/>
              <a:buAutoNum type="arabicPeriod"/>
            </a:pPr>
            <a:r>
              <a:rPr lang="en-US" sz="1400" b="0" i="0" u="none" strike="noStrike" cap="none" dirty="0">
                <a:solidFill>
                  <a:srgbClr val="000000"/>
                </a:solidFill>
                <a:latin typeface="Malgun Gothic"/>
                <a:ea typeface="Malgun Gothic"/>
                <a:cs typeface="Malgun Gothic"/>
                <a:sym typeface="Malgun Gothic"/>
              </a:rPr>
              <a:t>Automated capabilities</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Malgun Gothic"/>
              <a:buAutoNum type="arabicPeriod"/>
            </a:pPr>
            <a:r>
              <a:rPr lang="en-US" sz="1400" b="0" i="0" u="none" strike="noStrike" cap="none" dirty="0">
                <a:solidFill>
                  <a:srgbClr val="000000"/>
                </a:solidFill>
                <a:latin typeface="Malgun Gothic"/>
                <a:ea typeface="Malgun Gothic"/>
                <a:cs typeface="Malgun Gothic"/>
                <a:sym typeface="Malgun Gothic"/>
              </a:rPr>
              <a:t>Defined, policy-driven resource allocation</a:t>
            </a:r>
            <a:endParaRPr sz="1400" b="0" i="0" u="none" strike="noStrike" cap="none" dirty="0">
              <a:solidFill>
                <a:srgbClr val="000000"/>
              </a:solidFill>
              <a:latin typeface="Malgun Gothic"/>
              <a:ea typeface="Malgun Gothic"/>
              <a:cs typeface="Malgun Gothic"/>
              <a:sym typeface="Malgun Gothic"/>
            </a:endParaRPr>
          </a:p>
        </p:txBody>
      </p:sp>
      <p:sp>
        <p:nvSpPr>
          <p:cNvPr id="1002" name="Google Shape;1002;p25"/>
          <p:cNvSpPr/>
          <p:nvPr/>
        </p:nvSpPr>
        <p:spPr>
          <a:xfrm>
            <a:off x="718300" y="4393780"/>
            <a:ext cx="58757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3">
                  <a:extLst>
                    <a:ext uri="{A12FA001-AC4F-418D-AE19-62706E023703}">
                      <ahyp:hlinkClr xmlns="" xmlns:ahyp="http://schemas.microsoft.com/office/drawing/2018/hyperlinkcolor" val="tx"/>
                    </a:ext>
                  </a:extLst>
                </a:hlinkClick>
              </a:rPr>
              <a:t>https://thenewstack.io/10-key-attributes-of-cloud-native-applications/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99834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26"/>
          <p:cNvSpPr/>
          <p:nvPr/>
        </p:nvSpPr>
        <p:spPr>
          <a:xfrm>
            <a:off x="0" y="0"/>
            <a:ext cx="9144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08" name="Google Shape;1008;p26"/>
          <p:cNvPicPr preferRelativeResize="0"/>
          <p:nvPr/>
        </p:nvPicPr>
        <p:blipFill rotWithShape="1">
          <a:blip r:embed="rId3">
            <a:alphaModFix/>
          </a:blip>
          <a:srcRect l="13818" r="-2" b="9089"/>
          <a:stretch/>
        </p:blipFill>
        <p:spPr>
          <a:xfrm>
            <a:off x="2642616" y="10"/>
            <a:ext cx="6501384" cy="5143490"/>
          </a:xfrm>
          <a:prstGeom prst="rect">
            <a:avLst/>
          </a:prstGeom>
          <a:noFill/>
          <a:ln>
            <a:noFill/>
          </a:ln>
        </p:spPr>
      </p:pic>
      <p:sp>
        <p:nvSpPr>
          <p:cNvPr id="1009" name="Google Shape;1009;p26"/>
          <p:cNvSpPr/>
          <p:nvPr/>
        </p:nvSpPr>
        <p:spPr>
          <a:xfrm>
            <a:off x="2" y="0"/>
            <a:ext cx="7004404" cy="5143500"/>
          </a:xfrm>
          <a:prstGeom prst="rect">
            <a:avLst/>
          </a:prstGeom>
          <a:gradFill>
            <a:gsLst>
              <a:gs pos="0">
                <a:srgbClr val="000000">
                  <a:alpha val="0"/>
                </a:srgbClr>
              </a:gs>
              <a:gs pos="33000">
                <a:srgbClr val="000000">
                  <a:alpha val="63529"/>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0" name="Google Shape;1010;p26"/>
          <p:cNvSpPr txBox="1">
            <a:spLocks noGrp="1"/>
          </p:cNvSpPr>
          <p:nvPr>
            <p:ph type="title"/>
          </p:nvPr>
        </p:nvSpPr>
        <p:spPr>
          <a:xfrm>
            <a:off x="358485" y="841772"/>
            <a:ext cx="3017520" cy="2403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Malgun Gothic"/>
              <a:buNone/>
            </a:pPr>
            <a:r>
              <a:rPr lang="en-US" sz="3600">
                <a:solidFill>
                  <a:schemeClr val="lt1"/>
                </a:solidFill>
                <a:latin typeface="Malgun Gothic"/>
                <a:ea typeface="Malgun Gothic"/>
                <a:cs typeface="Malgun Gothic"/>
                <a:sym typeface="Malgun Gothic"/>
              </a:rPr>
              <a:t>Quiz</a:t>
            </a:r>
            <a:endParaRPr sz="3600">
              <a:solidFill>
                <a:schemeClr val="lt1"/>
              </a:solidFill>
              <a:latin typeface="Malgun Gothic"/>
              <a:ea typeface="Malgun Gothic"/>
              <a:cs typeface="Malgun Gothic"/>
              <a:sym typeface="Malgun Gothic"/>
            </a:endParaRPr>
          </a:p>
        </p:txBody>
      </p:sp>
      <p:sp>
        <p:nvSpPr>
          <p:cNvPr id="1012" name="Google Shape;1012;p26"/>
          <p:cNvSpPr/>
          <p:nvPr/>
        </p:nvSpPr>
        <p:spPr>
          <a:xfrm rot="5400000">
            <a:off x="569941" y="260093"/>
            <a:ext cx="109728" cy="52806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13" name="Google Shape;1013;p26"/>
          <p:cNvSpPr/>
          <p:nvPr/>
        </p:nvSpPr>
        <p:spPr>
          <a:xfrm>
            <a:off x="360771" y="3410190"/>
            <a:ext cx="2983230" cy="137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14" name="Google Shape;1014;p26"/>
          <p:cNvSpPr/>
          <p:nvPr/>
        </p:nvSpPr>
        <p:spPr>
          <a:xfrm>
            <a:off x="2960162" y="1876720"/>
            <a:ext cx="2736304" cy="2736304"/>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900"/>
              <a:buFont typeface="Arial"/>
              <a:buNone/>
            </a:pPr>
            <a:r>
              <a:rPr lang="en-US" sz="19900" b="0" i="0" u="none" strike="noStrike" cap="none">
                <a:solidFill>
                  <a:schemeClr val="lt1"/>
                </a:solidFill>
                <a:latin typeface="Arial"/>
                <a:ea typeface="Arial"/>
                <a:cs typeface="Arial"/>
                <a:sym typeface="Arial"/>
              </a:rPr>
              <a:t>Y</a:t>
            </a:r>
            <a:endParaRPr sz="19900" b="0" i="0" u="none" strike="noStrike" cap="none">
              <a:solidFill>
                <a:schemeClr val="lt1"/>
              </a:solidFill>
              <a:latin typeface="Arial"/>
              <a:ea typeface="Arial"/>
              <a:cs typeface="Arial"/>
              <a:sym typeface="Arial"/>
            </a:endParaRPr>
          </a:p>
        </p:txBody>
      </p:sp>
      <p:sp>
        <p:nvSpPr>
          <p:cNvPr id="1015" name="Google Shape;1015;p26"/>
          <p:cNvSpPr/>
          <p:nvPr/>
        </p:nvSpPr>
        <p:spPr>
          <a:xfrm>
            <a:off x="5076056" y="1773932"/>
            <a:ext cx="2736304" cy="273630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900"/>
              <a:buFont typeface="Arial"/>
              <a:buNone/>
            </a:pPr>
            <a:r>
              <a:rPr lang="en-US" sz="19900" b="0" i="0" u="none" strike="noStrike" cap="none">
                <a:solidFill>
                  <a:schemeClr val="lt1"/>
                </a:solidFill>
                <a:latin typeface="Arial"/>
                <a:ea typeface="Arial"/>
                <a:cs typeface="Arial"/>
                <a:sym typeface="Arial"/>
              </a:rPr>
              <a:t>N</a:t>
            </a:r>
            <a:endParaRPr sz="19900" b="0" i="0" u="none" strike="noStrike" cap="none">
              <a:solidFill>
                <a:schemeClr val="lt1"/>
              </a:solidFill>
              <a:latin typeface="Arial"/>
              <a:ea typeface="Arial"/>
              <a:cs typeface="Arial"/>
              <a:sym typeface="Arial"/>
            </a:endParaRPr>
          </a:p>
        </p:txBody>
      </p:sp>
      <p:sp>
        <p:nvSpPr>
          <p:cNvPr id="1016" name="Google Shape;1016;p26"/>
          <p:cNvSpPr txBox="1"/>
          <p:nvPr/>
        </p:nvSpPr>
        <p:spPr>
          <a:xfrm>
            <a:off x="5186212" y="3090983"/>
            <a:ext cx="3433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or</a:t>
            </a:r>
            <a:endParaRPr sz="1400" b="0" i="0" u="none" strike="noStrike" cap="none">
              <a:solidFill>
                <a:srgbClr val="000000"/>
              </a:solidFill>
              <a:latin typeface="Arial"/>
              <a:ea typeface="Arial"/>
              <a:cs typeface="Arial"/>
              <a:sym typeface="Arial"/>
            </a:endParaRPr>
          </a:p>
        </p:txBody>
      </p:sp>
      <p:sp>
        <p:nvSpPr>
          <p:cNvPr id="1011" name="Google Shape;1011;p26"/>
          <p:cNvSpPr txBox="1">
            <a:spLocks noGrp="1"/>
          </p:cNvSpPr>
          <p:nvPr>
            <p:ph type="body" idx="1"/>
          </p:nvPr>
        </p:nvSpPr>
        <p:spPr>
          <a:xfrm>
            <a:off x="358485" y="3654691"/>
            <a:ext cx="3017519" cy="90610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500"/>
              <a:buNone/>
            </a:pPr>
            <a:r>
              <a:rPr lang="en-US" sz="1500" dirty="0" err="1">
                <a:solidFill>
                  <a:schemeClr val="lt1"/>
                </a:solidFill>
                <a:latin typeface="Malgun Gothic"/>
                <a:ea typeface="Malgun Gothic"/>
                <a:cs typeface="Malgun Gothic"/>
                <a:sym typeface="Malgun Gothic"/>
              </a:rPr>
              <a:t>마이크로서비스간에</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코드를</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공유하는</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것은</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좋은</a:t>
            </a:r>
            <a:r>
              <a:rPr lang="en-US" sz="1500" dirty="0">
                <a:solidFill>
                  <a:schemeClr val="lt1"/>
                </a:solidFill>
                <a:latin typeface="Malgun Gothic"/>
                <a:ea typeface="Malgun Gothic"/>
                <a:cs typeface="Malgun Gothic"/>
                <a:sym typeface="Malgun Gothic"/>
              </a:rPr>
              <a:t> </a:t>
            </a:r>
            <a:r>
              <a:rPr lang="en-US" sz="1500" dirty="0" err="1">
                <a:solidFill>
                  <a:schemeClr val="lt1"/>
                </a:solidFill>
                <a:latin typeface="Malgun Gothic"/>
                <a:ea typeface="Malgun Gothic"/>
                <a:cs typeface="Malgun Gothic"/>
                <a:sym typeface="Malgun Gothic"/>
              </a:rPr>
              <a:t>사례이다</a:t>
            </a:r>
            <a:endParaRPr sz="1500" dirty="0">
              <a:solidFill>
                <a:schemeClr val="lt1"/>
              </a:solidFill>
              <a:latin typeface="Malgun Gothic"/>
              <a:ea typeface="Malgun Gothic"/>
              <a:cs typeface="Malgun Gothic"/>
              <a:sym typeface="Malgun Gothic"/>
            </a:endParaRPr>
          </a:p>
        </p:txBody>
      </p:sp>
    </p:spTree>
    <p:extLst>
      <p:ext uri="{BB962C8B-B14F-4D97-AF65-F5344CB8AC3E}">
        <p14:creationId xmlns:p14="http://schemas.microsoft.com/office/powerpoint/2010/main" val="442387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27"/>
          <p:cNvSpPr/>
          <p:nvPr/>
        </p:nvSpPr>
        <p:spPr>
          <a:xfrm>
            <a:off x="0" y="0"/>
            <a:ext cx="9141713"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2" name="Google Shape;1022;p27"/>
          <p:cNvSpPr/>
          <p:nvPr/>
        </p:nvSpPr>
        <p:spPr>
          <a:xfrm>
            <a:off x="0" y="0"/>
            <a:ext cx="9144000" cy="51435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3" name="Google Shape;1023;p27"/>
          <p:cNvPicPr preferRelativeResize="0"/>
          <p:nvPr/>
        </p:nvPicPr>
        <p:blipFill rotWithShape="1">
          <a:blip r:embed="rId3">
            <a:alphaModFix amt="80000"/>
          </a:blip>
          <a:srcRect t="3581" b="21417"/>
          <a:stretch/>
        </p:blipFill>
        <p:spPr>
          <a:xfrm>
            <a:off x="20" y="10"/>
            <a:ext cx="9143980" cy="5143490"/>
          </a:xfrm>
          <a:prstGeom prst="rect">
            <a:avLst/>
          </a:prstGeom>
          <a:noFill/>
          <a:ln>
            <a:noFill/>
          </a:ln>
        </p:spPr>
      </p:pic>
      <p:sp>
        <p:nvSpPr>
          <p:cNvPr id="1024" name="Google Shape;1024;p27"/>
          <p:cNvSpPr txBox="1">
            <a:spLocks noGrp="1"/>
          </p:cNvSpPr>
          <p:nvPr>
            <p:ph type="title"/>
          </p:nvPr>
        </p:nvSpPr>
        <p:spPr>
          <a:xfrm>
            <a:off x="898635" y="841772"/>
            <a:ext cx="7346728" cy="166558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0000"/>
              </a:buClr>
              <a:buSzPts val="3900"/>
              <a:buFont typeface="Malgun Gothic"/>
              <a:buNone/>
            </a:pPr>
            <a:r>
              <a:rPr lang="en-US" sz="3900">
                <a:solidFill>
                  <a:srgbClr val="000000"/>
                </a:solidFill>
                <a:latin typeface="Malgun Gothic"/>
                <a:ea typeface="Malgun Gothic"/>
                <a:cs typeface="Malgun Gothic"/>
                <a:sym typeface="Malgun Gothic"/>
              </a:rPr>
              <a:t>Quiz</a:t>
            </a:r>
            <a:endParaRPr sz="3900">
              <a:solidFill>
                <a:srgbClr val="000000"/>
              </a:solidFill>
              <a:latin typeface="Malgun Gothic"/>
              <a:ea typeface="Malgun Gothic"/>
              <a:cs typeface="Malgun Gothic"/>
              <a:sym typeface="Malgun Gothic"/>
            </a:endParaRPr>
          </a:p>
        </p:txBody>
      </p:sp>
      <p:sp>
        <p:nvSpPr>
          <p:cNvPr id="1025" name="Google Shape;1025;p27"/>
          <p:cNvSpPr txBox="1">
            <a:spLocks noGrp="1"/>
          </p:cNvSpPr>
          <p:nvPr>
            <p:ph type="body" idx="1"/>
          </p:nvPr>
        </p:nvSpPr>
        <p:spPr>
          <a:xfrm>
            <a:off x="898635" y="2636139"/>
            <a:ext cx="7346728" cy="130721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US" sz="2400">
                <a:solidFill>
                  <a:srgbClr val="000000"/>
                </a:solidFill>
                <a:latin typeface="Malgun Gothic"/>
                <a:ea typeface="Malgun Gothic"/>
                <a:cs typeface="Malgun Gothic"/>
                <a:sym typeface="Malgun Gothic"/>
              </a:rPr>
              <a:t>마이크로서비스가 실패할 때는 독립적으로 실패해야 한다 </a:t>
            </a:r>
            <a:endParaRPr sz="2400">
              <a:solidFill>
                <a:srgbClr val="000000"/>
              </a:solidFill>
              <a:latin typeface="Malgun Gothic"/>
              <a:ea typeface="Malgun Gothic"/>
              <a:cs typeface="Malgun Gothic"/>
              <a:sym typeface="Malgun Gothic"/>
            </a:endParaRPr>
          </a:p>
        </p:txBody>
      </p:sp>
      <p:sp>
        <p:nvSpPr>
          <p:cNvPr id="1026" name="Google Shape;1026;p27"/>
          <p:cNvSpPr/>
          <p:nvPr/>
        </p:nvSpPr>
        <p:spPr>
          <a:xfrm>
            <a:off x="3059832" y="3507853"/>
            <a:ext cx="1888884" cy="1799171"/>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600"/>
              <a:buFont typeface="Arial"/>
              <a:buNone/>
            </a:pPr>
            <a:r>
              <a:rPr lang="en-US" sz="9600" b="0" i="0" u="none" strike="noStrike" cap="none">
                <a:solidFill>
                  <a:schemeClr val="lt1"/>
                </a:solidFill>
                <a:latin typeface="Arial"/>
                <a:ea typeface="Arial"/>
                <a:cs typeface="Arial"/>
                <a:sym typeface="Arial"/>
              </a:rPr>
              <a:t>Y</a:t>
            </a:r>
            <a:endParaRPr sz="9600" b="0" i="0" u="none" strike="noStrike" cap="none">
              <a:solidFill>
                <a:schemeClr val="lt1"/>
              </a:solidFill>
              <a:latin typeface="Arial"/>
              <a:ea typeface="Arial"/>
              <a:cs typeface="Arial"/>
              <a:sym typeface="Arial"/>
            </a:endParaRPr>
          </a:p>
        </p:txBody>
      </p:sp>
      <p:sp>
        <p:nvSpPr>
          <p:cNvPr id="1027" name="Google Shape;1027;p27"/>
          <p:cNvSpPr/>
          <p:nvPr/>
        </p:nvSpPr>
        <p:spPr>
          <a:xfrm>
            <a:off x="4771348" y="3473115"/>
            <a:ext cx="1888884" cy="17991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600"/>
              <a:buFont typeface="Arial"/>
              <a:buNone/>
            </a:pPr>
            <a:r>
              <a:rPr lang="en-US" sz="9600" b="0" i="0" u="none" strike="noStrike" cap="none">
                <a:solidFill>
                  <a:schemeClr val="lt1"/>
                </a:solidFill>
                <a:latin typeface="Arial"/>
                <a:ea typeface="Arial"/>
                <a:cs typeface="Arial"/>
                <a:sym typeface="Arial"/>
              </a:rPr>
              <a:t>N</a:t>
            </a:r>
            <a:endParaRPr sz="9600" b="0" i="0" u="none" strike="noStrike" cap="none">
              <a:solidFill>
                <a:schemeClr val="lt1"/>
              </a:solidFill>
              <a:latin typeface="Arial"/>
              <a:ea typeface="Arial"/>
              <a:cs typeface="Arial"/>
              <a:sym typeface="Arial"/>
            </a:endParaRPr>
          </a:p>
        </p:txBody>
      </p:sp>
      <p:sp>
        <p:nvSpPr>
          <p:cNvPr id="1028" name="Google Shape;1028;p27"/>
          <p:cNvSpPr txBox="1"/>
          <p:nvPr/>
        </p:nvSpPr>
        <p:spPr>
          <a:xfrm>
            <a:off x="4663080" y="4146551"/>
            <a:ext cx="3433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or</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38949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28"/>
          <p:cNvSpPr txBox="1">
            <a:spLocks noGrp="1"/>
          </p:cNvSpPr>
          <p:nvPr>
            <p:ph type="title"/>
          </p:nvPr>
        </p:nvSpPr>
        <p:spPr>
          <a:xfrm>
            <a:off x="3724072" y="471951"/>
            <a:ext cx="4939868" cy="96462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Malgun Gothic"/>
              <a:buNone/>
            </a:pPr>
            <a:r>
              <a:rPr lang="en-US" sz="4400">
                <a:solidFill>
                  <a:schemeClr val="dk1"/>
                </a:solidFill>
                <a:latin typeface="Malgun Gothic"/>
                <a:ea typeface="Malgun Gothic"/>
                <a:cs typeface="Malgun Gothic"/>
                <a:sym typeface="Malgun Gothic"/>
              </a:rPr>
              <a:t>Quiz</a:t>
            </a:r>
            <a:endParaRPr sz="4400">
              <a:solidFill>
                <a:schemeClr val="dk1"/>
              </a:solidFill>
              <a:latin typeface="Malgun Gothic"/>
              <a:ea typeface="Malgun Gothic"/>
              <a:cs typeface="Malgun Gothic"/>
              <a:sym typeface="Malgun Gothic"/>
            </a:endParaRPr>
          </a:p>
        </p:txBody>
      </p:sp>
      <p:sp>
        <p:nvSpPr>
          <p:cNvPr id="1034" name="Google Shape;1034;p28"/>
          <p:cNvSpPr txBox="1"/>
          <p:nvPr/>
        </p:nvSpPr>
        <p:spPr>
          <a:xfrm>
            <a:off x="3724073" y="1828800"/>
            <a:ext cx="4939867" cy="2839064"/>
          </a:xfrm>
          <a:prstGeom prst="rect">
            <a:avLst/>
          </a:prstGeom>
          <a:noFill/>
          <a:ln>
            <a:noFill/>
          </a:ln>
        </p:spPr>
        <p:txBody>
          <a:bodyPr spcFirstLastPara="1" wrap="square" lIns="91425" tIns="45700" rIns="91425" bIns="45700" anchor="t" anchorCtr="0">
            <a:normAutofit/>
          </a:bodyPr>
          <a:lstStyle/>
          <a:p>
            <a:pPr marL="0" marR="0" lvl="0" indent="-95250" algn="l" rtl="0">
              <a:lnSpc>
                <a:spcPct val="90000"/>
              </a:lnSpc>
              <a:spcBef>
                <a:spcPts val="0"/>
              </a:spcBef>
              <a:spcAft>
                <a:spcPts val="0"/>
              </a:spcAft>
              <a:buClr>
                <a:schemeClr val="dk1"/>
              </a:buClr>
              <a:buSzPts val="1500"/>
              <a:buFont typeface="Arial"/>
              <a:buChar char="•"/>
            </a:pPr>
            <a:r>
              <a:rPr lang="en-US" sz="1500" b="0" i="0" u="none" strike="noStrike" cap="none">
                <a:solidFill>
                  <a:schemeClr val="dk1"/>
                </a:solidFill>
                <a:latin typeface="Malgun Gothic"/>
                <a:ea typeface="Malgun Gothic"/>
                <a:cs typeface="Malgun Gothic"/>
                <a:sym typeface="Malgun Gothic"/>
              </a:rPr>
              <a:t>왜 단일 Database 접근은 마이크로서비스에서 안티-패턴 (하지 말아야 할 접근) 인가?</a:t>
            </a:r>
            <a:endParaRPr sz="1400" b="0" i="0" u="none" strike="noStrike" cap="none">
              <a:solidFill>
                <a:srgbClr val="000000"/>
              </a:solidFill>
              <a:latin typeface="Arial"/>
              <a:ea typeface="Arial"/>
              <a:cs typeface="Arial"/>
              <a:sym typeface="Arial"/>
            </a:endParaRPr>
          </a:p>
          <a:p>
            <a:pPr marL="0" marR="0" lvl="0" indent="95250" algn="l" rtl="0">
              <a:lnSpc>
                <a:spcPct val="90000"/>
              </a:lnSpc>
              <a:spcBef>
                <a:spcPts val="600"/>
              </a:spcBef>
              <a:spcAft>
                <a:spcPts val="0"/>
              </a:spcAft>
              <a:buClr>
                <a:srgbClr val="000000"/>
              </a:buClr>
              <a:buSzPts val="1500"/>
              <a:buFont typeface="Arial"/>
              <a:buNone/>
            </a:pPr>
            <a:endParaRPr sz="1500" b="0" i="0" u="none" strike="noStrike" cap="none">
              <a:solidFill>
                <a:schemeClr val="dk1"/>
              </a:solidFill>
              <a:latin typeface="Malgun Gothic"/>
              <a:ea typeface="Malgun Gothic"/>
              <a:cs typeface="Malgun Gothic"/>
              <a:sym typeface="Malgun Gothic"/>
            </a:endParaRPr>
          </a:p>
          <a:p>
            <a:pPr marL="457200" marR="0" lvl="0" indent="-342900" algn="l" rtl="0">
              <a:lnSpc>
                <a:spcPct val="90000"/>
              </a:lnSpc>
              <a:spcBef>
                <a:spcPts val="600"/>
              </a:spcBef>
              <a:spcAft>
                <a:spcPts val="0"/>
              </a:spcAft>
              <a:buClr>
                <a:schemeClr val="dk1"/>
              </a:buClr>
              <a:buSzPts val="1500"/>
              <a:buFont typeface="Malgun Gothic"/>
              <a:buAutoNum type="arabicPeriod"/>
            </a:pPr>
            <a:r>
              <a:rPr lang="en-US" sz="1500" b="0" i="0" u="none" strike="noStrike" cap="none">
                <a:solidFill>
                  <a:schemeClr val="dk1"/>
                </a:solidFill>
                <a:latin typeface="Malgun Gothic"/>
                <a:ea typeface="Malgun Gothic"/>
                <a:cs typeface="Malgun Gothic"/>
                <a:sym typeface="Malgun Gothic"/>
              </a:rPr>
              <a:t>마이크로서비스는 관계형 데이터베이스 (R-DBMS)와 호환되지 않기 때문이다</a:t>
            </a:r>
            <a:endParaRPr sz="1500" b="0" i="0" u="none" strike="noStrike" cap="none">
              <a:solidFill>
                <a:schemeClr val="dk1"/>
              </a:solidFill>
              <a:latin typeface="Malgun Gothic"/>
              <a:ea typeface="Malgun Gothic"/>
              <a:cs typeface="Malgun Gothic"/>
              <a:sym typeface="Malgun Gothic"/>
            </a:endParaRPr>
          </a:p>
          <a:p>
            <a:pPr marL="457200" marR="0" lvl="0" indent="-342900" algn="l" rtl="0">
              <a:lnSpc>
                <a:spcPct val="90000"/>
              </a:lnSpc>
              <a:spcBef>
                <a:spcPts val="600"/>
              </a:spcBef>
              <a:spcAft>
                <a:spcPts val="0"/>
              </a:spcAft>
              <a:buClr>
                <a:schemeClr val="dk1"/>
              </a:buClr>
              <a:buSzPts val="1500"/>
              <a:buFont typeface="Malgun Gothic"/>
              <a:buAutoNum type="arabicPeriod"/>
            </a:pPr>
            <a:r>
              <a:rPr lang="en-US" sz="1500" b="0" i="0" u="none" strike="noStrike" cap="none">
                <a:solidFill>
                  <a:schemeClr val="dk1"/>
                </a:solidFill>
                <a:latin typeface="Malgun Gothic"/>
                <a:ea typeface="Malgun Gothic"/>
                <a:cs typeface="Malgun Gothic"/>
                <a:sym typeface="Malgun Gothic"/>
              </a:rPr>
              <a:t>하나의 데이터베이스만 사용했을 때는 이것이 실패단일지점 (Single Point of Failure)가 될 수 있기 때문이다</a:t>
            </a:r>
            <a:endParaRPr sz="1500" b="0" i="0" u="none" strike="noStrike" cap="none">
              <a:solidFill>
                <a:schemeClr val="dk1"/>
              </a:solidFill>
              <a:latin typeface="Malgun Gothic"/>
              <a:ea typeface="Malgun Gothic"/>
              <a:cs typeface="Malgun Gothic"/>
              <a:sym typeface="Malgun Gothic"/>
            </a:endParaRPr>
          </a:p>
          <a:p>
            <a:pPr marL="457200" marR="0" lvl="0" indent="-342900" algn="l" rtl="0">
              <a:lnSpc>
                <a:spcPct val="90000"/>
              </a:lnSpc>
              <a:spcBef>
                <a:spcPts val="600"/>
              </a:spcBef>
              <a:spcAft>
                <a:spcPts val="0"/>
              </a:spcAft>
              <a:buClr>
                <a:schemeClr val="dk1"/>
              </a:buClr>
              <a:buSzPts val="1500"/>
              <a:buFont typeface="Malgun Gothic"/>
              <a:buAutoNum type="arabicPeriod"/>
            </a:pPr>
            <a:r>
              <a:rPr lang="en-US" sz="1500" b="0" i="0" u="none" strike="noStrike" cap="none">
                <a:solidFill>
                  <a:schemeClr val="dk1"/>
                </a:solidFill>
                <a:latin typeface="Malgun Gothic"/>
                <a:ea typeface="Malgun Gothic"/>
                <a:cs typeface="Malgun Gothic"/>
                <a:sym typeface="Malgun Gothic"/>
              </a:rPr>
              <a:t>단일 데이터베이스 시스템은 보통 큰 시스템을 만들 때만 쓰이기 때문이다.</a:t>
            </a:r>
            <a:endParaRPr sz="1400" b="0" i="0" u="none" strike="noStrike" cap="none">
              <a:solidFill>
                <a:srgbClr val="000000"/>
              </a:solidFill>
              <a:latin typeface="Arial"/>
              <a:ea typeface="Arial"/>
              <a:cs typeface="Arial"/>
              <a:sym typeface="Arial"/>
            </a:endParaRPr>
          </a:p>
          <a:p>
            <a:pPr marL="342900" marR="0" lvl="0" indent="-133350" algn="l" rtl="0">
              <a:lnSpc>
                <a:spcPct val="90000"/>
              </a:lnSpc>
              <a:spcBef>
                <a:spcPts val="600"/>
              </a:spcBef>
              <a:spcAft>
                <a:spcPts val="0"/>
              </a:spcAft>
              <a:buClr>
                <a:srgbClr val="000000"/>
              </a:buClr>
              <a:buSzPts val="1500"/>
              <a:buFont typeface="Arial"/>
              <a:buNone/>
            </a:pPr>
            <a:endParaRPr sz="1500" b="0" i="0" u="none" strike="noStrike" cap="none">
              <a:solidFill>
                <a:schemeClr val="dk1"/>
              </a:solidFill>
              <a:latin typeface="Malgun Gothic"/>
              <a:ea typeface="Malgun Gothic"/>
              <a:cs typeface="Malgun Gothic"/>
              <a:sym typeface="Malgun Gothic"/>
            </a:endParaRPr>
          </a:p>
        </p:txBody>
      </p:sp>
      <p:pic>
        <p:nvPicPr>
          <p:cNvPr id="1035" name="Google Shape;1035;p28"/>
          <p:cNvPicPr preferRelativeResize="0"/>
          <p:nvPr/>
        </p:nvPicPr>
        <p:blipFill rotWithShape="1">
          <a:blip r:embed="rId3">
            <a:alphaModFix/>
          </a:blip>
          <a:srcRect l="15763" r="39118"/>
          <a:stretch/>
        </p:blipFill>
        <p:spPr>
          <a:xfrm>
            <a:off x="20" y="10"/>
            <a:ext cx="3476673" cy="5143490"/>
          </a:xfrm>
          <a:prstGeom prst="rect">
            <a:avLst/>
          </a:prstGeom>
          <a:noFill/>
          <a:ln>
            <a:noFill/>
          </a:ln>
        </p:spPr>
      </p:pic>
      <p:cxnSp>
        <p:nvCxnSpPr>
          <p:cNvPr id="1036" name="Google Shape;1036;p28"/>
          <p:cNvCxnSpPr/>
          <p:nvPr/>
        </p:nvCxnSpPr>
        <p:spPr>
          <a:xfrm>
            <a:off x="3810700" y="1586337"/>
            <a:ext cx="4732020" cy="0"/>
          </a:xfrm>
          <a:prstGeom prst="straightConnector1">
            <a:avLst/>
          </a:prstGeom>
          <a:noFill/>
          <a:ln w="1905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588437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29"/>
          <p:cNvSpPr/>
          <p:nvPr/>
        </p:nvSpPr>
        <p:spPr>
          <a:xfrm>
            <a:off x="4842746" y="2081528"/>
            <a:ext cx="226298" cy="231245"/>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rgbClr val="FFFF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Quattrocento Sans"/>
              <a:ea typeface="Quattrocento Sans"/>
              <a:cs typeface="Quattrocento Sans"/>
              <a:sym typeface="Quattrocento Sans"/>
            </a:endParaRPr>
          </a:p>
        </p:txBody>
      </p:sp>
      <p:cxnSp>
        <p:nvCxnSpPr>
          <p:cNvPr id="1042" name="Google Shape;1042;p29"/>
          <p:cNvCxnSpPr/>
          <p:nvPr/>
        </p:nvCxnSpPr>
        <p:spPr>
          <a:xfrm>
            <a:off x="792163" y="2344789"/>
            <a:ext cx="3962258" cy="0"/>
          </a:xfrm>
          <a:prstGeom prst="straightConnector1">
            <a:avLst/>
          </a:prstGeom>
          <a:noFill/>
          <a:ln w="9525" cap="flat" cmpd="sng">
            <a:solidFill>
              <a:srgbClr val="FFFF00"/>
            </a:solidFill>
            <a:prstDash val="solid"/>
            <a:miter lim="800000"/>
            <a:headEnd type="none" w="sm" len="sm"/>
            <a:tailEnd type="none" w="sm" len="sm"/>
          </a:ln>
        </p:spPr>
      </p:cxnSp>
    </p:spTree>
    <p:extLst>
      <p:ext uri="{BB962C8B-B14F-4D97-AF65-F5344CB8AC3E}">
        <p14:creationId xmlns:p14="http://schemas.microsoft.com/office/powerpoint/2010/main" val="429216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animEffect transition="in" filter="fade">
                                      <p:cBhvr>
                                        <p:cTn id="7" dur="500"/>
                                        <p:tgtEl>
                                          <p:spTgt spid="10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1"/>
                                        </p:tgtEl>
                                        <p:attrNameLst>
                                          <p:attrName>style.visibility</p:attrName>
                                        </p:attrNameLst>
                                      </p:cBhvr>
                                      <p:to>
                                        <p:strVal val="visible"/>
                                      </p:to>
                                    </p:set>
                                    <p:animEffect transition="in" filter="fade">
                                      <p:cBhvr>
                                        <p:cTn id="11" dur="5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34"/>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ko-KR" altLang="en-US" dirty="0"/>
              <a:t>회사의 성장 </a:t>
            </a:r>
            <a:r>
              <a:rPr lang="en-US" altLang="ko-KR" dirty="0"/>
              <a:t>-</a:t>
            </a:r>
            <a:r>
              <a:rPr lang="ko-KR" altLang="en-US" dirty="0"/>
              <a:t> </a:t>
            </a:r>
            <a:r>
              <a:rPr lang="en-US" dirty="0"/>
              <a:t>Separation of Concerns</a:t>
            </a:r>
            <a:endParaRPr dirty="0"/>
          </a:p>
        </p:txBody>
      </p:sp>
      <p:sp>
        <p:nvSpPr>
          <p:cNvPr id="1093" name="Google Shape;1093;p34"/>
          <p:cNvSpPr/>
          <p:nvPr/>
        </p:nvSpPr>
        <p:spPr>
          <a:xfrm>
            <a:off x="829026" y="1074400"/>
            <a:ext cx="7518986" cy="3569209"/>
          </a:xfrm>
          <a:prstGeom prst="rect">
            <a:avLst/>
          </a:prstGeom>
          <a:solidFill>
            <a:schemeClr val="lt1"/>
          </a:solidFill>
          <a:ln w="69850"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a:solidFill>
                <a:srgbClr val="000000"/>
              </a:solidFill>
              <a:latin typeface="Calibri"/>
              <a:ea typeface="Calibri"/>
              <a:cs typeface="Calibri"/>
              <a:sym typeface="Calibri"/>
            </a:endParaRPr>
          </a:p>
        </p:txBody>
      </p:sp>
      <p:sp>
        <p:nvSpPr>
          <p:cNvPr id="31" name="직사각형 30">
            <a:extLst>
              <a:ext uri="{FF2B5EF4-FFF2-40B4-BE49-F238E27FC236}">
                <a16:creationId xmlns:a16="http://schemas.microsoft.com/office/drawing/2014/main" id="{B6B26BDE-8CF2-C641-8D9A-72C1E79BC251}"/>
              </a:ext>
            </a:extLst>
          </p:cNvPr>
          <p:cNvSpPr/>
          <p:nvPr/>
        </p:nvSpPr>
        <p:spPr>
          <a:xfrm>
            <a:off x="1071387" y="2088749"/>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Front-end</a:t>
            </a:r>
            <a:endParaRPr kumimoji="1" lang="ko-US" altLang="en-US" dirty="0">
              <a:solidFill>
                <a:schemeClr val="accent1"/>
              </a:solidFill>
            </a:endParaRPr>
          </a:p>
        </p:txBody>
      </p:sp>
      <p:sp>
        <p:nvSpPr>
          <p:cNvPr id="32" name="직사각형 31">
            <a:extLst>
              <a:ext uri="{FF2B5EF4-FFF2-40B4-BE49-F238E27FC236}">
                <a16:creationId xmlns:a16="http://schemas.microsoft.com/office/drawing/2014/main" id="{33755F60-A284-B945-A526-C01182D17342}"/>
              </a:ext>
            </a:extLst>
          </p:cNvPr>
          <p:cNvSpPr/>
          <p:nvPr/>
        </p:nvSpPr>
        <p:spPr>
          <a:xfrm>
            <a:off x="1071387" y="2807011"/>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Backend</a:t>
            </a:r>
            <a:endParaRPr kumimoji="1" lang="ko-US" altLang="en-US" dirty="0">
              <a:solidFill>
                <a:schemeClr val="accent1"/>
              </a:solidFill>
            </a:endParaRPr>
          </a:p>
        </p:txBody>
      </p:sp>
      <p:sp>
        <p:nvSpPr>
          <p:cNvPr id="33" name="직사각형 32">
            <a:extLst>
              <a:ext uri="{FF2B5EF4-FFF2-40B4-BE49-F238E27FC236}">
                <a16:creationId xmlns:a16="http://schemas.microsoft.com/office/drawing/2014/main" id="{C8671439-73F2-FE47-B854-CF3880CBF0FB}"/>
              </a:ext>
            </a:extLst>
          </p:cNvPr>
          <p:cNvSpPr/>
          <p:nvPr/>
        </p:nvSpPr>
        <p:spPr>
          <a:xfrm>
            <a:off x="1071387" y="3513768"/>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Database</a:t>
            </a:r>
            <a:endParaRPr kumimoji="1" lang="ko-US" altLang="en-US" dirty="0">
              <a:solidFill>
                <a:schemeClr val="accent1"/>
              </a:solidFill>
            </a:endParaRPr>
          </a:p>
        </p:txBody>
      </p:sp>
      <p:grpSp>
        <p:nvGrpSpPr>
          <p:cNvPr id="1095" name="Google Shape;1095;p34"/>
          <p:cNvGrpSpPr/>
          <p:nvPr/>
        </p:nvGrpSpPr>
        <p:grpSpPr>
          <a:xfrm>
            <a:off x="6031408" y="4722748"/>
            <a:ext cx="2188079" cy="246221"/>
            <a:chOff x="5812931" y="4694625"/>
            <a:chExt cx="2188079" cy="246221"/>
          </a:xfrm>
        </p:grpSpPr>
        <p:sp>
          <p:nvSpPr>
            <p:cNvPr id="1096" name="Google Shape;1096;p34"/>
            <p:cNvSpPr/>
            <p:nvPr/>
          </p:nvSpPr>
          <p:spPr>
            <a:xfrm>
              <a:off x="5812931" y="4755816"/>
              <a:ext cx="415224" cy="158678"/>
            </a:xfrm>
            <a:prstGeom prst="ellipse">
              <a:avLst/>
            </a:prstGeom>
            <a:solidFill>
              <a:srgbClr val="FDEBD0"/>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34495E"/>
                </a:solidFill>
                <a:latin typeface="Calibri"/>
                <a:ea typeface="Calibri"/>
                <a:cs typeface="Calibri"/>
                <a:sym typeface="Calibri"/>
              </a:endParaRPr>
            </a:p>
          </p:txBody>
        </p:sp>
        <p:sp>
          <p:nvSpPr>
            <p:cNvPr id="1097" name="Google Shape;1097;p34"/>
            <p:cNvSpPr/>
            <p:nvPr/>
          </p:nvSpPr>
          <p:spPr>
            <a:xfrm>
              <a:off x="6794619" y="4755816"/>
              <a:ext cx="415224" cy="158678"/>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34495E"/>
                </a:solidFill>
                <a:latin typeface="Calibri"/>
                <a:ea typeface="Calibri"/>
                <a:cs typeface="Calibri"/>
                <a:sym typeface="Calibri"/>
              </a:endParaRPr>
            </a:p>
          </p:txBody>
        </p:sp>
        <p:sp>
          <p:nvSpPr>
            <p:cNvPr id="1098" name="Google Shape;1098;p34"/>
            <p:cNvSpPr txBox="1"/>
            <p:nvPr/>
          </p:nvSpPr>
          <p:spPr>
            <a:xfrm>
              <a:off x="6164771" y="4694625"/>
              <a:ext cx="45717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Core</a:t>
              </a:r>
              <a:endParaRPr sz="1000" b="0" i="0" u="none" strike="noStrike" cap="none">
                <a:solidFill>
                  <a:srgbClr val="000000"/>
                </a:solidFill>
                <a:latin typeface="Malgun Gothic"/>
                <a:ea typeface="Malgun Gothic"/>
                <a:cs typeface="Malgun Gothic"/>
                <a:sym typeface="Malgun Gothic"/>
              </a:endParaRPr>
            </a:p>
          </p:txBody>
        </p:sp>
        <p:sp>
          <p:nvSpPr>
            <p:cNvPr id="1099" name="Google Shape;1099;p34"/>
            <p:cNvSpPr txBox="1"/>
            <p:nvPr/>
          </p:nvSpPr>
          <p:spPr>
            <a:xfrm>
              <a:off x="7125449" y="4694625"/>
              <a:ext cx="87556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 Supporting</a:t>
              </a:r>
              <a:endParaRPr sz="1000" b="0" i="0" u="none" strike="noStrike" cap="none">
                <a:solidFill>
                  <a:srgbClr val="000000"/>
                </a:solidFill>
                <a:latin typeface="Malgun Gothic"/>
                <a:ea typeface="Malgun Gothic"/>
                <a:cs typeface="Malgun Gothic"/>
                <a:sym typeface="Malgun Gothic"/>
              </a:endParaRPr>
            </a:p>
          </p:txBody>
        </p:sp>
      </p:grpSp>
      <p:sp>
        <p:nvSpPr>
          <p:cNvPr id="2" name="직사각형 1">
            <a:extLst>
              <a:ext uri="{FF2B5EF4-FFF2-40B4-BE49-F238E27FC236}">
                <a16:creationId xmlns:a16="http://schemas.microsoft.com/office/drawing/2014/main" id="{8240C65E-1FE1-E147-9BFC-990B4DC4D22A}"/>
              </a:ext>
            </a:extLst>
          </p:cNvPr>
          <p:cNvSpPr/>
          <p:nvPr/>
        </p:nvSpPr>
        <p:spPr>
          <a:xfrm>
            <a:off x="1891125" y="1038244"/>
            <a:ext cx="2680875" cy="3621738"/>
          </a:xfrm>
          <a:prstGeom prst="rect">
            <a:avLst/>
          </a:prstGeom>
          <a:solidFill>
            <a:schemeClr val="accent4">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KR" altLang="en-US" b="1" u="sng" dirty="0" err="1">
                <a:solidFill>
                  <a:schemeClr val="tx1"/>
                </a:solidFill>
              </a:rPr>
              <a:t>코어팀</a:t>
            </a:r>
            <a:endParaRPr kumimoji="1" lang="ko-US" altLang="en-US" b="1" u="sng" dirty="0">
              <a:solidFill>
                <a:schemeClr val="tx1"/>
              </a:solidFill>
            </a:endParaRPr>
          </a:p>
        </p:txBody>
      </p:sp>
      <p:sp>
        <p:nvSpPr>
          <p:cNvPr id="30" name="직사각형 29">
            <a:extLst>
              <a:ext uri="{FF2B5EF4-FFF2-40B4-BE49-F238E27FC236}">
                <a16:creationId xmlns:a16="http://schemas.microsoft.com/office/drawing/2014/main" id="{FAA7E220-6AEF-9641-90DD-A4AF620A118E}"/>
              </a:ext>
            </a:extLst>
          </p:cNvPr>
          <p:cNvSpPr/>
          <p:nvPr/>
        </p:nvSpPr>
        <p:spPr>
          <a:xfrm>
            <a:off x="4698754" y="1038244"/>
            <a:ext cx="3742974" cy="3621738"/>
          </a:xfrm>
          <a:prstGeom prst="rect">
            <a:avLst/>
          </a:prstGeom>
          <a:solidFill>
            <a:srgbClr val="3498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US" altLang="en-US" b="1" u="sng" dirty="0">
                <a:solidFill>
                  <a:schemeClr val="tx1"/>
                </a:solidFill>
              </a:rPr>
              <a:t>서포팅팀</a:t>
            </a:r>
          </a:p>
        </p:txBody>
      </p:sp>
      <p:sp>
        <p:nvSpPr>
          <p:cNvPr id="1100" name="Google Shape;1100;p34"/>
          <p:cNvSpPr/>
          <p:nvPr/>
        </p:nvSpPr>
        <p:spPr>
          <a:xfrm>
            <a:off x="4792746" y="1932584"/>
            <a:ext cx="809836" cy="2390112"/>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err="1">
                <a:solidFill>
                  <a:srgbClr val="34495E"/>
                </a:solidFill>
                <a:latin typeface="Calibri"/>
                <a:ea typeface="Calibri"/>
                <a:cs typeface="Calibri"/>
                <a:sym typeface="Calibri"/>
              </a:rPr>
              <a:t>배송관련</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질의</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불만</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요청</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수</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최소화</a:t>
            </a:r>
            <a:endParaRPr sz="1400" b="0" i="0" u="none" strike="noStrike" cap="none" dirty="0">
              <a:solidFill>
                <a:srgbClr val="000000"/>
              </a:solidFill>
              <a:latin typeface="Arial"/>
              <a:ea typeface="Arial"/>
              <a:cs typeface="Arial"/>
              <a:sym typeface="Arial"/>
            </a:endParaRPr>
          </a:p>
        </p:txBody>
      </p:sp>
      <p:sp>
        <p:nvSpPr>
          <p:cNvPr id="1101" name="Google Shape;1101;p34"/>
          <p:cNvSpPr/>
          <p:nvPr/>
        </p:nvSpPr>
        <p:spPr>
          <a:xfrm>
            <a:off x="7212494" y="1814356"/>
            <a:ext cx="1001626" cy="2626568"/>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블랙컨슈머 최소화</a:t>
            </a:r>
            <a:endParaRPr sz="1400" b="0" i="0" u="none" strike="noStrike" cap="none">
              <a:solidFill>
                <a:srgbClr val="000000"/>
              </a:solidFill>
              <a:latin typeface="Arial"/>
              <a:ea typeface="Arial"/>
              <a:cs typeface="Arial"/>
              <a:sym typeface="Arial"/>
            </a:endParaRPr>
          </a:p>
        </p:txBody>
      </p:sp>
      <p:grpSp>
        <p:nvGrpSpPr>
          <p:cNvPr id="1102" name="Google Shape;1102;p34"/>
          <p:cNvGrpSpPr/>
          <p:nvPr/>
        </p:nvGrpSpPr>
        <p:grpSpPr>
          <a:xfrm>
            <a:off x="1962378" y="1754468"/>
            <a:ext cx="1093497" cy="2816670"/>
            <a:chOff x="1173136" y="1387587"/>
            <a:chExt cx="2277853" cy="1005150"/>
          </a:xfrm>
        </p:grpSpPr>
        <p:sp>
          <p:nvSpPr>
            <p:cNvPr id="1103" name="Google Shape;1103;p34"/>
            <p:cNvSpPr/>
            <p:nvPr/>
          </p:nvSpPr>
          <p:spPr>
            <a:xfrm>
              <a:off x="1173136" y="1387587"/>
              <a:ext cx="2130466" cy="811028"/>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err="1">
                  <a:solidFill>
                    <a:srgbClr val="34495E"/>
                  </a:solidFill>
                  <a:latin typeface="Calibri"/>
                  <a:ea typeface="Calibri"/>
                  <a:cs typeface="Calibri"/>
                  <a:sym typeface="Calibri"/>
                </a:rPr>
                <a:t>높은</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주문</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성공율</a:t>
              </a:r>
              <a:endParaRPr sz="1100" b="0" i="0" u="none" strike="noStrike" cap="none" dirty="0">
                <a:solidFill>
                  <a:srgbClr val="34495E"/>
                </a:solidFill>
                <a:latin typeface="Calibri"/>
                <a:ea typeface="Calibri"/>
                <a:cs typeface="Calibri"/>
                <a:sym typeface="Calibri"/>
              </a:endParaRPr>
            </a:p>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a:solidFill>
                    <a:srgbClr val="34495E"/>
                  </a:solidFill>
                  <a:latin typeface="Calibri"/>
                  <a:ea typeface="Calibri"/>
                  <a:cs typeface="Calibri"/>
                  <a:sym typeface="Calibri"/>
                </a:rPr>
                <a:t>(</a:t>
              </a:r>
              <a:r>
                <a:rPr lang="en-US" sz="1100" b="0" i="0" u="none" strike="noStrike" cap="none" dirty="0" err="1">
                  <a:solidFill>
                    <a:srgbClr val="34495E"/>
                  </a:solidFill>
                  <a:latin typeface="Calibri"/>
                  <a:ea typeface="Calibri"/>
                  <a:cs typeface="Calibri"/>
                  <a:sym typeface="Calibri"/>
                </a:rPr>
                <a:t>예외율</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배송문제</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등</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최소화</a:t>
              </a:r>
              <a:r>
                <a:rPr lang="en-US" sz="1100" b="0" i="0" u="none" strike="noStrike" cap="none" dirty="0">
                  <a:solidFill>
                    <a:srgbClr val="34495E"/>
                  </a:solidFill>
                  <a:latin typeface="Calibri"/>
                  <a:ea typeface="Calibri"/>
                  <a:cs typeface="Calibri"/>
                  <a:sym typeface="Calibri"/>
                </a:rPr>
                <a:t>)</a:t>
              </a:r>
              <a:endParaRPr sz="1100" b="0" i="0" u="none" strike="noStrike" cap="none" dirty="0">
                <a:solidFill>
                  <a:srgbClr val="34495E"/>
                </a:solidFill>
                <a:latin typeface="Calibri"/>
                <a:ea typeface="Calibri"/>
                <a:cs typeface="Calibri"/>
                <a:sym typeface="Calibri"/>
              </a:endParaRPr>
            </a:p>
          </p:txBody>
        </p:sp>
        <p:sp>
          <p:nvSpPr>
            <p:cNvPr id="1104" name="Google Shape;1104;p34"/>
            <p:cNvSpPr/>
            <p:nvPr/>
          </p:nvSpPr>
          <p:spPr>
            <a:xfrm>
              <a:off x="1902407" y="1917375"/>
              <a:ext cx="1548582" cy="475362"/>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재입고</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시</a:t>
              </a:r>
              <a:r>
                <a:rPr lang="en-US" sz="1100" b="0" i="0" u="none" strike="noStrike" cap="none" dirty="0">
                  <a:solidFill>
                    <a:srgbClr val="34495E"/>
                  </a:solidFill>
                  <a:latin typeface="Calibri"/>
                  <a:ea typeface="Calibri"/>
                  <a:cs typeface="Calibri"/>
                  <a:sym typeface="Calibri"/>
                </a:rPr>
                <a:t>, </a:t>
              </a:r>
              <a:endParaRPr sz="1100" b="0" i="0" u="none" strike="noStrike" cap="none" dirty="0">
                <a:solidFill>
                  <a:srgbClr val="34495E"/>
                </a:solidFill>
                <a:latin typeface="Calibri"/>
                <a:ea typeface="Calibri"/>
                <a:cs typeface="Calibri"/>
                <a:sym typeface="Calibri"/>
              </a:endParaRPr>
            </a:p>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err="1">
                  <a:solidFill>
                    <a:srgbClr val="34495E"/>
                  </a:solidFill>
                  <a:latin typeface="Calibri"/>
                  <a:ea typeface="Calibri"/>
                  <a:cs typeface="Calibri"/>
                  <a:sym typeface="Calibri"/>
                </a:rPr>
                <a:t>구매</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성공율</a:t>
              </a:r>
              <a:endParaRPr sz="1100" b="0" i="0" u="none" strike="noStrike" cap="none" dirty="0">
                <a:solidFill>
                  <a:srgbClr val="34495E"/>
                </a:solidFill>
                <a:latin typeface="Calibri"/>
                <a:ea typeface="Calibri"/>
                <a:cs typeface="Calibri"/>
                <a:sym typeface="Calibri"/>
              </a:endParaRPr>
            </a:p>
          </p:txBody>
        </p:sp>
      </p:grpSp>
      <p:grpSp>
        <p:nvGrpSpPr>
          <p:cNvPr id="1110" name="Google Shape;1110;p34"/>
          <p:cNvGrpSpPr/>
          <p:nvPr/>
        </p:nvGrpSpPr>
        <p:grpSpPr>
          <a:xfrm>
            <a:off x="3302183" y="1852125"/>
            <a:ext cx="1082386" cy="2766444"/>
            <a:chOff x="1590463" y="3282604"/>
            <a:chExt cx="2114634" cy="1036451"/>
          </a:xfrm>
        </p:grpSpPr>
        <p:sp>
          <p:nvSpPr>
            <p:cNvPr id="1111" name="Google Shape;1111;p34"/>
            <p:cNvSpPr/>
            <p:nvPr/>
          </p:nvSpPr>
          <p:spPr>
            <a:xfrm>
              <a:off x="1590463" y="3282604"/>
              <a:ext cx="2049551" cy="719452"/>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상품 품절로 인한 </a:t>
              </a:r>
              <a:endParaRPr sz="1100" b="0" i="0" u="none" strike="noStrike" cap="none">
                <a:solidFill>
                  <a:srgbClr val="34495E"/>
                </a:solidFill>
                <a:latin typeface="Calibri"/>
                <a:ea typeface="Calibri"/>
                <a:cs typeface="Calibri"/>
                <a:sym typeface="Calibri"/>
              </a:endParaRPr>
            </a:p>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주문 취소율 0% 달성</a:t>
              </a:r>
              <a:endParaRPr sz="1100" b="1" i="0" u="none" strike="noStrike" cap="none">
                <a:solidFill>
                  <a:srgbClr val="34495E"/>
                </a:solidFill>
                <a:latin typeface="Calibri"/>
                <a:ea typeface="Calibri"/>
                <a:cs typeface="Calibri"/>
                <a:sym typeface="Calibri"/>
              </a:endParaRPr>
            </a:p>
          </p:txBody>
        </p:sp>
        <p:sp>
          <p:nvSpPr>
            <p:cNvPr id="1112" name="Google Shape;1112;p34"/>
            <p:cNvSpPr/>
            <p:nvPr/>
          </p:nvSpPr>
          <p:spPr>
            <a:xfrm>
              <a:off x="2420335" y="3738762"/>
              <a:ext cx="1284762" cy="580293"/>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 창고 비용 최소화</a:t>
              </a:r>
              <a:endParaRPr sz="1400" b="0" i="0" u="none" strike="noStrike" cap="none">
                <a:solidFill>
                  <a:srgbClr val="000000"/>
                </a:solidFill>
                <a:latin typeface="Arial"/>
                <a:ea typeface="Arial"/>
                <a:cs typeface="Arial"/>
                <a:sym typeface="Arial"/>
              </a:endParaRPr>
            </a:p>
          </p:txBody>
        </p:sp>
      </p:grpSp>
      <p:grpSp>
        <p:nvGrpSpPr>
          <p:cNvPr id="1113" name="Google Shape;1113;p34"/>
          <p:cNvGrpSpPr/>
          <p:nvPr/>
        </p:nvGrpSpPr>
        <p:grpSpPr>
          <a:xfrm>
            <a:off x="5949189" y="1695758"/>
            <a:ext cx="891237" cy="2745166"/>
            <a:chOff x="5440611" y="2612367"/>
            <a:chExt cx="2225551" cy="657542"/>
          </a:xfrm>
        </p:grpSpPr>
        <p:sp>
          <p:nvSpPr>
            <p:cNvPr id="1114" name="Google Shape;1114;p34"/>
            <p:cNvSpPr/>
            <p:nvPr/>
          </p:nvSpPr>
          <p:spPr>
            <a:xfrm>
              <a:off x="5440611" y="2612367"/>
              <a:ext cx="1595151" cy="572497"/>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재구매 비율 증가</a:t>
              </a:r>
              <a:endParaRPr sz="1400" b="0" i="0" u="none" strike="noStrike" cap="none">
                <a:solidFill>
                  <a:srgbClr val="000000"/>
                </a:solidFill>
                <a:latin typeface="Arial"/>
                <a:ea typeface="Arial"/>
                <a:cs typeface="Arial"/>
                <a:sym typeface="Arial"/>
              </a:endParaRPr>
            </a:p>
          </p:txBody>
        </p:sp>
        <p:sp>
          <p:nvSpPr>
            <p:cNvPr id="1115" name="Google Shape;1115;p34"/>
            <p:cNvSpPr/>
            <p:nvPr/>
          </p:nvSpPr>
          <p:spPr>
            <a:xfrm>
              <a:off x="6436075" y="2797804"/>
              <a:ext cx="1230087" cy="472105"/>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err="1">
                  <a:solidFill>
                    <a:srgbClr val="34495E"/>
                  </a:solidFill>
                  <a:latin typeface="Calibri"/>
                  <a:ea typeface="Calibri"/>
                  <a:cs typeface="Calibri"/>
                  <a:sym typeface="Calibri"/>
                </a:rPr>
                <a:t>상품</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추천</a:t>
              </a:r>
              <a:r>
                <a:rPr lang="ko-KR" altLang="en-US" sz="1100" b="0" i="0" u="none" strike="noStrike" cap="none" dirty="0">
                  <a:solidFill>
                    <a:srgbClr val="34495E"/>
                  </a:solidFill>
                  <a:latin typeface="Calibri"/>
                  <a:ea typeface="Calibri"/>
                  <a:cs typeface="Calibri"/>
                  <a:sym typeface="Calibri"/>
                </a:rPr>
                <a:t>성공</a:t>
              </a:r>
              <a:r>
                <a:rPr lang="en-US" sz="1100" b="0" i="0" u="none" strike="noStrike" cap="none" dirty="0" err="1">
                  <a:solidFill>
                    <a:srgbClr val="34495E"/>
                  </a:solidFill>
                  <a:latin typeface="Calibri"/>
                  <a:ea typeface="Calibri"/>
                  <a:cs typeface="Calibri"/>
                  <a:sym typeface="Calibri"/>
                </a:rPr>
                <a:t>율</a:t>
              </a:r>
              <a:endParaRPr sz="1100" b="0" i="0" u="none" strike="noStrike" cap="none" dirty="0">
                <a:solidFill>
                  <a:srgbClr val="34495E"/>
                </a:solidFill>
                <a:latin typeface="Calibri"/>
                <a:ea typeface="Calibri"/>
                <a:cs typeface="Calibri"/>
                <a:sym typeface="Calibri"/>
              </a:endParaRPr>
            </a:p>
          </p:txBody>
        </p:sp>
      </p:grpSp>
      <p:sp>
        <p:nvSpPr>
          <p:cNvPr id="1105" name="Google Shape;1105;p34"/>
          <p:cNvSpPr txBox="1"/>
          <p:nvPr/>
        </p:nvSpPr>
        <p:spPr>
          <a:xfrm>
            <a:off x="2139362" y="1356292"/>
            <a:ext cx="66877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주문</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
        <p:nvSpPr>
          <p:cNvPr id="1106" name="Google Shape;1106;p34"/>
          <p:cNvSpPr txBox="1"/>
          <p:nvPr/>
        </p:nvSpPr>
        <p:spPr>
          <a:xfrm>
            <a:off x="3471880" y="1350102"/>
            <a:ext cx="66877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상품</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
        <p:nvSpPr>
          <p:cNvPr id="1107" name="Google Shape;1107;p34"/>
          <p:cNvSpPr txBox="1"/>
          <p:nvPr/>
        </p:nvSpPr>
        <p:spPr>
          <a:xfrm>
            <a:off x="4897404" y="1350102"/>
            <a:ext cx="668773"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배송</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
        <p:nvSpPr>
          <p:cNvPr id="1108" name="Google Shape;1108;p34"/>
          <p:cNvSpPr txBox="1"/>
          <p:nvPr/>
        </p:nvSpPr>
        <p:spPr>
          <a:xfrm>
            <a:off x="6027373" y="1344569"/>
            <a:ext cx="809837"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마케팅</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
        <p:nvSpPr>
          <p:cNvPr id="1109" name="Google Shape;1109;p34"/>
          <p:cNvSpPr txBox="1"/>
          <p:nvPr/>
        </p:nvSpPr>
        <p:spPr>
          <a:xfrm>
            <a:off x="7148206" y="1350102"/>
            <a:ext cx="950901"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고객</a:t>
            </a:r>
            <a:r>
              <a:rPr lang="ko-KR" altLang="en-US" sz="1100" b="1" i="0" u="none" strike="noStrike" cap="none" dirty="0">
                <a:solidFill>
                  <a:srgbClr val="000000"/>
                </a:solidFill>
                <a:latin typeface="Malgun Gothic"/>
                <a:ea typeface="Malgun Gothic"/>
                <a:cs typeface="Malgun Gothic"/>
                <a:sym typeface="Malgun Gothic"/>
              </a:rPr>
              <a:t>관리</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1002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35"/>
          <p:cNvSpPr txBox="1"/>
          <p:nvPr/>
        </p:nvSpPr>
        <p:spPr>
          <a:xfrm>
            <a:off x="3486839" y="987574"/>
            <a:ext cx="4704201" cy="19889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539750" marR="0" lvl="1" indent="-269875" algn="l" rtl="0">
              <a:lnSpc>
                <a:spcPct val="100000"/>
              </a:lnSpc>
              <a:spcBef>
                <a:spcPts val="0"/>
              </a:spcBef>
              <a:spcAft>
                <a:spcPts val="0"/>
              </a:spcAft>
              <a:buClr>
                <a:srgbClr val="34495E"/>
              </a:buClr>
              <a:buSzPts val="1200"/>
              <a:buFont typeface="Arial" panose="020B0604020202020204" pitchFamily="34" charset="0"/>
              <a:buChar char="•"/>
            </a:pPr>
            <a:r>
              <a:rPr lang="en-US" sz="1200" b="0" i="0" u="none" strike="noStrike" cap="none" dirty="0">
                <a:solidFill>
                  <a:srgbClr val="34495E"/>
                </a:solidFill>
                <a:latin typeface="Calibri"/>
                <a:ea typeface="Calibri"/>
                <a:cs typeface="Calibri"/>
                <a:sym typeface="Calibri"/>
              </a:rPr>
              <a:t>The customer enters the number of products to order and clicks the order button.</a:t>
            </a:r>
            <a:endParaRPr sz="1400" b="0" i="0" u="none" strike="noStrike" cap="none" dirty="0">
              <a:solidFill>
                <a:srgbClr val="000000"/>
              </a:solidFill>
              <a:latin typeface="Arial"/>
              <a:ea typeface="Arial"/>
              <a:cs typeface="Arial"/>
              <a:sym typeface="Arial"/>
            </a:endParaRPr>
          </a:p>
          <a:p>
            <a:pPr marL="539750" marR="0" lvl="1" indent="-269875" algn="l" rtl="0">
              <a:lnSpc>
                <a:spcPct val="100000"/>
              </a:lnSpc>
              <a:spcBef>
                <a:spcPts val="500"/>
              </a:spcBef>
              <a:spcAft>
                <a:spcPts val="0"/>
              </a:spcAft>
              <a:buClr>
                <a:srgbClr val="34495E"/>
              </a:buClr>
              <a:buSzPts val="1200"/>
              <a:buFont typeface="Arial" panose="020B0604020202020204" pitchFamily="34" charset="0"/>
              <a:buChar char="•"/>
            </a:pPr>
            <a:r>
              <a:rPr lang="en-US" sz="1200" b="0" i="0" u="none" strike="noStrike" cap="none" dirty="0">
                <a:solidFill>
                  <a:srgbClr val="34495E"/>
                </a:solidFill>
                <a:latin typeface="Calibri"/>
                <a:ea typeface="Calibri"/>
                <a:cs typeface="Calibri"/>
                <a:sym typeface="Calibri"/>
              </a:rPr>
              <a:t>When an order is placed, the delivery team arranges for delivery of the product.</a:t>
            </a:r>
            <a:endParaRPr sz="1400" b="0" i="0" u="none" strike="noStrike" cap="none" dirty="0">
              <a:solidFill>
                <a:srgbClr val="000000"/>
              </a:solidFill>
              <a:latin typeface="Arial"/>
              <a:ea typeface="Arial"/>
              <a:cs typeface="Arial"/>
              <a:sym typeface="Arial"/>
            </a:endParaRPr>
          </a:p>
          <a:p>
            <a:pPr marL="539750" marR="0" lvl="1" indent="-269875" algn="l" rtl="0">
              <a:lnSpc>
                <a:spcPct val="100000"/>
              </a:lnSpc>
              <a:spcBef>
                <a:spcPts val="500"/>
              </a:spcBef>
              <a:spcAft>
                <a:spcPts val="0"/>
              </a:spcAft>
              <a:buClr>
                <a:srgbClr val="34495E"/>
              </a:buClr>
              <a:buSzPts val="1200"/>
              <a:buFont typeface="Arial" panose="020B0604020202020204" pitchFamily="34" charset="0"/>
              <a:buChar char="•"/>
            </a:pPr>
            <a:r>
              <a:rPr lang="en-US" sz="1200" b="0" i="0" u="none" strike="noStrike" cap="none" dirty="0">
                <a:solidFill>
                  <a:srgbClr val="34495E"/>
                </a:solidFill>
                <a:latin typeface="Calibri"/>
                <a:ea typeface="Calibri"/>
                <a:cs typeface="Calibri"/>
                <a:sym typeface="Calibri"/>
              </a:rPr>
              <a:t>As the order or cancellation is completed, the product stock is changed(+/-).</a:t>
            </a:r>
            <a:endParaRPr sz="1400" b="0" i="0" u="none" strike="noStrike" cap="none" dirty="0">
              <a:solidFill>
                <a:srgbClr val="000000"/>
              </a:solidFill>
              <a:latin typeface="Arial"/>
              <a:ea typeface="Arial"/>
              <a:cs typeface="Arial"/>
              <a:sym typeface="Arial"/>
            </a:endParaRPr>
          </a:p>
        </p:txBody>
      </p:sp>
      <p:sp>
        <p:nvSpPr>
          <p:cNvPr id="1126" name="Google Shape;1126;p35"/>
          <p:cNvSpPr/>
          <p:nvPr/>
        </p:nvSpPr>
        <p:spPr>
          <a:xfrm>
            <a:off x="792163" y="1101543"/>
            <a:ext cx="1623377" cy="540586"/>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Malgun Gothic"/>
              <a:buNone/>
            </a:pPr>
            <a:r>
              <a:rPr lang="ko-KR" altLang="en-US" sz="1100" b="1" dirty="0" err="1">
                <a:solidFill>
                  <a:srgbClr val="FFFFFF"/>
                </a:solidFill>
                <a:latin typeface="Malgun Gothic"/>
                <a:ea typeface="Malgun Gothic"/>
                <a:cs typeface="Malgun Gothic"/>
                <a:sym typeface="Malgun Gothic"/>
              </a:rPr>
              <a:t>코어팀</a:t>
            </a:r>
            <a:endParaRPr sz="1100" b="1" i="0" u="none" strike="noStrike" cap="none" dirty="0">
              <a:solidFill>
                <a:srgbClr val="FFFFFF"/>
              </a:solidFill>
              <a:latin typeface="Malgun Gothic"/>
              <a:ea typeface="Malgun Gothic"/>
              <a:cs typeface="Malgun Gothic"/>
              <a:sym typeface="Malgun Gothic"/>
            </a:endParaRPr>
          </a:p>
        </p:txBody>
      </p:sp>
      <p:sp>
        <p:nvSpPr>
          <p:cNvPr id="1129" name="Google Shape;1129;p35"/>
          <p:cNvSpPr/>
          <p:nvPr/>
        </p:nvSpPr>
        <p:spPr>
          <a:xfrm>
            <a:off x="792163" y="3396767"/>
            <a:ext cx="1623377" cy="540586"/>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Malgun Gothic"/>
              <a:buNone/>
            </a:pPr>
            <a:r>
              <a:rPr lang="ko-KR" altLang="en-US" sz="1100" b="1" i="0" u="none" strike="noStrike" cap="none" dirty="0" err="1">
                <a:solidFill>
                  <a:srgbClr val="FFFFFF"/>
                </a:solidFill>
                <a:latin typeface="Malgun Gothic"/>
                <a:ea typeface="Malgun Gothic"/>
                <a:cs typeface="Malgun Gothic"/>
                <a:sym typeface="Malgun Gothic"/>
              </a:rPr>
              <a:t>서포팅팀</a:t>
            </a:r>
            <a:endParaRPr sz="1100" b="1" i="0" u="none" strike="noStrike" cap="none" dirty="0">
              <a:solidFill>
                <a:srgbClr val="FFFFFF"/>
              </a:solidFill>
              <a:latin typeface="Malgun Gothic"/>
              <a:ea typeface="Malgun Gothic"/>
              <a:cs typeface="Malgun Gothic"/>
              <a:sym typeface="Malgun Gothic"/>
            </a:endParaRPr>
          </a:p>
        </p:txBody>
      </p:sp>
      <p:cxnSp>
        <p:nvCxnSpPr>
          <p:cNvPr id="1131" name="Google Shape;1131;p35"/>
          <p:cNvCxnSpPr>
            <a:cxnSpLocks/>
            <a:stCxn id="1126" idx="3"/>
          </p:cNvCxnSpPr>
          <p:nvPr/>
        </p:nvCxnSpPr>
        <p:spPr>
          <a:xfrm>
            <a:off x="2415540" y="1371836"/>
            <a:ext cx="1206300" cy="181123"/>
          </a:xfrm>
          <a:prstGeom prst="straightConnector1">
            <a:avLst/>
          </a:prstGeom>
          <a:noFill/>
          <a:ln w="9525" cap="flat" cmpd="sng">
            <a:solidFill>
              <a:srgbClr val="BFBFBF"/>
            </a:solidFill>
            <a:prstDash val="dash"/>
            <a:round/>
            <a:headEnd type="none" w="sm" len="sm"/>
            <a:tailEnd type="oval" w="med" len="med"/>
          </a:ln>
        </p:spPr>
      </p:cxnSp>
      <p:cxnSp>
        <p:nvCxnSpPr>
          <p:cNvPr id="1132" name="Google Shape;1132;p35"/>
          <p:cNvCxnSpPr>
            <a:cxnSpLocks/>
            <a:stCxn id="1126" idx="3"/>
          </p:cNvCxnSpPr>
          <p:nvPr/>
        </p:nvCxnSpPr>
        <p:spPr>
          <a:xfrm flipV="1">
            <a:off x="2415540" y="1168697"/>
            <a:ext cx="1206300" cy="203139"/>
          </a:xfrm>
          <a:prstGeom prst="straightConnector1">
            <a:avLst/>
          </a:prstGeom>
          <a:noFill/>
          <a:ln w="9525" cap="flat" cmpd="sng">
            <a:solidFill>
              <a:srgbClr val="BFBFBF"/>
            </a:solidFill>
            <a:prstDash val="dash"/>
            <a:round/>
            <a:headEnd type="none" w="sm" len="sm"/>
            <a:tailEnd type="oval" w="med" len="med"/>
          </a:ln>
        </p:spPr>
      </p:cxnSp>
      <p:cxnSp>
        <p:nvCxnSpPr>
          <p:cNvPr id="1133" name="Google Shape;1133;p35"/>
          <p:cNvCxnSpPr>
            <a:cxnSpLocks/>
            <a:stCxn id="1126" idx="3"/>
          </p:cNvCxnSpPr>
          <p:nvPr/>
        </p:nvCxnSpPr>
        <p:spPr>
          <a:xfrm>
            <a:off x="2415540" y="1371836"/>
            <a:ext cx="1206300" cy="593637"/>
          </a:xfrm>
          <a:prstGeom prst="straightConnector1">
            <a:avLst/>
          </a:prstGeom>
          <a:noFill/>
          <a:ln w="9525" cap="flat" cmpd="sng">
            <a:solidFill>
              <a:srgbClr val="BFBFBF"/>
            </a:solidFill>
            <a:prstDash val="dash"/>
            <a:round/>
            <a:headEnd type="none" w="sm" len="sm"/>
            <a:tailEnd type="oval" w="med" len="med"/>
          </a:ln>
        </p:spPr>
      </p:cxnSp>
      <p:cxnSp>
        <p:nvCxnSpPr>
          <p:cNvPr id="1135" name="Google Shape;1135;p35"/>
          <p:cNvCxnSpPr>
            <a:stCxn id="1129" idx="3"/>
          </p:cNvCxnSpPr>
          <p:nvPr/>
        </p:nvCxnSpPr>
        <p:spPr>
          <a:xfrm rot="10800000" flipH="1">
            <a:off x="2415540" y="3262060"/>
            <a:ext cx="1206300" cy="405000"/>
          </a:xfrm>
          <a:prstGeom prst="straightConnector1">
            <a:avLst/>
          </a:prstGeom>
          <a:noFill/>
          <a:ln w="9525" cap="flat" cmpd="sng">
            <a:solidFill>
              <a:srgbClr val="BFBFBF"/>
            </a:solidFill>
            <a:prstDash val="dash"/>
            <a:round/>
            <a:headEnd type="none" w="sm" len="sm"/>
            <a:tailEnd type="oval" w="med" len="med"/>
          </a:ln>
        </p:spPr>
      </p:cxnSp>
      <p:cxnSp>
        <p:nvCxnSpPr>
          <p:cNvPr id="1136" name="Google Shape;1136;p35"/>
          <p:cNvCxnSpPr>
            <a:stCxn id="1129" idx="3"/>
          </p:cNvCxnSpPr>
          <p:nvPr/>
        </p:nvCxnSpPr>
        <p:spPr>
          <a:xfrm>
            <a:off x="2415540" y="3667060"/>
            <a:ext cx="1206300" cy="56700"/>
          </a:xfrm>
          <a:prstGeom prst="straightConnector1">
            <a:avLst/>
          </a:prstGeom>
          <a:noFill/>
          <a:ln w="9525" cap="flat" cmpd="sng">
            <a:solidFill>
              <a:srgbClr val="BFBFBF"/>
            </a:solidFill>
            <a:prstDash val="dash"/>
            <a:round/>
            <a:headEnd type="none" w="sm" len="sm"/>
            <a:tailEnd type="oval" w="med" len="med"/>
          </a:ln>
        </p:spPr>
      </p:cxnSp>
      <p:cxnSp>
        <p:nvCxnSpPr>
          <p:cNvPr id="1137" name="Google Shape;1137;p35"/>
          <p:cNvCxnSpPr>
            <a:cxnSpLocks/>
            <a:stCxn id="1129" idx="3"/>
          </p:cNvCxnSpPr>
          <p:nvPr/>
        </p:nvCxnSpPr>
        <p:spPr>
          <a:xfrm>
            <a:off x="2415540" y="3667060"/>
            <a:ext cx="1206300" cy="552467"/>
          </a:xfrm>
          <a:prstGeom prst="straightConnector1">
            <a:avLst/>
          </a:prstGeom>
          <a:noFill/>
          <a:ln w="9525" cap="flat" cmpd="sng">
            <a:solidFill>
              <a:srgbClr val="BFBFBF"/>
            </a:solidFill>
            <a:prstDash val="dash"/>
            <a:round/>
            <a:headEnd type="none" w="sm" len="sm"/>
            <a:tailEnd type="oval" w="med" len="med"/>
          </a:ln>
        </p:spPr>
      </p:cxnSp>
      <p:cxnSp>
        <p:nvCxnSpPr>
          <p:cNvPr id="1138" name="Google Shape;1138;p35"/>
          <p:cNvCxnSpPr>
            <a:cxnSpLocks/>
            <a:stCxn id="1129" idx="3"/>
          </p:cNvCxnSpPr>
          <p:nvPr/>
        </p:nvCxnSpPr>
        <p:spPr>
          <a:xfrm flipV="1">
            <a:off x="2415540" y="2778612"/>
            <a:ext cx="1206300" cy="888448"/>
          </a:xfrm>
          <a:prstGeom prst="straightConnector1">
            <a:avLst/>
          </a:prstGeom>
          <a:noFill/>
          <a:ln w="9525" cap="flat" cmpd="sng">
            <a:solidFill>
              <a:srgbClr val="BFBFBF"/>
            </a:solidFill>
            <a:prstDash val="dash"/>
            <a:round/>
            <a:headEnd type="none" w="sm" len="sm"/>
            <a:tailEnd type="oval" w="med" len="med"/>
          </a:ln>
        </p:spPr>
      </p:cxnSp>
      <p:sp>
        <p:nvSpPr>
          <p:cNvPr id="1139" name="Google Shape;1139;p35"/>
          <p:cNvSpPr/>
          <p:nvPr/>
        </p:nvSpPr>
        <p:spPr>
          <a:xfrm>
            <a:off x="3486839" y="2572045"/>
            <a:ext cx="4653176" cy="2246729"/>
          </a:xfrm>
          <a:prstGeom prst="rect">
            <a:avLst/>
          </a:prstGeom>
          <a:noFill/>
          <a:ln>
            <a:noFill/>
          </a:ln>
        </p:spPr>
        <p:txBody>
          <a:bodyPr spcFirstLastPara="1" wrap="square" lIns="91425" tIns="45700" rIns="91425" bIns="45700" anchor="t" anchorCtr="0">
            <a:spAutoFit/>
          </a:bodyPr>
          <a:lstStyle/>
          <a:p>
            <a:pPr marL="555625" lvl="1" indent="-285750">
              <a:buClr>
                <a:srgbClr val="E74C3C"/>
              </a:buClr>
              <a:buSzPts val="1400"/>
              <a:buFont typeface="Arial" panose="020B0604020202020204" pitchFamily="34" charset="0"/>
              <a:buChar char="•"/>
            </a:pPr>
            <a:r>
              <a:rPr lang="en-US" altLang="ko-US" dirty="0">
                <a:solidFill>
                  <a:srgbClr val="FF0000"/>
                </a:solidFill>
                <a:latin typeface="Calibri"/>
                <a:ea typeface="Calibri"/>
                <a:cs typeface="Calibri"/>
                <a:sym typeface="Calibri"/>
              </a:rPr>
              <a:t>Customers can also purchase products that are out of stock and This can be resolved after registering products later </a:t>
            </a:r>
            <a:endParaRPr lang="en-US" sz="1400" b="0" i="0" u="none" strike="noStrike" cap="none" dirty="0">
              <a:solidFill>
                <a:srgbClr val="FF0000"/>
              </a:solidFill>
              <a:latin typeface="Calibri"/>
              <a:ea typeface="Calibri"/>
              <a:cs typeface="Calibri"/>
              <a:sym typeface="Calibri"/>
            </a:endParaRPr>
          </a:p>
          <a:p>
            <a:pPr marL="555625" marR="0" lvl="1" indent="-285750" algn="l" rtl="0">
              <a:lnSpc>
                <a:spcPct val="100000"/>
              </a:lnSpc>
              <a:spcBef>
                <a:spcPts val="0"/>
              </a:spcBef>
              <a:spcAft>
                <a:spcPts val="0"/>
              </a:spcAft>
              <a:buClr>
                <a:srgbClr val="E74C3C"/>
              </a:buClr>
              <a:buSzPts val="1400"/>
              <a:buFont typeface="Arial" panose="020B0604020202020204" pitchFamily="34" charset="0"/>
              <a:buChar char="•"/>
            </a:pPr>
            <a:r>
              <a:rPr lang="en-US" sz="1400" b="0" i="0" u="none" strike="noStrike" cap="none" dirty="0">
                <a:solidFill>
                  <a:srgbClr val="FF0000"/>
                </a:solidFill>
                <a:latin typeface="Calibri"/>
                <a:ea typeface="Calibri"/>
                <a:cs typeface="Calibri"/>
                <a:sym typeface="Calibri"/>
              </a:rPr>
              <a:t>A notification is sent </a:t>
            </a:r>
            <a:r>
              <a:rPr lang="en-US" sz="1400" b="0" i="0" u="none" strike="noStrike" cap="none" dirty="0">
                <a:solidFill>
                  <a:srgbClr val="E74C3C"/>
                </a:solidFill>
                <a:latin typeface="Calibri"/>
                <a:ea typeface="Calibri"/>
                <a:cs typeface="Calibri"/>
                <a:sym typeface="Calibri"/>
              </a:rPr>
              <a:t>to the customer whenever the delivery status changes.</a:t>
            </a:r>
            <a:endParaRPr sz="1400" b="0" i="0" u="none" strike="noStrike" cap="none" dirty="0">
              <a:solidFill>
                <a:srgbClr val="000000"/>
              </a:solidFill>
              <a:latin typeface="Arial"/>
              <a:ea typeface="Arial"/>
              <a:cs typeface="Arial"/>
              <a:sym typeface="Arial"/>
            </a:endParaRPr>
          </a:p>
          <a:p>
            <a:pPr marL="555625" marR="0" lvl="1" indent="-285750" algn="l" rtl="0">
              <a:lnSpc>
                <a:spcPct val="100000"/>
              </a:lnSpc>
              <a:spcBef>
                <a:spcPts val="0"/>
              </a:spcBef>
              <a:spcAft>
                <a:spcPts val="0"/>
              </a:spcAft>
              <a:buClr>
                <a:srgbClr val="E74C3C"/>
              </a:buClr>
              <a:buSzPts val="1400"/>
              <a:buFont typeface="Arial" panose="020B0604020202020204" pitchFamily="34" charset="0"/>
              <a:buChar char="•"/>
            </a:pPr>
            <a:r>
              <a:rPr lang="en-US" sz="1400" b="0" i="0" u="none" strike="noStrike" cap="none" dirty="0">
                <a:solidFill>
                  <a:srgbClr val="E74C3C"/>
                </a:solidFill>
                <a:latin typeface="Calibri"/>
                <a:ea typeface="Calibri"/>
                <a:cs typeface="Calibri"/>
                <a:sym typeface="Calibri"/>
              </a:rPr>
              <a:t>Customers who repeat orders and cancellations frequently are blacklisted, and customers with high order purchase rates are whitelisted.</a:t>
            </a:r>
            <a:endParaRPr sz="1400" b="0" i="0" u="none" strike="noStrike" cap="none" dirty="0">
              <a:solidFill>
                <a:srgbClr val="000000"/>
              </a:solidFill>
              <a:latin typeface="Arial"/>
              <a:ea typeface="Arial"/>
              <a:cs typeface="Arial"/>
              <a:sym typeface="Arial"/>
            </a:endParaRPr>
          </a:p>
          <a:p>
            <a:pPr marL="555625" marR="0" lvl="1" indent="-285750" algn="l" rtl="0">
              <a:lnSpc>
                <a:spcPct val="100000"/>
              </a:lnSpc>
              <a:spcBef>
                <a:spcPts val="0"/>
              </a:spcBef>
              <a:spcAft>
                <a:spcPts val="0"/>
              </a:spcAft>
              <a:buClr>
                <a:srgbClr val="E74C3C"/>
              </a:buClr>
              <a:buSzPts val="1400"/>
              <a:buFont typeface="Arial" panose="020B0604020202020204" pitchFamily="34" charset="0"/>
              <a:buChar char="•"/>
            </a:pPr>
            <a:r>
              <a:rPr lang="en-US" sz="1400" b="0" i="0" u="none" strike="noStrike" cap="none" dirty="0">
                <a:solidFill>
                  <a:srgbClr val="E74C3C"/>
                </a:solidFill>
                <a:latin typeface="Calibri"/>
                <a:ea typeface="Calibri"/>
                <a:cs typeface="Calibri"/>
                <a:sym typeface="Calibri"/>
              </a:rPr>
              <a:t>The marketing team mails recommendation products tailored to the customers at 9 am daily.</a:t>
            </a:r>
            <a:endParaRPr sz="1400" b="0" i="0" u="none" strike="noStrike" cap="none" dirty="0">
              <a:solidFill>
                <a:srgbClr val="000000"/>
              </a:solidFill>
              <a:latin typeface="Arial"/>
              <a:ea typeface="Arial"/>
              <a:cs typeface="Arial"/>
              <a:sym typeface="Arial"/>
            </a:endParaRPr>
          </a:p>
        </p:txBody>
      </p:sp>
      <p:sp>
        <p:nvSpPr>
          <p:cNvPr id="1140" name="Google Shape;1140;p35"/>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ko-KR" altLang="en-US" dirty="0"/>
              <a:t>책임소재</a:t>
            </a:r>
            <a:r>
              <a:rPr lang="en-US" altLang="ko-KR" dirty="0"/>
              <a:t> – </a:t>
            </a:r>
            <a:r>
              <a:rPr lang="ko-KR" altLang="en-US" dirty="0"/>
              <a:t>중요한 것과 덜 중요한 것의 분리</a:t>
            </a:r>
            <a:endParaRPr dirty="0"/>
          </a:p>
        </p:txBody>
      </p:sp>
    </p:spTree>
    <p:extLst>
      <p:ext uri="{BB962C8B-B14F-4D97-AF65-F5344CB8AC3E}">
        <p14:creationId xmlns:p14="http://schemas.microsoft.com/office/powerpoint/2010/main" val="1504986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34"/>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ko-KR" altLang="en-US" dirty="0"/>
              <a:t>회사의 성장</a:t>
            </a:r>
            <a:r>
              <a:rPr lang="en-US" dirty="0"/>
              <a:t> – </a:t>
            </a:r>
            <a:r>
              <a:rPr lang="ko-KR" altLang="en-US" dirty="0" err="1"/>
              <a:t>자치성과</a:t>
            </a:r>
            <a:r>
              <a:rPr lang="ko-KR" altLang="en-US" dirty="0"/>
              <a:t> 동기부여</a:t>
            </a:r>
            <a:endParaRPr dirty="0"/>
          </a:p>
        </p:txBody>
      </p:sp>
      <p:sp>
        <p:nvSpPr>
          <p:cNvPr id="1093" name="Google Shape;1093;p34"/>
          <p:cNvSpPr/>
          <p:nvPr/>
        </p:nvSpPr>
        <p:spPr>
          <a:xfrm>
            <a:off x="829026" y="1074400"/>
            <a:ext cx="7518986" cy="3569209"/>
          </a:xfrm>
          <a:prstGeom prst="rect">
            <a:avLst/>
          </a:prstGeom>
          <a:solidFill>
            <a:schemeClr val="lt1"/>
          </a:solidFill>
          <a:ln w="69850"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1" i="1" u="none" strike="noStrike" cap="none">
              <a:solidFill>
                <a:srgbClr val="000000"/>
              </a:solidFill>
              <a:latin typeface="Calibri"/>
              <a:ea typeface="Calibri"/>
              <a:cs typeface="Calibri"/>
              <a:sym typeface="Calibri"/>
            </a:endParaRPr>
          </a:p>
        </p:txBody>
      </p:sp>
      <p:sp>
        <p:nvSpPr>
          <p:cNvPr id="31" name="직사각형 30">
            <a:extLst>
              <a:ext uri="{FF2B5EF4-FFF2-40B4-BE49-F238E27FC236}">
                <a16:creationId xmlns:a16="http://schemas.microsoft.com/office/drawing/2014/main" id="{B6B26BDE-8CF2-C641-8D9A-72C1E79BC251}"/>
              </a:ext>
            </a:extLst>
          </p:cNvPr>
          <p:cNvSpPr/>
          <p:nvPr/>
        </p:nvSpPr>
        <p:spPr>
          <a:xfrm>
            <a:off x="1071387" y="2088749"/>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Front-end</a:t>
            </a:r>
            <a:endParaRPr kumimoji="1" lang="ko-US" altLang="en-US" dirty="0">
              <a:solidFill>
                <a:schemeClr val="accent1"/>
              </a:solidFill>
            </a:endParaRPr>
          </a:p>
        </p:txBody>
      </p:sp>
      <p:sp>
        <p:nvSpPr>
          <p:cNvPr id="32" name="직사각형 31">
            <a:extLst>
              <a:ext uri="{FF2B5EF4-FFF2-40B4-BE49-F238E27FC236}">
                <a16:creationId xmlns:a16="http://schemas.microsoft.com/office/drawing/2014/main" id="{33755F60-A284-B945-A526-C01182D17342}"/>
              </a:ext>
            </a:extLst>
          </p:cNvPr>
          <p:cNvSpPr/>
          <p:nvPr/>
        </p:nvSpPr>
        <p:spPr>
          <a:xfrm>
            <a:off x="1071387" y="2807011"/>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Backend</a:t>
            </a:r>
            <a:endParaRPr kumimoji="1" lang="ko-US" altLang="en-US" dirty="0">
              <a:solidFill>
                <a:schemeClr val="accent1"/>
              </a:solidFill>
            </a:endParaRPr>
          </a:p>
        </p:txBody>
      </p:sp>
      <p:sp>
        <p:nvSpPr>
          <p:cNvPr id="33" name="직사각형 32">
            <a:extLst>
              <a:ext uri="{FF2B5EF4-FFF2-40B4-BE49-F238E27FC236}">
                <a16:creationId xmlns:a16="http://schemas.microsoft.com/office/drawing/2014/main" id="{C8671439-73F2-FE47-B854-CF3880CBF0FB}"/>
              </a:ext>
            </a:extLst>
          </p:cNvPr>
          <p:cNvSpPr/>
          <p:nvPr/>
        </p:nvSpPr>
        <p:spPr>
          <a:xfrm>
            <a:off x="1071387" y="3513768"/>
            <a:ext cx="700122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US" dirty="0">
                <a:solidFill>
                  <a:schemeClr val="accent1"/>
                </a:solidFill>
              </a:rPr>
              <a:t>Database</a:t>
            </a:r>
            <a:endParaRPr kumimoji="1" lang="ko-US" altLang="en-US" dirty="0">
              <a:solidFill>
                <a:schemeClr val="accent1"/>
              </a:solidFill>
            </a:endParaRPr>
          </a:p>
        </p:txBody>
      </p:sp>
      <p:grpSp>
        <p:nvGrpSpPr>
          <p:cNvPr id="1095" name="Google Shape;1095;p34"/>
          <p:cNvGrpSpPr/>
          <p:nvPr/>
        </p:nvGrpSpPr>
        <p:grpSpPr>
          <a:xfrm>
            <a:off x="6031408" y="4722748"/>
            <a:ext cx="2188079" cy="246221"/>
            <a:chOff x="5812931" y="4694625"/>
            <a:chExt cx="2188079" cy="246221"/>
          </a:xfrm>
        </p:grpSpPr>
        <p:sp>
          <p:nvSpPr>
            <p:cNvPr id="1096" name="Google Shape;1096;p34"/>
            <p:cNvSpPr/>
            <p:nvPr/>
          </p:nvSpPr>
          <p:spPr>
            <a:xfrm>
              <a:off x="5812931" y="4755816"/>
              <a:ext cx="415224" cy="158678"/>
            </a:xfrm>
            <a:prstGeom prst="ellipse">
              <a:avLst/>
            </a:prstGeom>
            <a:solidFill>
              <a:srgbClr val="FDEBD0"/>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34495E"/>
                </a:solidFill>
                <a:latin typeface="Calibri"/>
                <a:ea typeface="Calibri"/>
                <a:cs typeface="Calibri"/>
                <a:sym typeface="Calibri"/>
              </a:endParaRPr>
            </a:p>
          </p:txBody>
        </p:sp>
        <p:sp>
          <p:nvSpPr>
            <p:cNvPr id="1097" name="Google Shape;1097;p34"/>
            <p:cNvSpPr/>
            <p:nvPr/>
          </p:nvSpPr>
          <p:spPr>
            <a:xfrm>
              <a:off x="6794619" y="4755816"/>
              <a:ext cx="415224" cy="158678"/>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34495E"/>
                </a:solidFill>
                <a:latin typeface="Calibri"/>
                <a:ea typeface="Calibri"/>
                <a:cs typeface="Calibri"/>
                <a:sym typeface="Calibri"/>
              </a:endParaRPr>
            </a:p>
          </p:txBody>
        </p:sp>
        <p:sp>
          <p:nvSpPr>
            <p:cNvPr id="1098" name="Google Shape;1098;p34"/>
            <p:cNvSpPr txBox="1"/>
            <p:nvPr/>
          </p:nvSpPr>
          <p:spPr>
            <a:xfrm>
              <a:off x="6164771" y="4694625"/>
              <a:ext cx="45717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Core</a:t>
              </a:r>
              <a:endParaRPr sz="1000" b="0" i="0" u="none" strike="noStrike" cap="none">
                <a:solidFill>
                  <a:srgbClr val="000000"/>
                </a:solidFill>
                <a:latin typeface="Malgun Gothic"/>
                <a:ea typeface="Malgun Gothic"/>
                <a:cs typeface="Malgun Gothic"/>
                <a:sym typeface="Malgun Gothic"/>
              </a:endParaRPr>
            </a:p>
          </p:txBody>
        </p:sp>
        <p:sp>
          <p:nvSpPr>
            <p:cNvPr id="1099" name="Google Shape;1099;p34"/>
            <p:cNvSpPr txBox="1"/>
            <p:nvPr/>
          </p:nvSpPr>
          <p:spPr>
            <a:xfrm>
              <a:off x="7125449" y="4694625"/>
              <a:ext cx="87556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 Supporting</a:t>
              </a:r>
              <a:endParaRPr sz="1000" b="0" i="0" u="none" strike="noStrike" cap="none">
                <a:solidFill>
                  <a:srgbClr val="000000"/>
                </a:solidFill>
                <a:latin typeface="Malgun Gothic"/>
                <a:ea typeface="Malgun Gothic"/>
                <a:cs typeface="Malgun Gothic"/>
                <a:sym typeface="Malgun Gothic"/>
              </a:endParaRPr>
            </a:p>
          </p:txBody>
        </p:sp>
      </p:grpSp>
      <p:sp>
        <p:nvSpPr>
          <p:cNvPr id="2" name="직사각형 1">
            <a:extLst>
              <a:ext uri="{FF2B5EF4-FFF2-40B4-BE49-F238E27FC236}">
                <a16:creationId xmlns:a16="http://schemas.microsoft.com/office/drawing/2014/main" id="{8240C65E-1FE1-E147-9BFC-990B4DC4D22A}"/>
              </a:ext>
            </a:extLst>
          </p:cNvPr>
          <p:cNvSpPr/>
          <p:nvPr/>
        </p:nvSpPr>
        <p:spPr>
          <a:xfrm>
            <a:off x="1872903" y="1110252"/>
            <a:ext cx="1226910" cy="3621738"/>
          </a:xfrm>
          <a:prstGeom prst="rect">
            <a:avLst/>
          </a:prstGeom>
          <a:solidFill>
            <a:schemeClr val="accent4">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KR" altLang="en-US" dirty="0" err="1">
                <a:solidFill>
                  <a:schemeClr val="tx1"/>
                </a:solidFill>
              </a:rPr>
              <a:t>주문팀</a:t>
            </a:r>
            <a:endParaRPr kumimoji="1" lang="ko-US" altLang="en-US" dirty="0">
              <a:solidFill>
                <a:schemeClr val="tx1"/>
              </a:solidFill>
            </a:endParaRPr>
          </a:p>
        </p:txBody>
      </p:sp>
      <p:sp>
        <p:nvSpPr>
          <p:cNvPr id="30" name="직사각형 29">
            <a:extLst>
              <a:ext uri="{FF2B5EF4-FFF2-40B4-BE49-F238E27FC236}">
                <a16:creationId xmlns:a16="http://schemas.microsoft.com/office/drawing/2014/main" id="{FAA7E220-6AEF-9641-90DD-A4AF620A118E}"/>
              </a:ext>
            </a:extLst>
          </p:cNvPr>
          <p:cNvSpPr/>
          <p:nvPr/>
        </p:nvSpPr>
        <p:spPr>
          <a:xfrm>
            <a:off x="4694515" y="1110252"/>
            <a:ext cx="1109690" cy="3621738"/>
          </a:xfrm>
          <a:prstGeom prst="rect">
            <a:avLst/>
          </a:prstGeom>
          <a:solidFill>
            <a:srgbClr val="3498D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US" altLang="en-US" dirty="0">
                <a:solidFill>
                  <a:schemeClr val="tx1"/>
                </a:solidFill>
              </a:rPr>
              <a:t>배송팀</a:t>
            </a:r>
          </a:p>
        </p:txBody>
      </p:sp>
      <p:sp>
        <p:nvSpPr>
          <p:cNvPr id="1100" name="Google Shape;1100;p34"/>
          <p:cNvSpPr/>
          <p:nvPr/>
        </p:nvSpPr>
        <p:spPr>
          <a:xfrm>
            <a:off x="4792746" y="1932584"/>
            <a:ext cx="809836" cy="2390112"/>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err="1">
                <a:solidFill>
                  <a:srgbClr val="34495E"/>
                </a:solidFill>
                <a:latin typeface="Calibri"/>
                <a:ea typeface="Calibri"/>
                <a:cs typeface="Calibri"/>
                <a:sym typeface="Calibri"/>
              </a:rPr>
              <a:t>배송관련</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질의</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불만</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요청</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수</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최소화</a:t>
            </a:r>
            <a:endParaRPr sz="1400" b="0" i="0" u="none" strike="noStrike" cap="none" dirty="0">
              <a:solidFill>
                <a:srgbClr val="000000"/>
              </a:solidFill>
              <a:latin typeface="Arial"/>
              <a:ea typeface="Arial"/>
              <a:cs typeface="Arial"/>
              <a:sym typeface="Arial"/>
            </a:endParaRPr>
          </a:p>
        </p:txBody>
      </p:sp>
      <p:grpSp>
        <p:nvGrpSpPr>
          <p:cNvPr id="1102" name="Google Shape;1102;p34"/>
          <p:cNvGrpSpPr/>
          <p:nvPr/>
        </p:nvGrpSpPr>
        <p:grpSpPr>
          <a:xfrm>
            <a:off x="1962378" y="1754468"/>
            <a:ext cx="1093497" cy="2816670"/>
            <a:chOff x="1173136" y="1387587"/>
            <a:chExt cx="2277853" cy="1005150"/>
          </a:xfrm>
        </p:grpSpPr>
        <p:sp>
          <p:nvSpPr>
            <p:cNvPr id="1103" name="Google Shape;1103;p34"/>
            <p:cNvSpPr/>
            <p:nvPr/>
          </p:nvSpPr>
          <p:spPr>
            <a:xfrm>
              <a:off x="1173136" y="1387587"/>
              <a:ext cx="2130466" cy="811028"/>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err="1">
                  <a:solidFill>
                    <a:srgbClr val="34495E"/>
                  </a:solidFill>
                  <a:latin typeface="Calibri"/>
                  <a:ea typeface="Calibri"/>
                  <a:cs typeface="Calibri"/>
                  <a:sym typeface="Calibri"/>
                </a:rPr>
                <a:t>높은</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주문</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성공율</a:t>
              </a:r>
              <a:endParaRPr sz="1100" b="0" i="0" u="none" strike="noStrike" cap="none" dirty="0">
                <a:solidFill>
                  <a:srgbClr val="34495E"/>
                </a:solidFill>
                <a:latin typeface="Calibri"/>
                <a:ea typeface="Calibri"/>
                <a:cs typeface="Calibri"/>
                <a:sym typeface="Calibri"/>
              </a:endParaRPr>
            </a:p>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a:solidFill>
                    <a:srgbClr val="34495E"/>
                  </a:solidFill>
                  <a:latin typeface="Calibri"/>
                  <a:ea typeface="Calibri"/>
                  <a:cs typeface="Calibri"/>
                  <a:sym typeface="Calibri"/>
                </a:rPr>
                <a:t>(</a:t>
              </a:r>
              <a:r>
                <a:rPr lang="en-US" sz="1100" b="0" i="0" u="none" strike="noStrike" cap="none" dirty="0" err="1">
                  <a:solidFill>
                    <a:srgbClr val="34495E"/>
                  </a:solidFill>
                  <a:latin typeface="Calibri"/>
                  <a:ea typeface="Calibri"/>
                  <a:cs typeface="Calibri"/>
                  <a:sym typeface="Calibri"/>
                </a:rPr>
                <a:t>예외율</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배송문제</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등</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최소화</a:t>
              </a:r>
              <a:r>
                <a:rPr lang="en-US" sz="1100" b="0" i="0" u="none" strike="noStrike" cap="none" dirty="0">
                  <a:solidFill>
                    <a:srgbClr val="34495E"/>
                  </a:solidFill>
                  <a:latin typeface="Calibri"/>
                  <a:ea typeface="Calibri"/>
                  <a:cs typeface="Calibri"/>
                  <a:sym typeface="Calibri"/>
                </a:rPr>
                <a:t>)</a:t>
              </a:r>
              <a:endParaRPr sz="1100" b="0" i="0" u="none" strike="noStrike" cap="none" dirty="0">
                <a:solidFill>
                  <a:srgbClr val="34495E"/>
                </a:solidFill>
                <a:latin typeface="Calibri"/>
                <a:ea typeface="Calibri"/>
                <a:cs typeface="Calibri"/>
                <a:sym typeface="Calibri"/>
              </a:endParaRPr>
            </a:p>
          </p:txBody>
        </p:sp>
        <p:sp>
          <p:nvSpPr>
            <p:cNvPr id="1104" name="Google Shape;1104;p34"/>
            <p:cNvSpPr/>
            <p:nvPr/>
          </p:nvSpPr>
          <p:spPr>
            <a:xfrm>
              <a:off x="1902407" y="1917375"/>
              <a:ext cx="1548582" cy="475362"/>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재입고</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시</a:t>
              </a:r>
              <a:r>
                <a:rPr lang="en-US" sz="1100" b="0" i="0" u="none" strike="noStrike" cap="none" dirty="0">
                  <a:solidFill>
                    <a:srgbClr val="34495E"/>
                  </a:solidFill>
                  <a:latin typeface="Calibri"/>
                  <a:ea typeface="Calibri"/>
                  <a:cs typeface="Calibri"/>
                  <a:sym typeface="Calibri"/>
                </a:rPr>
                <a:t>, </a:t>
              </a:r>
              <a:endParaRPr sz="1100" b="0" i="0" u="none" strike="noStrike" cap="none" dirty="0">
                <a:solidFill>
                  <a:srgbClr val="34495E"/>
                </a:solidFill>
                <a:latin typeface="Calibri"/>
                <a:ea typeface="Calibri"/>
                <a:cs typeface="Calibri"/>
                <a:sym typeface="Calibri"/>
              </a:endParaRPr>
            </a:p>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err="1">
                  <a:solidFill>
                    <a:srgbClr val="34495E"/>
                  </a:solidFill>
                  <a:latin typeface="Calibri"/>
                  <a:ea typeface="Calibri"/>
                  <a:cs typeface="Calibri"/>
                  <a:sym typeface="Calibri"/>
                </a:rPr>
                <a:t>구매</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성공율</a:t>
              </a:r>
              <a:endParaRPr sz="1100" b="0" i="0" u="none" strike="noStrike" cap="none" dirty="0">
                <a:solidFill>
                  <a:srgbClr val="34495E"/>
                </a:solidFill>
                <a:latin typeface="Calibri"/>
                <a:ea typeface="Calibri"/>
                <a:cs typeface="Calibri"/>
                <a:sym typeface="Calibri"/>
              </a:endParaRPr>
            </a:p>
          </p:txBody>
        </p:sp>
      </p:grpSp>
      <p:sp>
        <p:nvSpPr>
          <p:cNvPr id="1105" name="Google Shape;1105;p34"/>
          <p:cNvSpPr txBox="1"/>
          <p:nvPr/>
        </p:nvSpPr>
        <p:spPr>
          <a:xfrm>
            <a:off x="2139362" y="1356292"/>
            <a:ext cx="66877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주문</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
        <p:nvSpPr>
          <p:cNvPr id="1107" name="Google Shape;1107;p34"/>
          <p:cNvSpPr txBox="1"/>
          <p:nvPr/>
        </p:nvSpPr>
        <p:spPr>
          <a:xfrm>
            <a:off x="4897404" y="1350102"/>
            <a:ext cx="668773"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배송</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
        <p:nvSpPr>
          <p:cNvPr id="34" name="직사각형 33">
            <a:extLst>
              <a:ext uri="{FF2B5EF4-FFF2-40B4-BE49-F238E27FC236}">
                <a16:creationId xmlns:a16="http://schemas.microsoft.com/office/drawing/2014/main" id="{07267CC5-B3DE-E445-A9D3-745037458611}"/>
              </a:ext>
            </a:extLst>
          </p:cNvPr>
          <p:cNvSpPr/>
          <p:nvPr/>
        </p:nvSpPr>
        <p:spPr>
          <a:xfrm>
            <a:off x="3269331" y="1110252"/>
            <a:ext cx="1226910" cy="3621738"/>
          </a:xfrm>
          <a:prstGeom prst="rect">
            <a:avLst/>
          </a:prstGeom>
          <a:solidFill>
            <a:schemeClr val="accent4">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KR" altLang="en-US" dirty="0" err="1">
                <a:solidFill>
                  <a:schemeClr val="tx1"/>
                </a:solidFill>
              </a:rPr>
              <a:t>상품팀</a:t>
            </a:r>
            <a:endParaRPr kumimoji="1" lang="ko-US" altLang="en-US" dirty="0">
              <a:solidFill>
                <a:schemeClr val="tx1"/>
              </a:solidFill>
            </a:endParaRPr>
          </a:p>
        </p:txBody>
      </p:sp>
      <p:grpSp>
        <p:nvGrpSpPr>
          <p:cNvPr id="1110" name="Google Shape;1110;p34"/>
          <p:cNvGrpSpPr/>
          <p:nvPr/>
        </p:nvGrpSpPr>
        <p:grpSpPr>
          <a:xfrm>
            <a:off x="3302183" y="1852125"/>
            <a:ext cx="1082386" cy="2766444"/>
            <a:chOff x="1590463" y="3282604"/>
            <a:chExt cx="2114634" cy="1036451"/>
          </a:xfrm>
        </p:grpSpPr>
        <p:sp>
          <p:nvSpPr>
            <p:cNvPr id="1111" name="Google Shape;1111;p34"/>
            <p:cNvSpPr/>
            <p:nvPr/>
          </p:nvSpPr>
          <p:spPr>
            <a:xfrm>
              <a:off x="1590463" y="3282604"/>
              <a:ext cx="2049551" cy="719452"/>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상품 품절로 인한 </a:t>
              </a:r>
              <a:endParaRPr sz="1100" b="0" i="0" u="none" strike="noStrike" cap="none">
                <a:solidFill>
                  <a:srgbClr val="34495E"/>
                </a:solidFill>
                <a:latin typeface="Calibri"/>
                <a:ea typeface="Calibri"/>
                <a:cs typeface="Calibri"/>
                <a:sym typeface="Calibri"/>
              </a:endParaRPr>
            </a:p>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주문 취소율 0% 달성</a:t>
              </a:r>
              <a:endParaRPr sz="1100" b="1" i="0" u="none" strike="noStrike" cap="none">
                <a:solidFill>
                  <a:srgbClr val="34495E"/>
                </a:solidFill>
                <a:latin typeface="Calibri"/>
                <a:ea typeface="Calibri"/>
                <a:cs typeface="Calibri"/>
                <a:sym typeface="Calibri"/>
              </a:endParaRPr>
            </a:p>
          </p:txBody>
        </p:sp>
        <p:sp>
          <p:nvSpPr>
            <p:cNvPr id="1112" name="Google Shape;1112;p34"/>
            <p:cNvSpPr/>
            <p:nvPr/>
          </p:nvSpPr>
          <p:spPr>
            <a:xfrm>
              <a:off x="2420335" y="3738762"/>
              <a:ext cx="1284762" cy="580293"/>
            </a:xfrm>
            <a:prstGeom prst="ellipse">
              <a:avLst/>
            </a:prstGeom>
            <a:solidFill>
              <a:srgbClr val="FDEBCE"/>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 창고 비용 최소화</a:t>
              </a:r>
              <a:endParaRPr sz="1400" b="0" i="0" u="none" strike="noStrike" cap="none">
                <a:solidFill>
                  <a:srgbClr val="000000"/>
                </a:solidFill>
                <a:latin typeface="Arial"/>
                <a:ea typeface="Arial"/>
                <a:cs typeface="Arial"/>
                <a:sym typeface="Arial"/>
              </a:endParaRPr>
            </a:p>
          </p:txBody>
        </p:sp>
      </p:grpSp>
      <p:sp>
        <p:nvSpPr>
          <p:cNvPr id="1106" name="Google Shape;1106;p34"/>
          <p:cNvSpPr txBox="1"/>
          <p:nvPr/>
        </p:nvSpPr>
        <p:spPr>
          <a:xfrm>
            <a:off x="3471880" y="1350102"/>
            <a:ext cx="66877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상품</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
        <p:nvSpPr>
          <p:cNvPr id="36" name="직사각형 35">
            <a:extLst>
              <a:ext uri="{FF2B5EF4-FFF2-40B4-BE49-F238E27FC236}">
                <a16:creationId xmlns:a16="http://schemas.microsoft.com/office/drawing/2014/main" id="{132DE807-82EB-9445-8D6E-50504A3F5398}"/>
              </a:ext>
            </a:extLst>
          </p:cNvPr>
          <p:cNvSpPr/>
          <p:nvPr/>
        </p:nvSpPr>
        <p:spPr>
          <a:xfrm>
            <a:off x="7167021" y="1113577"/>
            <a:ext cx="1109690" cy="3621738"/>
          </a:xfrm>
          <a:prstGeom prst="rect">
            <a:avLst/>
          </a:prstGeom>
          <a:solidFill>
            <a:srgbClr val="3498D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US" altLang="en-US" dirty="0">
                <a:solidFill>
                  <a:schemeClr val="tx1"/>
                </a:solidFill>
              </a:rPr>
              <a:t>고객관리팀</a:t>
            </a:r>
          </a:p>
        </p:txBody>
      </p:sp>
      <p:sp>
        <p:nvSpPr>
          <p:cNvPr id="35" name="직사각형 34">
            <a:extLst>
              <a:ext uri="{FF2B5EF4-FFF2-40B4-BE49-F238E27FC236}">
                <a16:creationId xmlns:a16="http://schemas.microsoft.com/office/drawing/2014/main" id="{A5804713-F139-024F-B158-F8BF4B21E4AC}"/>
              </a:ext>
            </a:extLst>
          </p:cNvPr>
          <p:cNvSpPr/>
          <p:nvPr/>
        </p:nvSpPr>
        <p:spPr>
          <a:xfrm>
            <a:off x="5947294" y="1110252"/>
            <a:ext cx="1109690" cy="3621738"/>
          </a:xfrm>
          <a:prstGeom prst="rect">
            <a:avLst/>
          </a:prstGeom>
          <a:solidFill>
            <a:srgbClr val="3498DB">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US" altLang="en-US" dirty="0">
                <a:solidFill>
                  <a:schemeClr val="tx1"/>
                </a:solidFill>
              </a:rPr>
              <a:t>마케팅팀</a:t>
            </a:r>
          </a:p>
        </p:txBody>
      </p:sp>
      <p:sp>
        <p:nvSpPr>
          <p:cNvPr id="1101" name="Google Shape;1101;p34"/>
          <p:cNvSpPr/>
          <p:nvPr/>
        </p:nvSpPr>
        <p:spPr>
          <a:xfrm>
            <a:off x="7212494" y="1814356"/>
            <a:ext cx="1001626" cy="2626568"/>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블랙컨슈머 최소화</a:t>
            </a:r>
            <a:endParaRPr sz="1400" b="0" i="0" u="none" strike="noStrike" cap="none">
              <a:solidFill>
                <a:srgbClr val="000000"/>
              </a:solidFill>
              <a:latin typeface="Arial"/>
              <a:ea typeface="Arial"/>
              <a:cs typeface="Arial"/>
              <a:sym typeface="Arial"/>
            </a:endParaRPr>
          </a:p>
        </p:txBody>
      </p:sp>
      <p:grpSp>
        <p:nvGrpSpPr>
          <p:cNvPr id="1113" name="Google Shape;1113;p34"/>
          <p:cNvGrpSpPr/>
          <p:nvPr/>
        </p:nvGrpSpPr>
        <p:grpSpPr>
          <a:xfrm>
            <a:off x="6057027" y="1695758"/>
            <a:ext cx="891237" cy="2745166"/>
            <a:chOff x="5440611" y="2612367"/>
            <a:chExt cx="2225551" cy="657542"/>
          </a:xfrm>
        </p:grpSpPr>
        <p:sp>
          <p:nvSpPr>
            <p:cNvPr id="1114" name="Google Shape;1114;p34"/>
            <p:cNvSpPr/>
            <p:nvPr/>
          </p:nvSpPr>
          <p:spPr>
            <a:xfrm>
              <a:off x="5440611" y="2612367"/>
              <a:ext cx="1595151" cy="572497"/>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a:solidFill>
                    <a:srgbClr val="34495E"/>
                  </a:solidFill>
                  <a:latin typeface="Calibri"/>
                  <a:ea typeface="Calibri"/>
                  <a:cs typeface="Calibri"/>
                  <a:sym typeface="Calibri"/>
                </a:rPr>
                <a:t>재구매 비율 증가</a:t>
              </a:r>
              <a:endParaRPr sz="1400" b="0" i="0" u="none" strike="noStrike" cap="none">
                <a:solidFill>
                  <a:srgbClr val="000000"/>
                </a:solidFill>
                <a:latin typeface="Arial"/>
                <a:ea typeface="Arial"/>
                <a:cs typeface="Arial"/>
                <a:sym typeface="Arial"/>
              </a:endParaRPr>
            </a:p>
          </p:txBody>
        </p:sp>
        <p:sp>
          <p:nvSpPr>
            <p:cNvPr id="1115" name="Google Shape;1115;p34"/>
            <p:cNvSpPr/>
            <p:nvPr/>
          </p:nvSpPr>
          <p:spPr>
            <a:xfrm>
              <a:off x="6436075" y="2797804"/>
              <a:ext cx="1230087" cy="472105"/>
            </a:xfrm>
            <a:prstGeom prst="ellipse">
              <a:avLst/>
            </a:prstGeom>
            <a:solidFill>
              <a:srgbClr val="D6E9F7"/>
            </a:solidFill>
            <a:ln w="28575" cap="flat" cmpd="sng">
              <a:solidFill>
                <a:schemeClr val="lt1"/>
              </a:solidFill>
              <a:prstDash val="solid"/>
              <a:miter lim="800000"/>
              <a:headEnd type="none" w="sm" len="sm"/>
              <a:tailEnd type="none" w="sm" len="sm"/>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rgbClr val="34495E"/>
                </a:buClr>
                <a:buSzPts val="1100"/>
                <a:buFont typeface="Calibri"/>
                <a:buNone/>
              </a:pPr>
              <a:r>
                <a:rPr lang="en-US" sz="1100" b="0" i="0" u="none" strike="noStrike" cap="none" dirty="0" err="1">
                  <a:solidFill>
                    <a:srgbClr val="34495E"/>
                  </a:solidFill>
                  <a:latin typeface="Calibri"/>
                  <a:ea typeface="Calibri"/>
                  <a:cs typeface="Calibri"/>
                  <a:sym typeface="Calibri"/>
                </a:rPr>
                <a:t>상품</a:t>
              </a:r>
              <a:r>
                <a:rPr lang="en-US" sz="1100" b="0" i="0" u="none" strike="noStrike" cap="none" dirty="0">
                  <a:solidFill>
                    <a:srgbClr val="34495E"/>
                  </a:solidFill>
                  <a:latin typeface="Calibri"/>
                  <a:ea typeface="Calibri"/>
                  <a:cs typeface="Calibri"/>
                  <a:sym typeface="Calibri"/>
                </a:rPr>
                <a:t> </a:t>
              </a:r>
              <a:r>
                <a:rPr lang="en-US" sz="1100" b="0" i="0" u="none" strike="noStrike" cap="none" dirty="0" err="1">
                  <a:solidFill>
                    <a:srgbClr val="34495E"/>
                  </a:solidFill>
                  <a:latin typeface="Calibri"/>
                  <a:ea typeface="Calibri"/>
                  <a:cs typeface="Calibri"/>
                  <a:sym typeface="Calibri"/>
                </a:rPr>
                <a:t>추천</a:t>
              </a:r>
              <a:r>
                <a:rPr lang="ko-KR" altLang="en-US" sz="1100" b="0" i="0" u="none" strike="noStrike" cap="none" dirty="0">
                  <a:solidFill>
                    <a:srgbClr val="34495E"/>
                  </a:solidFill>
                  <a:latin typeface="Calibri"/>
                  <a:ea typeface="Calibri"/>
                  <a:cs typeface="Calibri"/>
                  <a:sym typeface="Calibri"/>
                </a:rPr>
                <a:t>성공</a:t>
              </a:r>
              <a:r>
                <a:rPr lang="en-US" sz="1100" b="0" i="0" u="none" strike="noStrike" cap="none" dirty="0" err="1">
                  <a:solidFill>
                    <a:srgbClr val="34495E"/>
                  </a:solidFill>
                  <a:latin typeface="Calibri"/>
                  <a:ea typeface="Calibri"/>
                  <a:cs typeface="Calibri"/>
                  <a:sym typeface="Calibri"/>
                </a:rPr>
                <a:t>율</a:t>
              </a:r>
              <a:endParaRPr sz="1100" b="0" i="0" u="none" strike="noStrike" cap="none" dirty="0">
                <a:solidFill>
                  <a:srgbClr val="34495E"/>
                </a:solidFill>
                <a:latin typeface="Calibri"/>
                <a:ea typeface="Calibri"/>
                <a:cs typeface="Calibri"/>
                <a:sym typeface="Calibri"/>
              </a:endParaRPr>
            </a:p>
          </p:txBody>
        </p:sp>
      </p:grpSp>
      <p:sp>
        <p:nvSpPr>
          <p:cNvPr id="1108" name="Google Shape;1108;p34"/>
          <p:cNvSpPr txBox="1"/>
          <p:nvPr/>
        </p:nvSpPr>
        <p:spPr>
          <a:xfrm>
            <a:off x="6027373" y="1344569"/>
            <a:ext cx="809837"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마케팅</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
        <p:nvSpPr>
          <p:cNvPr id="1109" name="Google Shape;1109;p34"/>
          <p:cNvSpPr txBox="1"/>
          <p:nvPr/>
        </p:nvSpPr>
        <p:spPr>
          <a:xfrm>
            <a:off x="7148206" y="1350102"/>
            <a:ext cx="950901"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Malgun Gothic"/>
              <a:buNone/>
            </a:pPr>
            <a:r>
              <a:rPr lang="en-US" sz="1100" b="1" i="0" u="none" strike="noStrike" cap="none" dirty="0">
                <a:solidFill>
                  <a:srgbClr val="000000"/>
                </a:solidFill>
                <a:latin typeface="Malgun Gothic"/>
                <a:ea typeface="Malgun Gothic"/>
                <a:cs typeface="Malgun Gothic"/>
                <a:sym typeface="Malgun Gothic"/>
              </a:rPr>
              <a:t>&lt;</a:t>
            </a:r>
            <a:r>
              <a:rPr lang="en-US" sz="1100" b="1" i="0" u="none" strike="noStrike" cap="none" dirty="0" err="1">
                <a:solidFill>
                  <a:srgbClr val="000000"/>
                </a:solidFill>
                <a:latin typeface="Malgun Gothic"/>
                <a:ea typeface="Malgun Gothic"/>
                <a:cs typeface="Malgun Gothic"/>
                <a:sym typeface="Malgun Gothic"/>
              </a:rPr>
              <a:t>고객</a:t>
            </a:r>
            <a:r>
              <a:rPr lang="ko-KR" altLang="en-US" sz="1100" b="1" i="0" u="none" strike="noStrike" cap="none" dirty="0">
                <a:solidFill>
                  <a:srgbClr val="000000"/>
                </a:solidFill>
                <a:latin typeface="Malgun Gothic"/>
                <a:ea typeface="Malgun Gothic"/>
                <a:cs typeface="Malgun Gothic"/>
                <a:sym typeface="Malgun Gothic"/>
              </a:rPr>
              <a:t>관리</a:t>
            </a:r>
            <a:r>
              <a:rPr lang="en-US" sz="1100" b="1" i="0" u="none" strike="noStrike" cap="none" dirty="0">
                <a:solidFill>
                  <a:srgbClr val="000000"/>
                </a:solidFill>
                <a:latin typeface="Malgun Gothic"/>
                <a:ea typeface="Malgun Gothic"/>
                <a:cs typeface="Malgun Gothic"/>
                <a:sym typeface="Malgun Gothic"/>
              </a:rPr>
              <a:t>&gt;</a:t>
            </a:r>
            <a:endParaRPr sz="1100" b="1" i="0" u="none" strike="noStrike" cap="none" dirty="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39401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35"/>
          <p:cNvSpPr txBox="1"/>
          <p:nvPr/>
        </p:nvSpPr>
        <p:spPr>
          <a:xfrm>
            <a:off x="3525838" y="870782"/>
            <a:ext cx="4704201" cy="19889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539750" marR="0" lvl="1" indent="-269875" algn="l" rtl="0">
              <a:lnSpc>
                <a:spcPct val="100000"/>
              </a:lnSpc>
              <a:spcBef>
                <a:spcPts val="0"/>
              </a:spcBef>
              <a:spcAft>
                <a:spcPts val="0"/>
              </a:spcAft>
              <a:buClr>
                <a:srgbClr val="34495E"/>
              </a:buClr>
              <a:buSzPts val="1200"/>
              <a:buFont typeface="Arial" panose="020B0604020202020204" pitchFamily="34" charset="0"/>
              <a:buChar char="•"/>
            </a:pPr>
            <a:r>
              <a:rPr lang="en-US" b="0" i="0" u="none" strike="noStrike" cap="none" dirty="0">
                <a:solidFill>
                  <a:srgbClr val="34495E"/>
                </a:solidFill>
                <a:latin typeface="Calibri"/>
                <a:ea typeface="Calibri"/>
                <a:cs typeface="Calibri"/>
                <a:sym typeface="Calibri"/>
              </a:rPr>
              <a:t>The customer enters the number of products to order and clicks the order button.</a:t>
            </a:r>
            <a:endParaRPr b="0" i="0" u="none" strike="noStrike" cap="none" dirty="0">
              <a:solidFill>
                <a:srgbClr val="000000"/>
              </a:solidFill>
              <a:latin typeface="Arial"/>
              <a:ea typeface="Arial"/>
              <a:cs typeface="Arial"/>
              <a:sym typeface="Arial"/>
            </a:endParaRPr>
          </a:p>
          <a:p>
            <a:pPr marL="539750" marR="0" lvl="1" indent="-269875" algn="l" rtl="0">
              <a:lnSpc>
                <a:spcPct val="100000"/>
              </a:lnSpc>
              <a:spcBef>
                <a:spcPts val="500"/>
              </a:spcBef>
              <a:spcAft>
                <a:spcPts val="0"/>
              </a:spcAft>
              <a:buClr>
                <a:srgbClr val="34495E"/>
              </a:buClr>
              <a:buSzPts val="1200"/>
              <a:buFont typeface="Arial" panose="020B0604020202020204" pitchFamily="34" charset="0"/>
              <a:buChar char="•"/>
            </a:pPr>
            <a:r>
              <a:rPr lang="en-US" b="0" i="0" u="none" strike="noStrike" cap="none" dirty="0">
                <a:solidFill>
                  <a:srgbClr val="34495E"/>
                </a:solidFill>
                <a:latin typeface="Calibri"/>
                <a:ea typeface="Calibri"/>
                <a:cs typeface="Calibri"/>
                <a:sym typeface="Calibri"/>
              </a:rPr>
              <a:t>When an order is placed, the delivery team arranges for delivery of the product.</a:t>
            </a:r>
            <a:endParaRPr b="0" i="0" u="none" strike="noStrike" cap="none" dirty="0">
              <a:solidFill>
                <a:srgbClr val="000000"/>
              </a:solidFill>
              <a:latin typeface="Arial"/>
              <a:ea typeface="Arial"/>
              <a:cs typeface="Arial"/>
              <a:sym typeface="Arial"/>
            </a:endParaRPr>
          </a:p>
          <a:p>
            <a:pPr marL="539750" marR="0" lvl="1" indent="-269875" algn="l" rtl="0">
              <a:lnSpc>
                <a:spcPct val="100000"/>
              </a:lnSpc>
              <a:spcBef>
                <a:spcPts val="500"/>
              </a:spcBef>
              <a:spcAft>
                <a:spcPts val="0"/>
              </a:spcAft>
              <a:buClr>
                <a:srgbClr val="34495E"/>
              </a:buClr>
              <a:buSzPts val="1200"/>
              <a:buFont typeface="Arial" panose="020B0604020202020204" pitchFamily="34" charset="0"/>
              <a:buChar char="•"/>
            </a:pPr>
            <a:r>
              <a:rPr lang="en-US" b="0" i="0" u="none" strike="noStrike" cap="none" dirty="0">
                <a:solidFill>
                  <a:srgbClr val="34495E"/>
                </a:solidFill>
                <a:latin typeface="Calibri"/>
                <a:ea typeface="Calibri"/>
                <a:cs typeface="Calibri"/>
                <a:sym typeface="Calibri"/>
              </a:rPr>
              <a:t>As the order or cancellation is completed, the product stock is changed(+/-).</a:t>
            </a:r>
            <a:endParaRPr b="0" i="0" u="none" strike="noStrike" cap="none" dirty="0">
              <a:solidFill>
                <a:srgbClr val="000000"/>
              </a:solidFill>
              <a:latin typeface="Arial"/>
              <a:ea typeface="Arial"/>
              <a:cs typeface="Arial"/>
              <a:sym typeface="Arial"/>
            </a:endParaRPr>
          </a:p>
          <a:p>
            <a:pPr marL="539750" marR="0" lvl="1" indent="-269875" algn="l" rtl="0">
              <a:lnSpc>
                <a:spcPct val="100000"/>
              </a:lnSpc>
              <a:spcBef>
                <a:spcPts val="500"/>
              </a:spcBef>
              <a:spcAft>
                <a:spcPts val="0"/>
              </a:spcAft>
              <a:buClr>
                <a:srgbClr val="34495E"/>
              </a:buClr>
              <a:buSzPts val="1200"/>
              <a:buFont typeface="Arial" panose="020B0604020202020204" pitchFamily="34" charset="0"/>
              <a:buChar char="•"/>
            </a:pPr>
            <a:r>
              <a:rPr lang="en-US" b="0" i="0" u="none" strike="noStrike" cap="none" dirty="0">
                <a:solidFill>
                  <a:srgbClr val="34495E"/>
                </a:solidFill>
                <a:latin typeface="Calibri"/>
                <a:ea typeface="Calibri"/>
                <a:cs typeface="Calibri"/>
                <a:sym typeface="Calibri"/>
              </a:rPr>
              <a:t>Customers can also purchase products that are out of stock and This can be resolved after registering products later </a:t>
            </a:r>
            <a:endParaRPr b="0" i="0" u="none" strike="noStrike" cap="none" dirty="0">
              <a:solidFill>
                <a:srgbClr val="000000"/>
              </a:solidFill>
              <a:latin typeface="Arial"/>
              <a:ea typeface="Arial"/>
              <a:cs typeface="Arial"/>
              <a:sym typeface="Arial"/>
            </a:endParaRPr>
          </a:p>
        </p:txBody>
      </p:sp>
      <p:sp>
        <p:nvSpPr>
          <p:cNvPr id="1126" name="Google Shape;1126;p35"/>
          <p:cNvSpPr/>
          <p:nvPr/>
        </p:nvSpPr>
        <p:spPr>
          <a:xfrm>
            <a:off x="792163" y="1101543"/>
            <a:ext cx="1623377" cy="540586"/>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배송관리팀</a:t>
            </a:r>
            <a:endParaRPr sz="1100" b="1" i="0" u="none" strike="noStrike" cap="none">
              <a:solidFill>
                <a:srgbClr val="FFFFFF"/>
              </a:solidFill>
              <a:latin typeface="Malgun Gothic"/>
              <a:ea typeface="Malgun Gothic"/>
              <a:cs typeface="Malgun Gothic"/>
              <a:sym typeface="Malgun Gothic"/>
            </a:endParaRPr>
          </a:p>
        </p:txBody>
      </p:sp>
      <p:sp>
        <p:nvSpPr>
          <p:cNvPr id="1127" name="Google Shape;1127;p35"/>
          <p:cNvSpPr/>
          <p:nvPr/>
        </p:nvSpPr>
        <p:spPr>
          <a:xfrm>
            <a:off x="792163" y="1873433"/>
            <a:ext cx="1623377" cy="540586"/>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상품관리팀</a:t>
            </a:r>
            <a:endParaRPr sz="1100" b="1" i="0" u="none" strike="noStrike" cap="none">
              <a:solidFill>
                <a:srgbClr val="FFFFFF"/>
              </a:solidFill>
              <a:latin typeface="Malgun Gothic"/>
              <a:ea typeface="Malgun Gothic"/>
              <a:cs typeface="Malgun Gothic"/>
              <a:sym typeface="Malgun Gothic"/>
            </a:endParaRPr>
          </a:p>
        </p:txBody>
      </p:sp>
      <p:sp>
        <p:nvSpPr>
          <p:cNvPr id="1128" name="Google Shape;1128;p35"/>
          <p:cNvSpPr/>
          <p:nvPr/>
        </p:nvSpPr>
        <p:spPr>
          <a:xfrm>
            <a:off x="792163" y="2637324"/>
            <a:ext cx="1623377" cy="540586"/>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주문/결제관리팀</a:t>
            </a:r>
            <a:endParaRPr sz="1100" b="1" i="0" u="none" strike="noStrike" cap="none">
              <a:solidFill>
                <a:srgbClr val="FFFFFF"/>
              </a:solidFill>
              <a:latin typeface="Malgun Gothic"/>
              <a:ea typeface="Malgun Gothic"/>
              <a:cs typeface="Malgun Gothic"/>
              <a:sym typeface="Malgun Gothic"/>
            </a:endParaRPr>
          </a:p>
        </p:txBody>
      </p:sp>
      <p:sp>
        <p:nvSpPr>
          <p:cNvPr id="1129" name="Google Shape;1129;p35"/>
          <p:cNvSpPr/>
          <p:nvPr/>
        </p:nvSpPr>
        <p:spPr>
          <a:xfrm>
            <a:off x="792163" y="3396767"/>
            <a:ext cx="1623377" cy="540586"/>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고객센터팀</a:t>
            </a:r>
            <a:endParaRPr sz="1100" b="1" i="0" u="none" strike="noStrike" cap="none">
              <a:solidFill>
                <a:srgbClr val="FFFFFF"/>
              </a:solidFill>
              <a:latin typeface="Malgun Gothic"/>
              <a:ea typeface="Malgun Gothic"/>
              <a:cs typeface="Malgun Gothic"/>
              <a:sym typeface="Malgun Gothic"/>
            </a:endParaRPr>
          </a:p>
        </p:txBody>
      </p:sp>
      <p:sp>
        <p:nvSpPr>
          <p:cNvPr id="1130" name="Google Shape;1130;p35"/>
          <p:cNvSpPr/>
          <p:nvPr/>
        </p:nvSpPr>
        <p:spPr>
          <a:xfrm>
            <a:off x="792163" y="4167934"/>
            <a:ext cx="1623377" cy="540586"/>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마케팅팀</a:t>
            </a:r>
            <a:endParaRPr sz="1100" b="1" i="0" u="none" strike="noStrike" cap="none">
              <a:solidFill>
                <a:srgbClr val="FFFFFF"/>
              </a:solidFill>
              <a:latin typeface="Malgun Gothic"/>
              <a:ea typeface="Malgun Gothic"/>
              <a:cs typeface="Malgun Gothic"/>
              <a:sym typeface="Malgun Gothic"/>
            </a:endParaRPr>
          </a:p>
        </p:txBody>
      </p:sp>
      <p:cxnSp>
        <p:nvCxnSpPr>
          <p:cNvPr id="1131" name="Google Shape;1131;p35"/>
          <p:cNvCxnSpPr>
            <a:stCxn id="1126" idx="3"/>
          </p:cNvCxnSpPr>
          <p:nvPr/>
        </p:nvCxnSpPr>
        <p:spPr>
          <a:xfrm>
            <a:off x="2415540" y="1371836"/>
            <a:ext cx="1206300" cy="341400"/>
          </a:xfrm>
          <a:prstGeom prst="straightConnector1">
            <a:avLst/>
          </a:prstGeom>
          <a:noFill/>
          <a:ln w="9525" cap="flat" cmpd="sng">
            <a:solidFill>
              <a:srgbClr val="BFBFBF"/>
            </a:solidFill>
            <a:prstDash val="dash"/>
            <a:round/>
            <a:headEnd type="none" w="sm" len="sm"/>
            <a:tailEnd type="oval" w="med" len="med"/>
          </a:ln>
        </p:spPr>
      </p:cxnSp>
      <p:cxnSp>
        <p:nvCxnSpPr>
          <p:cNvPr id="1132" name="Google Shape;1132;p35"/>
          <p:cNvCxnSpPr>
            <a:stCxn id="1128" idx="3"/>
          </p:cNvCxnSpPr>
          <p:nvPr/>
        </p:nvCxnSpPr>
        <p:spPr>
          <a:xfrm rot="10800000" flipH="1">
            <a:off x="2415540" y="1321517"/>
            <a:ext cx="1206300" cy="1586100"/>
          </a:xfrm>
          <a:prstGeom prst="straightConnector1">
            <a:avLst/>
          </a:prstGeom>
          <a:noFill/>
          <a:ln w="9525" cap="flat" cmpd="sng">
            <a:solidFill>
              <a:srgbClr val="BFBFBF"/>
            </a:solidFill>
            <a:prstDash val="dash"/>
            <a:round/>
            <a:headEnd type="none" w="sm" len="sm"/>
            <a:tailEnd type="oval" w="med" len="med"/>
          </a:ln>
        </p:spPr>
      </p:cxnSp>
      <p:cxnSp>
        <p:nvCxnSpPr>
          <p:cNvPr id="1133" name="Google Shape;1133;p35"/>
          <p:cNvCxnSpPr>
            <a:stCxn id="1127" idx="3"/>
          </p:cNvCxnSpPr>
          <p:nvPr/>
        </p:nvCxnSpPr>
        <p:spPr>
          <a:xfrm rot="10800000" flipH="1">
            <a:off x="2415540" y="2135626"/>
            <a:ext cx="1206300" cy="8100"/>
          </a:xfrm>
          <a:prstGeom prst="straightConnector1">
            <a:avLst/>
          </a:prstGeom>
          <a:noFill/>
          <a:ln w="9525" cap="flat" cmpd="sng">
            <a:solidFill>
              <a:srgbClr val="BFBFBF"/>
            </a:solidFill>
            <a:prstDash val="dash"/>
            <a:round/>
            <a:headEnd type="none" w="sm" len="sm"/>
            <a:tailEnd type="oval" w="med" len="med"/>
          </a:ln>
        </p:spPr>
      </p:cxnSp>
      <p:cxnSp>
        <p:nvCxnSpPr>
          <p:cNvPr id="1134" name="Google Shape;1134;p35"/>
          <p:cNvCxnSpPr>
            <a:stCxn id="1128" idx="3"/>
          </p:cNvCxnSpPr>
          <p:nvPr/>
        </p:nvCxnSpPr>
        <p:spPr>
          <a:xfrm rot="10800000" flipH="1">
            <a:off x="2415540" y="2574317"/>
            <a:ext cx="1206300" cy="333300"/>
          </a:xfrm>
          <a:prstGeom prst="straightConnector1">
            <a:avLst/>
          </a:prstGeom>
          <a:noFill/>
          <a:ln w="9525" cap="flat" cmpd="sng">
            <a:solidFill>
              <a:srgbClr val="BFBFBF"/>
            </a:solidFill>
            <a:prstDash val="dash"/>
            <a:round/>
            <a:headEnd type="none" w="sm" len="sm"/>
            <a:tailEnd type="oval" w="med" len="med"/>
          </a:ln>
        </p:spPr>
      </p:cxnSp>
      <p:cxnSp>
        <p:nvCxnSpPr>
          <p:cNvPr id="1135" name="Google Shape;1135;p35"/>
          <p:cNvCxnSpPr>
            <a:stCxn id="1129" idx="3"/>
          </p:cNvCxnSpPr>
          <p:nvPr/>
        </p:nvCxnSpPr>
        <p:spPr>
          <a:xfrm rot="10800000" flipH="1">
            <a:off x="2415540" y="3262060"/>
            <a:ext cx="1206300" cy="405000"/>
          </a:xfrm>
          <a:prstGeom prst="straightConnector1">
            <a:avLst/>
          </a:prstGeom>
          <a:noFill/>
          <a:ln w="9525" cap="flat" cmpd="sng">
            <a:solidFill>
              <a:srgbClr val="BFBFBF"/>
            </a:solidFill>
            <a:prstDash val="dash"/>
            <a:round/>
            <a:headEnd type="none" w="sm" len="sm"/>
            <a:tailEnd type="oval" w="med" len="med"/>
          </a:ln>
        </p:spPr>
      </p:cxnSp>
      <p:cxnSp>
        <p:nvCxnSpPr>
          <p:cNvPr id="1136" name="Google Shape;1136;p35"/>
          <p:cNvCxnSpPr>
            <a:stCxn id="1129" idx="3"/>
          </p:cNvCxnSpPr>
          <p:nvPr/>
        </p:nvCxnSpPr>
        <p:spPr>
          <a:xfrm>
            <a:off x="2415540" y="3667060"/>
            <a:ext cx="1206300" cy="56700"/>
          </a:xfrm>
          <a:prstGeom prst="straightConnector1">
            <a:avLst/>
          </a:prstGeom>
          <a:noFill/>
          <a:ln w="9525" cap="flat" cmpd="sng">
            <a:solidFill>
              <a:srgbClr val="BFBFBF"/>
            </a:solidFill>
            <a:prstDash val="dash"/>
            <a:round/>
            <a:headEnd type="none" w="sm" len="sm"/>
            <a:tailEnd type="oval" w="med" len="med"/>
          </a:ln>
        </p:spPr>
      </p:cxnSp>
      <p:cxnSp>
        <p:nvCxnSpPr>
          <p:cNvPr id="1137" name="Google Shape;1137;p35"/>
          <p:cNvCxnSpPr>
            <a:stCxn id="1130" idx="3"/>
          </p:cNvCxnSpPr>
          <p:nvPr/>
        </p:nvCxnSpPr>
        <p:spPr>
          <a:xfrm rot="10800000" flipH="1">
            <a:off x="2415540" y="4219527"/>
            <a:ext cx="1206300" cy="218700"/>
          </a:xfrm>
          <a:prstGeom prst="straightConnector1">
            <a:avLst/>
          </a:prstGeom>
          <a:noFill/>
          <a:ln w="9525" cap="flat" cmpd="sng">
            <a:solidFill>
              <a:srgbClr val="BFBFBF"/>
            </a:solidFill>
            <a:prstDash val="dash"/>
            <a:round/>
            <a:headEnd type="none" w="sm" len="sm"/>
            <a:tailEnd type="oval" w="med" len="med"/>
          </a:ln>
        </p:spPr>
      </p:cxnSp>
      <p:cxnSp>
        <p:nvCxnSpPr>
          <p:cNvPr id="1138" name="Google Shape;1138;p35"/>
          <p:cNvCxnSpPr>
            <a:cxnSpLocks/>
            <a:stCxn id="1126" idx="3"/>
          </p:cNvCxnSpPr>
          <p:nvPr/>
        </p:nvCxnSpPr>
        <p:spPr>
          <a:xfrm>
            <a:off x="2415540" y="1371836"/>
            <a:ext cx="1206300" cy="1890300"/>
          </a:xfrm>
          <a:prstGeom prst="straightConnector1">
            <a:avLst/>
          </a:prstGeom>
          <a:noFill/>
          <a:ln w="9525" cap="flat" cmpd="sng">
            <a:solidFill>
              <a:srgbClr val="BFBFBF"/>
            </a:solidFill>
            <a:prstDash val="dash"/>
            <a:round/>
            <a:headEnd type="none" w="sm" len="sm"/>
            <a:tailEnd type="oval" w="med" len="med"/>
          </a:ln>
        </p:spPr>
      </p:cxnSp>
      <p:sp>
        <p:nvSpPr>
          <p:cNvPr id="1139" name="Google Shape;1139;p35"/>
          <p:cNvSpPr/>
          <p:nvPr/>
        </p:nvSpPr>
        <p:spPr>
          <a:xfrm>
            <a:off x="3480860" y="3125823"/>
            <a:ext cx="4653176" cy="1600438"/>
          </a:xfrm>
          <a:prstGeom prst="rect">
            <a:avLst/>
          </a:prstGeom>
          <a:noFill/>
          <a:ln>
            <a:noFill/>
          </a:ln>
        </p:spPr>
        <p:txBody>
          <a:bodyPr spcFirstLastPara="1" wrap="square" lIns="91425" tIns="45700" rIns="91425" bIns="45700" anchor="t" anchorCtr="0">
            <a:spAutoFit/>
          </a:bodyPr>
          <a:lstStyle/>
          <a:p>
            <a:pPr marL="555625" marR="0" lvl="1" indent="-285750" algn="l" rtl="0">
              <a:lnSpc>
                <a:spcPct val="100000"/>
              </a:lnSpc>
              <a:spcBef>
                <a:spcPts val="0"/>
              </a:spcBef>
              <a:spcAft>
                <a:spcPts val="0"/>
              </a:spcAft>
              <a:buClr>
                <a:srgbClr val="E74C3C"/>
              </a:buClr>
              <a:buSzPts val="1400"/>
              <a:buFont typeface="Arial" panose="020B0604020202020204" pitchFamily="34" charset="0"/>
              <a:buChar char="•"/>
            </a:pPr>
            <a:r>
              <a:rPr lang="en-US" sz="1400" i="0" u="none" strike="noStrike" cap="none" dirty="0">
                <a:solidFill>
                  <a:schemeClr val="tx1"/>
                </a:solidFill>
                <a:latin typeface="Calibri"/>
                <a:ea typeface="Calibri"/>
                <a:cs typeface="Calibri"/>
                <a:sym typeface="Calibri"/>
              </a:rPr>
              <a:t>A notification is sent to the customer whenever the delivery status changes.</a:t>
            </a:r>
            <a:endParaRPr sz="1400" i="0" u="none" strike="noStrike" cap="none" dirty="0">
              <a:solidFill>
                <a:schemeClr val="tx1"/>
              </a:solidFill>
              <a:latin typeface="Arial"/>
              <a:ea typeface="Arial"/>
              <a:cs typeface="Arial"/>
              <a:sym typeface="Arial"/>
            </a:endParaRPr>
          </a:p>
          <a:p>
            <a:pPr marL="555625" marR="0" lvl="1" indent="-285750" algn="l" rtl="0">
              <a:lnSpc>
                <a:spcPct val="100000"/>
              </a:lnSpc>
              <a:spcBef>
                <a:spcPts val="0"/>
              </a:spcBef>
              <a:spcAft>
                <a:spcPts val="0"/>
              </a:spcAft>
              <a:buClr>
                <a:srgbClr val="E74C3C"/>
              </a:buClr>
              <a:buSzPts val="1400"/>
              <a:buFont typeface="Arial" panose="020B0604020202020204" pitchFamily="34" charset="0"/>
              <a:buChar char="•"/>
            </a:pPr>
            <a:r>
              <a:rPr lang="en-US" sz="1400" i="0" u="none" strike="noStrike" cap="none" dirty="0">
                <a:solidFill>
                  <a:schemeClr val="tx1"/>
                </a:solidFill>
                <a:latin typeface="Calibri"/>
                <a:ea typeface="Calibri"/>
                <a:cs typeface="Calibri"/>
                <a:sym typeface="Calibri"/>
              </a:rPr>
              <a:t>Customers who repeat orders and cancellations frequently are blacklisted, and customers with high order purchase rates are whitelisted.</a:t>
            </a:r>
            <a:endParaRPr sz="1400" i="0" u="none" strike="noStrike" cap="none" dirty="0">
              <a:solidFill>
                <a:schemeClr val="tx1"/>
              </a:solidFill>
              <a:latin typeface="Arial"/>
              <a:ea typeface="Arial"/>
              <a:cs typeface="Arial"/>
              <a:sym typeface="Arial"/>
            </a:endParaRPr>
          </a:p>
          <a:p>
            <a:pPr marL="555625" marR="0" lvl="1" indent="-285750" algn="l" rtl="0">
              <a:lnSpc>
                <a:spcPct val="100000"/>
              </a:lnSpc>
              <a:spcBef>
                <a:spcPts val="0"/>
              </a:spcBef>
              <a:spcAft>
                <a:spcPts val="0"/>
              </a:spcAft>
              <a:buClr>
                <a:srgbClr val="E74C3C"/>
              </a:buClr>
              <a:buSzPts val="1400"/>
              <a:buFont typeface="Arial" panose="020B0604020202020204" pitchFamily="34" charset="0"/>
              <a:buChar char="•"/>
            </a:pPr>
            <a:r>
              <a:rPr lang="en-US" sz="1400" i="0" u="none" strike="noStrike" cap="none" dirty="0">
                <a:solidFill>
                  <a:schemeClr val="tx1"/>
                </a:solidFill>
                <a:latin typeface="Calibri"/>
                <a:ea typeface="Calibri"/>
                <a:cs typeface="Calibri"/>
                <a:sym typeface="Calibri"/>
              </a:rPr>
              <a:t>The marketing team mails recommendation products tailored to the customers at 9 am daily.</a:t>
            </a:r>
            <a:endParaRPr sz="1400" i="0" u="none" strike="noStrike" cap="none" dirty="0">
              <a:solidFill>
                <a:schemeClr val="tx1"/>
              </a:solidFill>
              <a:latin typeface="Arial"/>
              <a:ea typeface="Arial"/>
              <a:cs typeface="Arial"/>
              <a:sym typeface="Arial"/>
            </a:endParaRPr>
          </a:p>
        </p:txBody>
      </p:sp>
      <p:sp>
        <p:nvSpPr>
          <p:cNvPr id="1140" name="Google Shape;1140;p35"/>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ko-KR" altLang="en-US" dirty="0"/>
              <a:t>책임소재 </a:t>
            </a:r>
            <a:r>
              <a:rPr lang="en-US" altLang="ko-KR" dirty="0"/>
              <a:t>–</a:t>
            </a:r>
            <a:r>
              <a:rPr lang="ko-KR" altLang="en-US" dirty="0"/>
              <a:t> </a:t>
            </a:r>
            <a:r>
              <a:rPr lang="ko-KR" altLang="en-US" dirty="0" err="1"/>
              <a:t>자치성과</a:t>
            </a:r>
            <a:r>
              <a:rPr lang="ko-KR" altLang="en-US" dirty="0"/>
              <a:t> 동기부여</a:t>
            </a:r>
            <a:endParaRPr dirty="0"/>
          </a:p>
        </p:txBody>
      </p:sp>
    </p:spTree>
    <p:extLst>
      <p:ext uri="{BB962C8B-B14F-4D97-AF65-F5344CB8AC3E}">
        <p14:creationId xmlns:p14="http://schemas.microsoft.com/office/powerpoint/2010/main" val="786339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순서도: 처리 5"/>
          <p:cNvSpPr/>
          <p:nvPr/>
        </p:nvSpPr>
        <p:spPr>
          <a:xfrm>
            <a:off x="0" y="1055328"/>
            <a:ext cx="9144000" cy="3604654"/>
          </a:xfrm>
          <a:prstGeom prst="flowChartProcess">
            <a:avLst/>
          </a:prstGeom>
          <a:solidFill>
            <a:srgbClr val="E6E7E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sz="1200" b="1" i="1">
              <a:solidFill>
                <a:prstClr val="black"/>
              </a:solidFill>
              <a:latin typeface="Calibri" panose="020F0502020204030204"/>
              <a:ea typeface="맑은 고딕" panose="020B0503020000020004" pitchFamily="50" charset="-127"/>
            </a:endParaRPr>
          </a:p>
        </p:txBody>
      </p:sp>
      <p:sp>
        <p:nvSpPr>
          <p:cNvPr id="8" name="제목 7"/>
          <p:cNvSpPr>
            <a:spLocks noGrp="1"/>
          </p:cNvSpPr>
          <p:nvPr>
            <p:ph type="title"/>
          </p:nvPr>
        </p:nvSpPr>
        <p:spPr/>
        <p:txBody>
          <a:bodyPr>
            <a:normAutofit/>
          </a:bodyPr>
          <a:lstStyle/>
          <a:p>
            <a:r>
              <a:rPr kumimoji="1" lang="ko-KR" altLang="en-US" sz="2800" dirty="0"/>
              <a:t>조직 전환 방안 </a:t>
            </a:r>
            <a:r>
              <a:rPr kumimoji="1" lang="en-US" altLang="ko-KR" sz="2800" dirty="0"/>
              <a:t>–</a:t>
            </a:r>
            <a:r>
              <a:rPr kumimoji="1" lang="ko-KR" altLang="en-US" sz="2800" dirty="0"/>
              <a:t> </a:t>
            </a:r>
            <a:r>
              <a:rPr kumimoji="1" lang="en-US" altLang="ko-KR" sz="2800" dirty="0"/>
              <a:t>TO-BE</a:t>
            </a:r>
            <a:endParaRPr kumimoji="1" lang="ko-KR" altLang="en-US" sz="2800" dirty="0"/>
          </a:p>
        </p:txBody>
      </p:sp>
      <p:pic>
        <p:nvPicPr>
          <p:cNvPr id="2050" name="Picture 2" descr="https://boston-consulting-group-res.cloudinary.com/image/fetch/q_auto,f_auto/http:/image-src.bcg.com/Images/Digital-Banking_ex05_large_tcm-74481.png"/>
          <p:cNvPicPr>
            <a:picLocks noChangeAspect="1" noChangeArrowheads="1"/>
          </p:cNvPicPr>
          <p:nvPr/>
        </p:nvPicPr>
        <p:blipFill rotWithShape="1">
          <a:blip r:embed="rId2">
            <a:extLst>
              <a:ext uri="{28A0092B-C50C-407E-A947-70E740481C1C}">
                <a14:useLocalDpi xmlns:a14="http://schemas.microsoft.com/office/drawing/2010/main" val="0"/>
              </a:ext>
            </a:extLst>
          </a:blip>
          <a:srcRect t="9817" r="617" b="41549"/>
          <a:stretch/>
        </p:blipFill>
        <p:spPr bwMode="auto">
          <a:xfrm>
            <a:off x="818086" y="1353873"/>
            <a:ext cx="7469992" cy="27635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182180" y="4314024"/>
            <a:ext cx="1048685" cy="246221"/>
          </a:xfrm>
          <a:prstGeom prst="rect">
            <a:avLst/>
          </a:prstGeom>
          <a:noFill/>
        </p:spPr>
        <p:txBody>
          <a:bodyPr wrap="none" rtlCol="0">
            <a:spAutoFit/>
          </a:bodyPr>
          <a:lstStyle/>
          <a:p>
            <a:pPr algn="ctr"/>
            <a:r>
              <a:rPr kumimoji="1" lang="en-US" altLang="ko-KR" sz="1000" dirty="0">
                <a:solidFill>
                  <a:schemeClr val="accent1">
                    <a:lumMod val="75000"/>
                  </a:schemeClr>
                </a:solidFill>
              </a:rPr>
              <a:t>Source: Spotify</a:t>
            </a:r>
            <a:endParaRPr kumimoji="1" lang="ko-KR" altLang="en-US" sz="1000" dirty="0">
              <a:solidFill>
                <a:schemeClr val="accent1">
                  <a:lumMod val="75000"/>
                </a:schemeClr>
              </a:solidFill>
            </a:endParaRPr>
          </a:p>
        </p:txBody>
      </p:sp>
    </p:spTree>
    <p:extLst>
      <p:ext uri="{BB962C8B-B14F-4D97-AF65-F5344CB8AC3E}">
        <p14:creationId xmlns:p14="http://schemas.microsoft.com/office/powerpoint/2010/main" val="3253851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직각 삼각형 328"/>
          <p:cNvSpPr/>
          <p:nvPr/>
        </p:nvSpPr>
        <p:spPr>
          <a:xfrm rot="5400000">
            <a:off x="1244005" y="193062"/>
            <a:ext cx="89015" cy="90916"/>
          </a:xfrm>
          <a:prstGeom prst="rtTriangle">
            <a:avLst/>
          </a:prstGeom>
          <a:solidFill>
            <a:srgbClr val="01508F"/>
          </a:solidFill>
        </p:spPr>
        <p:txBody>
          <a:bodyPr wrap="square" lIns="0" tIns="0" rIns="0" bIns="0" rtlCol="0" anchor="ctr">
            <a:noAutofit/>
          </a:bodyPr>
          <a:lstStyle/>
          <a:p>
            <a:pPr lvl="1" indent="-118075" algn="ctr" defTabSz="782160">
              <a:buFont typeface="KoPub돋움체 Medium" pitchFamily="34" charset="0"/>
              <a:buChar char="•"/>
            </a:pPr>
            <a:endParaRPr lang="ko-KR" altLang="en-US" sz="900" dirty="0">
              <a:ln w="6350">
                <a:solidFill>
                  <a:schemeClr val="tx1">
                    <a:alpha val="0"/>
                  </a:schemeClr>
                </a:solidFill>
              </a:ln>
              <a:solidFill>
                <a:schemeClr val="bg1"/>
              </a:solidFill>
              <a:latin typeface="KoPub돋움체 Medium" panose="02020603020101020101" pitchFamily="18" charset="-127"/>
              <a:ea typeface="KoPub돋움체 Medium" panose="02020603020101020101" pitchFamily="18" charset="-127"/>
              <a:sym typeface="KoPub돋움체 Medium"/>
            </a:endParaRPr>
          </a:p>
        </p:txBody>
      </p:sp>
      <p:sp>
        <p:nvSpPr>
          <p:cNvPr id="331" name="텍스트 개체 틀 12"/>
          <p:cNvSpPr txBox="1">
            <a:spLocks/>
          </p:cNvSpPr>
          <p:nvPr/>
        </p:nvSpPr>
        <p:spPr>
          <a:xfrm>
            <a:off x="1250156" y="789553"/>
            <a:ext cx="6643688" cy="318389"/>
          </a:xfrm>
          <a:prstGeom prst="rect">
            <a:avLst/>
          </a:prstGeom>
          <a:noFill/>
          <a:ln w="9525">
            <a:noFill/>
            <a:miter lim="800000"/>
            <a:headEnd/>
            <a:tailEnd/>
          </a:ln>
        </p:spPr>
        <p:txBody>
          <a:bodyPr wrap="square" lIns="0" tIns="0" rIns="0" bIns="0" anchor="t"/>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678522"/>
            <a:r>
              <a:rPr lang="ko-KR" altLang="en-US" sz="1050" dirty="0"/>
              <a:t>증권 </a:t>
            </a:r>
            <a:r>
              <a:rPr lang="en-US" altLang="ko-KR" sz="1050" dirty="0"/>
              <a:t>Core </a:t>
            </a:r>
            <a:r>
              <a:rPr lang="ko-KR" altLang="en-US" sz="1050" dirty="0"/>
              <a:t>업무서비스의</a:t>
            </a:r>
            <a:r>
              <a:rPr lang="en-US" altLang="ko-KR" sz="1050" dirty="0"/>
              <a:t> </a:t>
            </a:r>
            <a:r>
              <a:rPr lang="ko-KR" altLang="en-US" sz="1050" dirty="0"/>
              <a:t>부하경감과 다양한 플랫폼 비즈니스 서비스를 제공하기 위하여 비용</a:t>
            </a:r>
            <a:r>
              <a:rPr lang="en-US" altLang="ko-KR" sz="1050" dirty="0"/>
              <a:t>, </a:t>
            </a:r>
            <a:r>
              <a:rPr lang="ko-KR" altLang="en-US" sz="1050" dirty="0"/>
              <a:t>고성능</a:t>
            </a:r>
            <a:r>
              <a:rPr lang="en-US" altLang="ko-KR" sz="1050" dirty="0"/>
              <a:t>, </a:t>
            </a:r>
            <a:r>
              <a:rPr lang="ko-KR" altLang="en-US" sz="1050" dirty="0"/>
              <a:t>확장성을 고려한 </a:t>
            </a:r>
            <a:r>
              <a:rPr lang="en-US" altLang="ko-KR" sz="1050" dirty="0"/>
              <a:t>OSS </a:t>
            </a:r>
            <a:r>
              <a:rPr lang="ko-KR" altLang="en-US" sz="1050" dirty="0"/>
              <a:t>기반 </a:t>
            </a:r>
            <a:r>
              <a:rPr lang="en-US" altLang="ko-KR" sz="1050" dirty="0"/>
              <a:t>Biz Hub </a:t>
            </a:r>
            <a:r>
              <a:rPr lang="ko-KR" altLang="en-US" sz="1050" dirty="0"/>
              <a:t>구성</a:t>
            </a:r>
          </a:p>
        </p:txBody>
      </p:sp>
      <p:sp>
        <p:nvSpPr>
          <p:cNvPr id="271" name="텍스트 개체 틀 12">
            <a:extLst>
              <a:ext uri="{FF2B5EF4-FFF2-40B4-BE49-F238E27FC236}">
                <a16:creationId xmlns:a16="http://schemas.microsoft.com/office/drawing/2014/main" id="{E1B7B096-8736-4F25-95E2-B48993006C4C}"/>
              </a:ext>
            </a:extLst>
          </p:cNvPr>
          <p:cNvSpPr txBox="1">
            <a:spLocks/>
          </p:cNvSpPr>
          <p:nvPr/>
        </p:nvSpPr>
        <p:spPr>
          <a:xfrm>
            <a:off x="1310637" y="318583"/>
            <a:ext cx="5502613" cy="146933"/>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3. MSA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적용 방안 </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&gt; </a:t>
            </a:r>
            <a:r>
              <a:rPr lang="en-US" altLang="ko-KR" sz="1050" dirty="0" err="1">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BizHub</a:t>
            </a:r>
            <a:r>
              <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 </a:t>
            </a:r>
            <a:r>
              <a:rPr lang="ko-KR" altLang="en-US"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rPr>
              <a:t>시스템 아키텍처</a:t>
            </a:r>
            <a:endParaRPr lang="en-US" altLang="ko-KR" sz="1050" dirty="0">
              <a:ln>
                <a:solidFill>
                  <a:schemeClr val="accent1">
                    <a:alpha val="0"/>
                  </a:schemeClr>
                </a:solidFill>
              </a:ln>
              <a:solidFill>
                <a:schemeClr val="tx1"/>
              </a:solidFill>
              <a:latin typeface="KoPub돋움체 Medium" panose="02020603020101020101" pitchFamily="18" charset="-127"/>
              <a:ea typeface="KoPub돋움체 Medium" panose="02020603020101020101" pitchFamily="18" charset="-127"/>
            </a:endParaRPr>
          </a:p>
        </p:txBody>
      </p:sp>
      <p:pic>
        <p:nvPicPr>
          <p:cNvPr id="5" name="Picture 2" descr="https://martinfowler.com/bliki/images/microservice-verdict/pa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642" y="1422057"/>
            <a:ext cx="5472608" cy="308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3363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36"/>
          <p:cNvSpPr/>
          <p:nvPr/>
        </p:nvSpPr>
        <p:spPr>
          <a:xfrm>
            <a:off x="3810190" y="2401016"/>
            <a:ext cx="226298" cy="231245"/>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rgbClr val="FFFF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Quattrocento Sans"/>
              <a:ea typeface="Quattrocento Sans"/>
              <a:cs typeface="Quattrocento Sans"/>
              <a:sym typeface="Quattrocento Sans"/>
            </a:endParaRPr>
          </a:p>
        </p:txBody>
      </p:sp>
      <p:cxnSp>
        <p:nvCxnSpPr>
          <p:cNvPr id="1169" name="Google Shape;1169;p36"/>
          <p:cNvCxnSpPr/>
          <p:nvPr/>
        </p:nvCxnSpPr>
        <p:spPr>
          <a:xfrm>
            <a:off x="792163" y="2664277"/>
            <a:ext cx="2929702" cy="0"/>
          </a:xfrm>
          <a:prstGeom prst="straightConnector1">
            <a:avLst/>
          </a:prstGeom>
          <a:noFill/>
          <a:ln w="9525" cap="flat" cmpd="sng">
            <a:solidFill>
              <a:srgbClr val="FFFF00"/>
            </a:solidFill>
            <a:prstDash val="solid"/>
            <a:miter lim="800000"/>
            <a:headEnd type="none" w="sm" len="sm"/>
            <a:tailEnd type="none" w="sm" len="sm"/>
          </a:ln>
        </p:spPr>
      </p:cxnSp>
    </p:spTree>
    <p:extLst>
      <p:ext uri="{BB962C8B-B14F-4D97-AF65-F5344CB8AC3E}">
        <p14:creationId xmlns:p14="http://schemas.microsoft.com/office/powerpoint/2010/main" val="220946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animEffect transition="in" filter="fade">
                                      <p:cBhvr>
                                        <p:cTn id="7" dur="500"/>
                                        <p:tgtEl>
                                          <p:spTgt spid="11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8"/>
                                        </p:tgtEl>
                                        <p:attrNameLst>
                                          <p:attrName>style.visibility</p:attrName>
                                        </p:attrNameLst>
                                      </p:cBhvr>
                                      <p:to>
                                        <p:strVal val="visible"/>
                                      </p:to>
                                    </p:set>
                                    <p:animEffect transition="in" filter="fade">
                                      <p:cBhvr>
                                        <p:cTn id="11" dur="5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pic>
        <p:nvPicPr>
          <p:cNvPr id="1174" name="Google Shape;1174;p37"/>
          <p:cNvPicPr preferRelativeResize="0"/>
          <p:nvPr/>
        </p:nvPicPr>
        <p:blipFill rotWithShape="1">
          <a:blip r:embed="rId3">
            <a:alphaModFix/>
          </a:blip>
          <a:srcRect/>
          <a:stretch/>
        </p:blipFill>
        <p:spPr>
          <a:xfrm>
            <a:off x="1240972" y="1567447"/>
            <a:ext cx="4561114" cy="3131005"/>
          </a:xfrm>
          <a:prstGeom prst="rect">
            <a:avLst/>
          </a:prstGeom>
          <a:noFill/>
          <a:ln>
            <a:noFill/>
          </a:ln>
        </p:spPr>
      </p:pic>
      <p:sp>
        <p:nvSpPr>
          <p:cNvPr id="1175" name="Google Shape;1175;p37"/>
          <p:cNvSpPr txBox="1"/>
          <p:nvPr/>
        </p:nvSpPr>
        <p:spPr>
          <a:xfrm>
            <a:off x="4634713" y="2314683"/>
            <a:ext cx="1035499" cy="2443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Written in Java</a:t>
            </a:r>
            <a:endParaRPr sz="1050" b="0" i="0" u="none" strike="noStrike" cap="none">
              <a:solidFill>
                <a:srgbClr val="000000"/>
              </a:solidFill>
              <a:latin typeface="Arial"/>
              <a:ea typeface="Arial"/>
              <a:cs typeface="Arial"/>
              <a:sym typeface="Arial"/>
            </a:endParaRPr>
          </a:p>
        </p:txBody>
      </p:sp>
      <p:sp>
        <p:nvSpPr>
          <p:cNvPr id="1176" name="Google Shape;1176;p37"/>
          <p:cNvSpPr txBox="1"/>
          <p:nvPr/>
        </p:nvSpPr>
        <p:spPr>
          <a:xfrm>
            <a:off x="4708049" y="3271490"/>
            <a:ext cx="1072525" cy="2443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Written in Node</a:t>
            </a:r>
            <a:endParaRPr sz="1050" b="0" i="0" u="none" strike="noStrike" cap="none">
              <a:solidFill>
                <a:srgbClr val="000000"/>
              </a:solidFill>
              <a:latin typeface="Arial"/>
              <a:ea typeface="Arial"/>
              <a:cs typeface="Arial"/>
              <a:sym typeface="Arial"/>
            </a:endParaRPr>
          </a:p>
        </p:txBody>
      </p:sp>
      <p:sp>
        <p:nvSpPr>
          <p:cNvPr id="1177" name="Google Shape;1177;p37"/>
          <p:cNvSpPr txBox="1"/>
          <p:nvPr/>
        </p:nvSpPr>
        <p:spPr>
          <a:xfrm>
            <a:off x="4731114" y="4493853"/>
            <a:ext cx="1027785" cy="2443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Written in PHP</a:t>
            </a:r>
            <a:endParaRPr sz="1050" b="0" i="0" u="none" strike="noStrike" cap="none">
              <a:solidFill>
                <a:srgbClr val="000000"/>
              </a:solidFill>
              <a:latin typeface="Arial"/>
              <a:ea typeface="Arial"/>
              <a:cs typeface="Arial"/>
              <a:sym typeface="Arial"/>
            </a:endParaRPr>
          </a:p>
        </p:txBody>
      </p:sp>
      <p:sp>
        <p:nvSpPr>
          <p:cNvPr id="1178" name="Google Shape;1178;p37"/>
          <p:cNvSpPr txBox="1"/>
          <p:nvPr/>
        </p:nvSpPr>
        <p:spPr>
          <a:xfrm>
            <a:off x="6297066" y="2585762"/>
            <a:ext cx="2446337" cy="1627369"/>
          </a:xfrm>
          <a:prstGeom prst="rect">
            <a:avLst/>
          </a:prstGeom>
          <a:noFill/>
          <a:ln w="12700" cap="rnd" cmpd="sng">
            <a:solidFill>
              <a:schemeClr val="accent1"/>
            </a:solidFill>
            <a:prstDash val="dash"/>
            <a:round/>
            <a:headEnd type="none" w="sm" len="sm"/>
            <a:tailEnd type="none" w="sm" len="sm"/>
          </a:ln>
        </p:spPr>
        <p:txBody>
          <a:bodyPr spcFirstLastPara="1" wrap="square" lIns="91425" tIns="45700" rIns="91425" bIns="45700" anchor="t" anchorCtr="0">
            <a:spAutoFit/>
          </a:bodyPr>
          <a:lstStyle/>
          <a:p>
            <a:pPr marL="228600" marR="0" lvl="0" indent="-228600" algn="l" rtl="0">
              <a:lnSpc>
                <a:spcPct val="150000"/>
              </a:lnSpc>
              <a:spcBef>
                <a:spcPts val="0"/>
              </a:spcBef>
              <a:spcAft>
                <a:spcPts val="0"/>
              </a:spcAft>
              <a:buClr>
                <a:srgbClr val="3498DB"/>
              </a:buClr>
              <a:buSzPts val="1050"/>
              <a:buFont typeface="Malgun Gothic"/>
              <a:buAutoNum type="arabicPeriod"/>
            </a:pPr>
            <a:r>
              <a:rPr lang="en-US" sz="1050" b="1" i="0" u="none" strike="noStrike" cap="none">
                <a:solidFill>
                  <a:srgbClr val="3498DB"/>
                </a:solidFill>
                <a:latin typeface="Malgun Gothic"/>
                <a:ea typeface="Malgun Gothic"/>
                <a:cs typeface="Malgun Gothic"/>
                <a:sym typeface="Malgun Gothic"/>
              </a:rPr>
              <a:t>Code Coupling 해소 </a:t>
            </a:r>
            <a:br>
              <a:rPr lang="en-US" sz="1050" b="1" i="0" u="none" strike="noStrike" cap="none">
                <a:solidFill>
                  <a:srgbClr val="3498DB"/>
                </a:solidFill>
                <a:latin typeface="Malgun Gothic"/>
                <a:ea typeface="Malgun Gothic"/>
                <a:cs typeface="Malgun Gothic"/>
                <a:sym typeface="Malgun Gothic"/>
              </a:rPr>
            </a:br>
            <a:r>
              <a:rPr lang="en-US" sz="1400" b="1" i="0" u="none" strike="noStrike" cap="none">
                <a:solidFill>
                  <a:srgbClr val="3498DB"/>
                </a:solidFill>
                <a:latin typeface="Malgun Gothic"/>
                <a:ea typeface="Malgun Gothic"/>
                <a:cs typeface="Malgun Gothic"/>
                <a:sym typeface="Malgun Gothic"/>
              </a:rPr>
              <a:t>But</a:t>
            </a:r>
            <a:r>
              <a:rPr lang="en-US" sz="1050" b="1" i="0" u="none" strike="noStrike" cap="none">
                <a:solidFill>
                  <a:srgbClr val="3498DB"/>
                </a:solidFill>
                <a:latin typeface="Malgun Gothic"/>
                <a:ea typeface="Malgun Gothic"/>
                <a:cs typeface="Malgun Gothic"/>
                <a:sym typeface="Malgun Gothic"/>
              </a:rPr>
              <a:t>, Time Coupling 잔존</a:t>
            </a:r>
            <a:endParaRPr sz="1050" b="1" i="0" u="none" strike="noStrike" cap="none">
              <a:solidFill>
                <a:srgbClr val="3498DB"/>
              </a:solidFill>
              <a:latin typeface="Malgun Gothic"/>
              <a:ea typeface="Malgun Gothic"/>
              <a:cs typeface="Malgun Gothic"/>
              <a:sym typeface="Malgun Gothic"/>
            </a:endParaRPr>
          </a:p>
          <a:p>
            <a:pPr marL="228600" marR="0" lvl="0" indent="-228600" algn="l" rtl="0">
              <a:lnSpc>
                <a:spcPct val="150000"/>
              </a:lnSpc>
              <a:spcBef>
                <a:spcPts val="0"/>
              </a:spcBef>
              <a:spcAft>
                <a:spcPts val="0"/>
              </a:spcAft>
              <a:buClr>
                <a:srgbClr val="3498DB"/>
              </a:buClr>
              <a:buSzPts val="1050"/>
              <a:buFont typeface="Malgun Gothic"/>
              <a:buAutoNum type="arabicPeriod"/>
            </a:pPr>
            <a:r>
              <a:rPr lang="en-US" sz="1050" b="1" i="0" u="none" strike="noStrike" cap="none">
                <a:solidFill>
                  <a:srgbClr val="3498DB"/>
                </a:solidFill>
                <a:latin typeface="Malgun Gothic"/>
                <a:ea typeface="Malgun Gothic"/>
                <a:cs typeface="Malgun Gothic"/>
                <a:sym typeface="Malgun Gothic"/>
              </a:rPr>
              <a:t>서비스 Blocking 가능성 내재</a:t>
            </a:r>
            <a:endParaRPr sz="1050" b="1" i="0" u="none" strike="noStrike" cap="none">
              <a:solidFill>
                <a:srgbClr val="3498DB"/>
              </a:solidFill>
              <a:latin typeface="Malgun Gothic"/>
              <a:ea typeface="Malgun Gothic"/>
              <a:cs typeface="Malgun Gothic"/>
              <a:sym typeface="Malgun Gothic"/>
            </a:endParaRPr>
          </a:p>
          <a:p>
            <a:pPr marL="228600" marR="0" lvl="0" indent="-228600" algn="l" rtl="0">
              <a:lnSpc>
                <a:spcPct val="150000"/>
              </a:lnSpc>
              <a:spcBef>
                <a:spcPts val="0"/>
              </a:spcBef>
              <a:spcAft>
                <a:spcPts val="0"/>
              </a:spcAft>
              <a:buClr>
                <a:srgbClr val="3498DB"/>
              </a:buClr>
              <a:buSzPts val="1050"/>
              <a:buFont typeface="Malgun Gothic"/>
              <a:buAutoNum type="arabicPeriod"/>
            </a:pPr>
            <a:r>
              <a:rPr lang="en-US" sz="1050" b="1" i="0" u="none" strike="noStrike" cap="none">
                <a:solidFill>
                  <a:srgbClr val="3498DB"/>
                </a:solidFill>
                <a:latin typeface="Malgun Gothic"/>
                <a:ea typeface="Malgun Gothic"/>
                <a:cs typeface="Malgun Gothic"/>
                <a:sym typeface="Malgun Gothic"/>
              </a:rPr>
              <a:t>장애 전파 우려</a:t>
            </a:r>
            <a:endParaRPr sz="1050" b="1" i="0" u="none" strike="noStrike" cap="none">
              <a:solidFill>
                <a:srgbClr val="3498DB"/>
              </a:solidFill>
              <a:latin typeface="Malgun Gothic"/>
              <a:ea typeface="Malgun Gothic"/>
              <a:cs typeface="Malgun Gothic"/>
              <a:sym typeface="Malgun Gothic"/>
            </a:endParaRPr>
          </a:p>
          <a:p>
            <a:pPr marL="228600" marR="0" lvl="0" indent="-228600" algn="l" rtl="0">
              <a:lnSpc>
                <a:spcPct val="150000"/>
              </a:lnSpc>
              <a:spcBef>
                <a:spcPts val="0"/>
              </a:spcBef>
              <a:spcAft>
                <a:spcPts val="0"/>
              </a:spcAft>
              <a:buClr>
                <a:srgbClr val="3498DB"/>
              </a:buClr>
              <a:buSzPts val="1050"/>
              <a:buFont typeface="Malgun Gothic"/>
              <a:buAutoNum type="arabicPeriod"/>
            </a:pPr>
            <a:r>
              <a:rPr lang="en-US" sz="1050" b="1" i="0" u="none" strike="noStrike" cap="none">
                <a:solidFill>
                  <a:srgbClr val="3498DB"/>
                </a:solidFill>
                <a:latin typeface="Malgun Gothic"/>
                <a:ea typeface="Malgun Gothic"/>
                <a:cs typeface="Malgun Gothic"/>
                <a:sym typeface="Malgun Gothic"/>
              </a:rPr>
              <a:t>Point to Point 연결에 따른 복잡한 스파게티 네트워크</a:t>
            </a:r>
            <a:endParaRPr sz="1050" b="1" i="0" u="none" strike="noStrike" cap="none">
              <a:solidFill>
                <a:srgbClr val="3498DB"/>
              </a:solidFill>
              <a:latin typeface="Malgun Gothic"/>
              <a:ea typeface="Malgun Gothic"/>
              <a:cs typeface="Malgun Gothic"/>
              <a:sym typeface="Malgun Gothic"/>
            </a:endParaRPr>
          </a:p>
        </p:txBody>
      </p:sp>
      <p:sp>
        <p:nvSpPr>
          <p:cNvPr id="1179" name="Google Shape;1179;p37"/>
          <p:cNvSpPr txBox="1"/>
          <p:nvPr/>
        </p:nvSpPr>
        <p:spPr>
          <a:xfrm>
            <a:off x="6271382" y="2140894"/>
            <a:ext cx="14606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4495E"/>
              </a:buClr>
              <a:buSzPts val="1600"/>
              <a:buFont typeface="Malgun Gothic"/>
              <a:buNone/>
            </a:pPr>
            <a:r>
              <a:rPr lang="en-US" sz="1600" b="1" i="0" u="none" strike="noStrike" cap="none">
                <a:solidFill>
                  <a:srgbClr val="34495E"/>
                </a:solidFill>
                <a:latin typeface="Malgun Gothic"/>
                <a:ea typeface="Malgun Gothic"/>
                <a:cs typeface="Malgun Gothic"/>
                <a:sym typeface="Malgun Gothic"/>
              </a:rPr>
              <a:t>[ Limitation ]</a:t>
            </a:r>
            <a:endParaRPr sz="1600" b="1" i="0" u="none" strike="noStrike" cap="none">
              <a:solidFill>
                <a:srgbClr val="34495E"/>
              </a:solidFill>
              <a:latin typeface="Malgun Gothic"/>
              <a:ea typeface="Malgun Gothic"/>
              <a:cs typeface="Malgun Gothic"/>
              <a:sym typeface="Malgun Gothic"/>
            </a:endParaRPr>
          </a:p>
        </p:txBody>
      </p:sp>
      <p:sp>
        <p:nvSpPr>
          <p:cNvPr id="1180" name="Google Shape;1180;p37"/>
          <p:cNvSpPr/>
          <p:nvPr/>
        </p:nvSpPr>
        <p:spPr>
          <a:xfrm>
            <a:off x="731083" y="936009"/>
            <a:ext cx="622079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7AE60"/>
              </a:buClr>
              <a:buSzPts val="1100"/>
              <a:buFont typeface="Malgun Gothic"/>
              <a:buNone/>
            </a:pPr>
            <a:r>
              <a:rPr lang="en-US" sz="1100" b="1" i="0" u="none" strike="noStrike" cap="none">
                <a:solidFill>
                  <a:srgbClr val="27AE60"/>
                </a:solidFill>
                <a:latin typeface="Malgun Gothic"/>
                <a:ea typeface="Malgun Gothic"/>
                <a:cs typeface="Malgun Gothic"/>
                <a:sym typeface="Malgun Gothic"/>
              </a:rPr>
              <a:t>Contract based, Polyglot Programming</a:t>
            </a:r>
            <a:br>
              <a:rPr lang="en-US" sz="1100" b="1" i="0" u="none" strike="noStrike" cap="none">
                <a:solidFill>
                  <a:srgbClr val="27AE60"/>
                </a:solidFill>
                <a:latin typeface="Malgun Gothic"/>
                <a:ea typeface="Malgun Gothic"/>
                <a:cs typeface="Malgun Gothic"/>
                <a:sym typeface="Malgun Gothic"/>
              </a:rPr>
            </a:br>
            <a:r>
              <a:rPr lang="en-US" sz="1100" b="1" i="0" u="none" strike="noStrike" cap="none">
                <a:solidFill>
                  <a:srgbClr val="27AE60"/>
                </a:solidFill>
                <a:latin typeface="Malgun Gothic"/>
                <a:ea typeface="Malgun Gothic"/>
                <a:cs typeface="Malgun Gothic"/>
                <a:sym typeface="Malgun Gothic"/>
              </a:rPr>
              <a:t> 🡪 Separation of Concerns, Parallel Development, Easy Outsourcing</a:t>
            </a:r>
            <a:endParaRPr sz="1100" b="1" i="0" u="none" strike="noStrike" cap="none">
              <a:solidFill>
                <a:srgbClr val="27AE60"/>
              </a:solidFill>
              <a:latin typeface="Malgun Gothic"/>
              <a:ea typeface="Malgun Gothic"/>
              <a:cs typeface="Malgun Gothic"/>
              <a:sym typeface="Malgun Gothic"/>
            </a:endParaRPr>
          </a:p>
        </p:txBody>
      </p:sp>
      <p:sp>
        <p:nvSpPr>
          <p:cNvPr id="1181" name="Google Shape;1181;p37"/>
          <p:cNvSpPr txBox="1"/>
          <p:nvPr/>
        </p:nvSpPr>
        <p:spPr>
          <a:xfrm>
            <a:off x="709246" y="180367"/>
            <a:ext cx="8034157" cy="857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73646"/>
              </a:buClr>
              <a:buSzPts val="2800"/>
              <a:buFont typeface="Calibri"/>
              <a:buNone/>
            </a:pPr>
            <a:r>
              <a:rPr lang="en-US" sz="2800" b="1" i="0" u="none" strike="noStrike" cap="none">
                <a:solidFill>
                  <a:srgbClr val="273646"/>
                </a:solidFill>
                <a:latin typeface="Calibri"/>
                <a:ea typeface="Calibri"/>
                <a:cs typeface="Calibri"/>
                <a:sym typeface="Calibri"/>
              </a:rPr>
              <a:t>Approach #1 : Micro Service Architecture</a:t>
            </a:r>
            <a:endParaRPr sz="2800" b="1" i="0" u="none" strike="noStrike" cap="none">
              <a:solidFill>
                <a:srgbClr val="273646"/>
              </a:solidFill>
              <a:latin typeface="Calibri"/>
              <a:ea typeface="Calibri"/>
              <a:cs typeface="Calibri"/>
              <a:sym typeface="Calibri"/>
            </a:endParaRPr>
          </a:p>
        </p:txBody>
      </p:sp>
      <p:grpSp>
        <p:nvGrpSpPr>
          <p:cNvPr id="1182" name="Google Shape;1182;p37"/>
          <p:cNvGrpSpPr/>
          <p:nvPr/>
        </p:nvGrpSpPr>
        <p:grpSpPr>
          <a:xfrm>
            <a:off x="3707809" y="2304001"/>
            <a:ext cx="1231662" cy="1779976"/>
            <a:chOff x="3707809" y="2304001"/>
            <a:chExt cx="1231662" cy="1779976"/>
          </a:xfrm>
        </p:grpSpPr>
        <p:cxnSp>
          <p:nvCxnSpPr>
            <p:cNvPr id="1183" name="Google Shape;1183;p37"/>
            <p:cNvCxnSpPr/>
            <p:nvPr/>
          </p:nvCxnSpPr>
          <p:spPr>
            <a:xfrm rot="5400000">
              <a:off x="3532309" y="2479501"/>
              <a:ext cx="627900" cy="276900"/>
            </a:xfrm>
            <a:prstGeom prst="curvedConnector3">
              <a:avLst>
                <a:gd name="adj1" fmla="val 50000"/>
              </a:avLst>
            </a:prstGeom>
            <a:noFill/>
            <a:ln w="12700" cap="flat" cmpd="sng">
              <a:solidFill>
                <a:schemeClr val="accent1"/>
              </a:solidFill>
              <a:prstDash val="dash"/>
              <a:miter lim="800000"/>
              <a:headEnd type="none" w="sm" len="sm"/>
              <a:tailEnd type="triangle" w="med" len="med"/>
            </a:ln>
          </p:spPr>
        </p:cxnSp>
        <p:cxnSp>
          <p:nvCxnSpPr>
            <p:cNvPr id="1184" name="Google Shape;1184;p37"/>
            <p:cNvCxnSpPr/>
            <p:nvPr/>
          </p:nvCxnSpPr>
          <p:spPr>
            <a:xfrm rot="5400000">
              <a:off x="3501109" y="3600377"/>
              <a:ext cx="690300" cy="276900"/>
            </a:xfrm>
            <a:prstGeom prst="curvedConnector3">
              <a:avLst>
                <a:gd name="adj1" fmla="val 50000"/>
              </a:avLst>
            </a:prstGeom>
            <a:noFill/>
            <a:ln w="12700" cap="flat" cmpd="sng">
              <a:solidFill>
                <a:schemeClr val="accent1"/>
              </a:solidFill>
              <a:prstDash val="dash"/>
              <a:miter lim="800000"/>
              <a:headEnd type="none" w="sm" len="sm"/>
              <a:tailEnd type="triangle" w="med" len="med"/>
            </a:ln>
          </p:spPr>
        </p:cxnSp>
        <p:cxnSp>
          <p:nvCxnSpPr>
            <p:cNvPr id="1185" name="Google Shape;1185;p37"/>
            <p:cNvCxnSpPr/>
            <p:nvPr/>
          </p:nvCxnSpPr>
          <p:spPr>
            <a:xfrm rot="10800000">
              <a:off x="3841546" y="2617843"/>
              <a:ext cx="339300" cy="958500"/>
            </a:xfrm>
            <a:prstGeom prst="straightConnector1">
              <a:avLst/>
            </a:prstGeom>
            <a:noFill/>
            <a:ln w="12700" cap="flat" cmpd="sng">
              <a:solidFill>
                <a:srgbClr val="FF0000"/>
              </a:solidFill>
              <a:prstDash val="solid"/>
              <a:miter lim="800000"/>
              <a:headEnd type="none" w="sm" len="sm"/>
              <a:tailEnd type="triangle" w="med" len="med"/>
            </a:ln>
          </p:spPr>
        </p:cxnSp>
        <p:cxnSp>
          <p:nvCxnSpPr>
            <p:cNvPr id="1186" name="Google Shape;1186;p37"/>
            <p:cNvCxnSpPr/>
            <p:nvPr/>
          </p:nvCxnSpPr>
          <p:spPr>
            <a:xfrm flipH="1">
              <a:off x="3779904" y="3668344"/>
              <a:ext cx="345000" cy="134100"/>
            </a:xfrm>
            <a:prstGeom prst="straightConnector1">
              <a:avLst/>
            </a:prstGeom>
            <a:noFill/>
            <a:ln w="12700" cap="flat" cmpd="sng">
              <a:solidFill>
                <a:srgbClr val="FF0000"/>
              </a:solidFill>
              <a:prstDash val="solid"/>
              <a:miter lim="800000"/>
              <a:headEnd type="none" w="sm" len="sm"/>
              <a:tailEnd type="triangle" w="med" len="med"/>
            </a:ln>
          </p:spPr>
        </p:cxnSp>
        <p:sp>
          <p:nvSpPr>
            <p:cNvPr id="1187" name="Google Shape;1187;p37"/>
            <p:cNvSpPr/>
            <p:nvPr/>
          </p:nvSpPr>
          <p:spPr>
            <a:xfrm>
              <a:off x="3981673" y="3417357"/>
              <a:ext cx="957798" cy="523314"/>
            </a:xfrm>
            <a:prstGeom prst="irregularSeal1">
              <a:avLst/>
            </a:prstGeom>
            <a:solidFill>
              <a:srgbClr val="FF0000"/>
            </a:solidFill>
            <a:ln>
              <a:noFill/>
            </a:ln>
          </p:spPr>
          <p:txBody>
            <a:bodyPr spcFirstLastPara="1" wrap="square" lIns="18000" tIns="45700" rIns="1800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US" sz="800" b="0" i="0" u="none" strike="noStrike" cap="none">
                  <a:solidFill>
                    <a:schemeClr val="lt1"/>
                  </a:solidFill>
                  <a:latin typeface="Arial"/>
                  <a:ea typeface="Arial"/>
                  <a:cs typeface="Arial"/>
                  <a:sym typeface="Arial"/>
                </a:rPr>
                <a:t>장애전파</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5088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59"/>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646"/>
              </a:buClr>
              <a:buSzPts val="3200"/>
              <a:buFont typeface="Calibri"/>
              <a:buNone/>
            </a:pPr>
            <a:r>
              <a:rPr lang="en-US" dirty="0"/>
              <a:t>Data Projection in Request-Response model</a:t>
            </a:r>
            <a:endParaRPr dirty="0"/>
          </a:p>
        </p:txBody>
      </p:sp>
      <p:sp>
        <p:nvSpPr>
          <p:cNvPr id="1634" name="Google Shape;1634;p59"/>
          <p:cNvSpPr txBox="1"/>
          <p:nvPr/>
        </p:nvSpPr>
        <p:spPr>
          <a:xfrm>
            <a:off x="395536" y="1203598"/>
            <a:ext cx="4500786"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서비스구성</a:t>
            </a:r>
            <a:r>
              <a:rPr lang="en-US" sz="1100" b="0" i="0" u="none" strike="noStrike" cap="none">
                <a:solidFill>
                  <a:srgbClr val="000000"/>
                </a:solidFill>
                <a:latin typeface="Arial"/>
                <a:ea typeface="Arial"/>
                <a:cs typeface="Arial"/>
                <a:sym typeface="Arial"/>
              </a:rPr>
              <a:t> (Request-Response, Sync 호출)</a:t>
            </a:r>
            <a:endParaRPr sz="1100" b="0" i="0" u="none" strike="noStrike" cap="none">
              <a:solidFill>
                <a:srgbClr val="000000"/>
              </a:solidFill>
              <a:latin typeface="Arial"/>
              <a:ea typeface="Arial"/>
              <a:cs typeface="Arial"/>
              <a:sym typeface="Arial"/>
            </a:endParaRPr>
          </a:p>
        </p:txBody>
      </p:sp>
      <p:grpSp>
        <p:nvGrpSpPr>
          <p:cNvPr id="1635" name="Google Shape;1635;p59"/>
          <p:cNvGrpSpPr/>
          <p:nvPr/>
        </p:nvGrpSpPr>
        <p:grpSpPr>
          <a:xfrm>
            <a:off x="4994134" y="2649594"/>
            <a:ext cx="912859" cy="1081039"/>
            <a:chOff x="1554480" y="1949768"/>
            <a:chExt cx="2346960" cy="2606040"/>
          </a:xfrm>
        </p:grpSpPr>
        <p:sp>
          <p:nvSpPr>
            <p:cNvPr id="1636" name="Google Shape;1636;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37" name="Google Shape;1637;p59"/>
            <p:cNvSpPr txBox="1"/>
            <p:nvPr/>
          </p:nvSpPr>
          <p:spPr>
            <a:xfrm>
              <a:off x="1892986" y="2923927"/>
              <a:ext cx="1669959" cy="612110"/>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Product</a:t>
              </a:r>
              <a:endParaRPr/>
            </a:p>
          </p:txBody>
        </p:sp>
      </p:grpSp>
      <p:grpSp>
        <p:nvGrpSpPr>
          <p:cNvPr id="1638" name="Google Shape;1638;p59"/>
          <p:cNvGrpSpPr/>
          <p:nvPr/>
        </p:nvGrpSpPr>
        <p:grpSpPr>
          <a:xfrm>
            <a:off x="3347864" y="2649594"/>
            <a:ext cx="972183" cy="1081039"/>
            <a:chOff x="1554480" y="1949768"/>
            <a:chExt cx="2346960" cy="2606040"/>
          </a:xfrm>
        </p:grpSpPr>
        <p:sp>
          <p:nvSpPr>
            <p:cNvPr id="1639" name="Google Shape;1639;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40" name="Google Shape;1640;p59"/>
            <p:cNvSpPr txBox="1"/>
            <p:nvPr/>
          </p:nvSpPr>
          <p:spPr>
            <a:xfrm>
              <a:off x="1707588" y="2877928"/>
              <a:ext cx="2042161" cy="612110"/>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Order</a:t>
              </a:r>
              <a:endParaRPr/>
            </a:p>
          </p:txBody>
        </p:sp>
      </p:grpSp>
      <p:sp>
        <p:nvSpPr>
          <p:cNvPr id="1641" name="Google Shape;1641;p59"/>
          <p:cNvSpPr/>
          <p:nvPr/>
        </p:nvSpPr>
        <p:spPr>
          <a:xfrm>
            <a:off x="3347864" y="1621557"/>
            <a:ext cx="2158842" cy="438336"/>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50"/>
              <a:buFont typeface="Arial"/>
              <a:buNone/>
            </a:pPr>
            <a:r>
              <a:rPr lang="en-US" sz="1050" b="0" i="0" u="none" strike="noStrike" cap="none">
                <a:solidFill>
                  <a:schemeClr val="lt1"/>
                </a:solidFill>
                <a:latin typeface="Arial"/>
                <a:ea typeface="Arial"/>
                <a:cs typeface="Arial"/>
                <a:sym typeface="Arial"/>
              </a:rPr>
              <a:t>Client (Web/Mobile)</a:t>
            </a:r>
            <a:endParaRPr sz="1050" b="0" i="0" u="none" strike="noStrike" cap="none">
              <a:solidFill>
                <a:schemeClr val="lt1"/>
              </a:solidFill>
              <a:latin typeface="Arial"/>
              <a:ea typeface="Arial"/>
              <a:cs typeface="Arial"/>
              <a:sym typeface="Arial"/>
            </a:endParaRPr>
          </a:p>
        </p:txBody>
      </p:sp>
      <p:grpSp>
        <p:nvGrpSpPr>
          <p:cNvPr id="1642" name="Google Shape;1642;p59"/>
          <p:cNvGrpSpPr/>
          <p:nvPr/>
        </p:nvGrpSpPr>
        <p:grpSpPr>
          <a:xfrm>
            <a:off x="3888127" y="2061352"/>
            <a:ext cx="519070" cy="516234"/>
            <a:chOff x="3888127" y="2061352"/>
            <a:chExt cx="519070" cy="516234"/>
          </a:xfrm>
        </p:grpSpPr>
        <p:cxnSp>
          <p:nvCxnSpPr>
            <p:cNvPr id="1643" name="Google Shape;1643;p59"/>
            <p:cNvCxnSpPr/>
            <p:nvPr/>
          </p:nvCxnSpPr>
          <p:spPr>
            <a:xfrm>
              <a:off x="3888127" y="2061352"/>
              <a:ext cx="0" cy="516234"/>
            </a:xfrm>
            <a:prstGeom prst="straightConnector1">
              <a:avLst/>
            </a:prstGeom>
            <a:noFill/>
            <a:ln w="9525" cap="flat" cmpd="sng">
              <a:solidFill>
                <a:schemeClr val="accent1"/>
              </a:solidFill>
              <a:prstDash val="solid"/>
              <a:miter lim="800000"/>
              <a:headEnd type="none" w="sm" len="sm"/>
              <a:tailEnd type="triangle" w="med" len="med"/>
            </a:ln>
          </p:spPr>
        </p:cxnSp>
        <p:sp>
          <p:nvSpPr>
            <p:cNvPr id="1644" name="Google Shape;1644;p59"/>
            <p:cNvSpPr txBox="1"/>
            <p:nvPr/>
          </p:nvSpPr>
          <p:spPr>
            <a:xfrm>
              <a:off x="3908342" y="2145538"/>
              <a:ext cx="49885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a:solidFill>
                    <a:schemeClr val="accent1"/>
                  </a:solidFill>
                </a:rPr>
                <a:t>GET</a:t>
              </a:r>
              <a:endParaRPr sz="900" b="1" i="1" u="none" strike="noStrike" cap="none">
                <a:solidFill>
                  <a:schemeClr val="accent1"/>
                </a:solidFill>
                <a:latin typeface="Arial"/>
                <a:ea typeface="Arial"/>
                <a:cs typeface="Arial"/>
                <a:sym typeface="Arial"/>
              </a:endParaRPr>
            </a:p>
          </p:txBody>
        </p:sp>
      </p:grpSp>
      <p:grpSp>
        <p:nvGrpSpPr>
          <p:cNvPr id="1645" name="Google Shape;1645;p59"/>
          <p:cNvGrpSpPr/>
          <p:nvPr/>
        </p:nvGrpSpPr>
        <p:grpSpPr>
          <a:xfrm>
            <a:off x="4309767" y="2937626"/>
            <a:ext cx="684367" cy="264083"/>
            <a:chOff x="4309767" y="2937626"/>
            <a:chExt cx="684367" cy="264083"/>
          </a:xfrm>
        </p:grpSpPr>
        <p:cxnSp>
          <p:nvCxnSpPr>
            <p:cNvPr id="1646" name="Google Shape;1646;p59"/>
            <p:cNvCxnSpPr/>
            <p:nvPr/>
          </p:nvCxnSpPr>
          <p:spPr>
            <a:xfrm>
              <a:off x="4309767" y="3190279"/>
              <a:ext cx="684367" cy="11430"/>
            </a:xfrm>
            <a:prstGeom prst="straightConnector1">
              <a:avLst/>
            </a:prstGeom>
            <a:noFill/>
            <a:ln w="9525" cap="flat" cmpd="sng">
              <a:solidFill>
                <a:schemeClr val="accent1"/>
              </a:solidFill>
              <a:prstDash val="solid"/>
              <a:miter lim="800000"/>
              <a:headEnd type="none" w="sm" len="sm"/>
              <a:tailEnd type="triangle" w="med" len="med"/>
            </a:ln>
          </p:spPr>
        </p:cxnSp>
        <p:sp>
          <p:nvSpPr>
            <p:cNvPr id="1647" name="Google Shape;1647;p59"/>
            <p:cNvSpPr txBox="1"/>
            <p:nvPr/>
          </p:nvSpPr>
          <p:spPr>
            <a:xfrm>
              <a:off x="4386485" y="2937626"/>
              <a:ext cx="49885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a:solidFill>
                    <a:schemeClr val="accent1"/>
                  </a:solidFill>
                </a:rPr>
                <a:t>GET</a:t>
              </a:r>
              <a:endParaRPr sz="900" b="1" i="1" u="none" strike="noStrike" cap="none">
                <a:solidFill>
                  <a:schemeClr val="accent1"/>
                </a:solidFill>
                <a:latin typeface="Arial"/>
                <a:ea typeface="Arial"/>
                <a:cs typeface="Arial"/>
                <a:sym typeface="Arial"/>
              </a:endParaRPr>
            </a:p>
          </p:txBody>
        </p:sp>
      </p:grpSp>
      <p:grpSp>
        <p:nvGrpSpPr>
          <p:cNvPr id="1648" name="Google Shape;1648;p59"/>
          <p:cNvGrpSpPr/>
          <p:nvPr/>
        </p:nvGrpSpPr>
        <p:grpSpPr>
          <a:xfrm>
            <a:off x="6623553" y="2649594"/>
            <a:ext cx="912860" cy="1081039"/>
            <a:chOff x="1554480" y="1949768"/>
            <a:chExt cx="2346960" cy="2606040"/>
          </a:xfrm>
        </p:grpSpPr>
        <p:sp>
          <p:nvSpPr>
            <p:cNvPr id="1649" name="Google Shape;1649;p59"/>
            <p:cNvSpPr/>
            <p:nvPr/>
          </p:nvSpPr>
          <p:spPr>
            <a:xfrm rot="5400000">
              <a:off x="1424940" y="2079308"/>
              <a:ext cx="2606040" cy="2346960"/>
            </a:xfrm>
            <a:prstGeom prst="hexagon">
              <a:avLst>
                <a:gd name="adj" fmla="val 30839"/>
                <a:gd name="vf" fmla="val 11547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50" name="Google Shape;1650;p59"/>
            <p:cNvSpPr txBox="1"/>
            <p:nvPr/>
          </p:nvSpPr>
          <p:spPr>
            <a:xfrm>
              <a:off x="1880624" y="2781241"/>
              <a:ext cx="1694685" cy="8903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Inventory</a:t>
              </a:r>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(Hotspot)</a:t>
              </a:r>
              <a:endParaRPr sz="900" b="0" i="0" u="none" strike="noStrike" cap="none">
                <a:solidFill>
                  <a:srgbClr val="000000"/>
                </a:solidFill>
                <a:latin typeface="Arial"/>
                <a:ea typeface="Arial"/>
                <a:cs typeface="Arial"/>
                <a:sym typeface="Arial"/>
              </a:endParaRPr>
            </a:p>
          </p:txBody>
        </p:sp>
      </p:grpSp>
      <p:sp>
        <p:nvSpPr>
          <p:cNvPr id="1651" name="Google Shape;1651;p59"/>
          <p:cNvSpPr txBox="1"/>
          <p:nvPr/>
        </p:nvSpPr>
        <p:spPr>
          <a:xfrm>
            <a:off x="6565916" y="1040388"/>
            <a:ext cx="1818802" cy="523220"/>
          </a:xfrm>
          <a:prstGeom prst="rect">
            <a:avLst/>
          </a:prstGeom>
          <a:noFill/>
          <a:ln>
            <a:noFill/>
          </a:ln>
        </p:spPr>
        <p:txBody>
          <a:bodyPr spcFirstLastPara="1" wrap="square" lIns="91425" tIns="45700" rIns="91425" bIns="45700" anchor="t" anchorCtr="0">
            <a:spAutoFit/>
          </a:bodyPr>
          <a:lstStyle/>
          <a:p>
            <a:pPr marL="285750" marR="0" lvl="0" indent="-198438"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Arial"/>
                <a:ea typeface="Arial"/>
                <a:cs typeface="Arial"/>
                <a:sym typeface="Arial"/>
              </a:rPr>
              <a:t>성능저하</a:t>
            </a:r>
            <a:endParaRPr sz="1400" b="0" i="0" u="none" strike="noStrike" cap="none" dirty="0">
              <a:solidFill>
                <a:srgbClr val="000000"/>
              </a:solidFill>
              <a:latin typeface="Arial"/>
              <a:ea typeface="Arial"/>
              <a:cs typeface="Arial"/>
              <a:sym typeface="Arial"/>
            </a:endParaRPr>
          </a:p>
          <a:p>
            <a:pPr marL="285750" marR="0" lvl="0" indent="-198438"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Arial"/>
                <a:ea typeface="Arial"/>
                <a:cs typeface="Arial"/>
                <a:sym typeface="Arial"/>
              </a:rPr>
              <a:t>장애전파</a:t>
            </a:r>
            <a:endParaRPr sz="1400" b="0" i="0" u="none" strike="noStrike" cap="none" dirty="0">
              <a:solidFill>
                <a:srgbClr val="000000"/>
              </a:solidFill>
              <a:latin typeface="Arial"/>
              <a:ea typeface="Arial"/>
              <a:cs typeface="Arial"/>
              <a:sym typeface="Arial"/>
            </a:endParaRPr>
          </a:p>
        </p:txBody>
      </p:sp>
      <p:grpSp>
        <p:nvGrpSpPr>
          <p:cNvPr id="1652" name="Google Shape;1652;p59"/>
          <p:cNvGrpSpPr/>
          <p:nvPr/>
        </p:nvGrpSpPr>
        <p:grpSpPr>
          <a:xfrm>
            <a:off x="5908397" y="2949821"/>
            <a:ext cx="684367" cy="263318"/>
            <a:chOff x="5908397" y="2949821"/>
            <a:chExt cx="684367" cy="263318"/>
          </a:xfrm>
        </p:grpSpPr>
        <p:sp>
          <p:nvSpPr>
            <p:cNvPr id="1653" name="Google Shape;1653;p59"/>
            <p:cNvSpPr txBox="1"/>
            <p:nvPr/>
          </p:nvSpPr>
          <p:spPr>
            <a:xfrm>
              <a:off x="5959548" y="2949821"/>
              <a:ext cx="49885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a:solidFill>
                    <a:schemeClr val="accent1"/>
                  </a:solidFill>
                </a:rPr>
                <a:t>GET</a:t>
              </a:r>
              <a:endParaRPr sz="900" b="1" i="1" u="none" strike="noStrike" cap="none">
                <a:solidFill>
                  <a:schemeClr val="accent1"/>
                </a:solidFill>
                <a:latin typeface="Arial"/>
                <a:ea typeface="Arial"/>
                <a:cs typeface="Arial"/>
                <a:sym typeface="Arial"/>
              </a:endParaRPr>
            </a:p>
          </p:txBody>
        </p:sp>
        <p:cxnSp>
          <p:nvCxnSpPr>
            <p:cNvPr id="1654" name="Google Shape;1654;p59"/>
            <p:cNvCxnSpPr/>
            <p:nvPr/>
          </p:nvCxnSpPr>
          <p:spPr>
            <a:xfrm>
              <a:off x="5908397" y="3201709"/>
              <a:ext cx="684367" cy="1143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655" name="Google Shape;1655;p59"/>
          <p:cNvGrpSpPr/>
          <p:nvPr/>
        </p:nvGrpSpPr>
        <p:grpSpPr>
          <a:xfrm>
            <a:off x="1683426" y="2649593"/>
            <a:ext cx="1650231" cy="1081039"/>
            <a:chOff x="1683426" y="2649593"/>
            <a:chExt cx="1650231" cy="1081039"/>
          </a:xfrm>
        </p:grpSpPr>
        <p:grpSp>
          <p:nvGrpSpPr>
            <p:cNvPr id="1656" name="Google Shape;1656;p59"/>
            <p:cNvGrpSpPr/>
            <p:nvPr/>
          </p:nvGrpSpPr>
          <p:grpSpPr>
            <a:xfrm>
              <a:off x="1683426" y="2649593"/>
              <a:ext cx="912859" cy="1081039"/>
              <a:chOff x="1554480" y="1949768"/>
              <a:chExt cx="2346960" cy="2606040"/>
            </a:xfrm>
          </p:grpSpPr>
          <p:sp>
            <p:nvSpPr>
              <p:cNvPr id="1657" name="Google Shape;1657;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58" name="Google Shape;1658;p59"/>
              <p:cNvSpPr txBox="1"/>
              <p:nvPr/>
            </p:nvSpPr>
            <p:spPr>
              <a:xfrm>
                <a:off x="1761037" y="2923929"/>
                <a:ext cx="1979060" cy="612110"/>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Customer</a:t>
                </a:r>
                <a:endParaRPr/>
              </a:p>
            </p:txBody>
          </p:sp>
        </p:grpSp>
        <p:cxnSp>
          <p:nvCxnSpPr>
            <p:cNvPr id="1659" name="Google Shape;1659;p59"/>
            <p:cNvCxnSpPr/>
            <p:nvPr/>
          </p:nvCxnSpPr>
          <p:spPr>
            <a:xfrm rot="10800000">
              <a:off x="2577637" y="3161572"/>
              <a:ext cx="756020"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660" name="Google Shape;1660;p59"/>
          <p:cNvGrpSpPr/>
          <p:nvPr/>
        </p:nvGrpSpPr>
        <p:grpSpPr>
          <a:xfrm>
            <a:off x="138984" y="2672619"/>
            <a:ext cx="1668880" cy="1081039"/>
            <a:chOff x="138984" y="2672619"/>
            <a:chExt cx="1668880" cy="1081039"/>
          </a:xfrm>
        </p:grpSpPr>
        <p:grpSp>
          <p:nvGrpSpPr>
            <p:cNvPr id="1661" name="Google Shape;1661;p59"/>
            <p:cNvGrpSpPr/>
            <p:nvPr/>
          </p:nvGrpSpPr>
          <p:grpSpPr>
            <a:xfrm>
              <a:off x="138984" y="2672619"/>
              <a:ext cx="912860" cy="1081039"/>
              <a:chOff x="1554480" y="1949768"/>
              <a:chExt cx="2346960" cy="2606040"/>
            </a:xfrm>
          </p:grpSpPr>
          <p:sp>
            <p:nvSpPr>
              <p:cNvPr id="1662" name="Google Shape;1662;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63" name="Google Shape;1663;p59"/>
              <p:cNvSpPr txBox="1"/>
              <p:nvPr/>
            </p:nvSpPr>
            <p:spPr>
              <a:xfrm>
                <a:off x="1748745" y="2938125"/>
                <a:ext cx="1958449" cy="5564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Kakao Talk</a:t>
                </a:r>
                <a:endParaRPr/>
              </a:p>
            </p:txBody>
          </p:sp>
        </p:grpSp>
        <p:cxnSp>
          <p:nvCxnSpPr>
            <p:cNvPr id="1664" name="Google Shape;1664;p59"/>
            <p:cNvCxnSpPr/>
            <p:nvPr/>
          </p:nvCxnSpPr>
          <p:spPr>
            <a:xfrm rot="10800000">
              <a:off x="1051844" y="3180653"/>
              <a:ext cx="756020"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665" name="Google Shape;1665;p59"/>
          <p:cNvGrpSpPr/>
          <p:nvPr/>
        </p:nvGrpSpPr>
        <p:grpSpPr>
          <a:xfrm>
            <a:off x="3377525" y="3730633"/>
            <a:ext cx="912859" cy="1290308"/>
            <a:chOff x="3377525" y="3730633"/>
            <a:chExt cx="912859" cy="1290308"/>
          </a:xfrm>
        </p:grpSpPr>
        <p:grpSp>
          <p:nvGrpSpPr>
            <p:cNvPr id="1666" name="Google Shape;1666;p59"/>
            <p:cNvGrpSpPr/>
            <p:nvPr/>
          </p:nvGrpSpPr>
          <p:grpSpPr>
            <a:xfrm>
              <a:off x="3377525" y="3939902"/>
              <a:ext cx="912859" cy="1081039"/>
              <a:chOff x="1554480" y="1949768"/>
              <a:chExt cx="2346960" cy="2606040"/>
            </a:xfrm>
          </p:grpSpPr>
          <p:sp>
            <p:nvSpPr>
              <p:cNvPr id="1667" name="Google Shape;1667;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68" name="Google Shape;1668;p59"/>
              <p:cNvSpPr txBox="1"/>
              <p:nvPr/>
            </p:nvSpPr>
            <p:spPr>
              <a:xfrm>
                <a:off x="2191774" y="2937178"/>
                <a:ext cx="1072369" cy="612110"/>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Pay</a:t>
                </a:r>
                <a:endParaRPr/>
              </a:p>
            </p:txBody>
          </p:sp>
        </p:grpSp>
        <p:cxnSp>
          <p:nvCxnSpPr>
            <p:cNvPr id="1669" name="Google Shape;1669;p59"/>
            <p:cNvCxnSpPr>
              <a:stCxn id="1639" idx="0"/>
              <a:endCxn id="1667" idx="3"/>
            </p:cNvCxnSpPr>
            <p:nvPr/>
          </p:nvCxnSpPr>
          <p:spPr>
            <a:xfrm>
              <a:off x="3833955" y="3730633"/>
              <a:ext cx="0" cy="20940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670" name="Google Shape;1670;p59"/>
          <p:cNvGrpSpPr/>
          <p:nvPr/>
        </p:nvGrpSpPr>
        <p:grpSpPr>
          <a:xfrm>
            <a:off x="7783156" y="3722717"/>
            <a:ext cx="1063112" cy="1081039"/>
            <a:chOff x="1361335" y="1949768"/>
            <a:chExt cx="2733258" cy="2606040"/>
          </a:xfrm>
        </p:grpSpPr>
        <p:sp>
          <p:nvSpPr>
            <p:cNvPr id="1671" name="Google Shape;1671;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72" name="Google Shape;1672;p59"/>
            <p:cNvSpPr txBox="1"/>
            <p:nvPr/>
          </p:nvSpPr>
          <p:spPr>
            <a:xfrm>
              <a:off x="1361335" y="2938125"/>
              <a:ext cx="2733258" cy="5564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Yet Another SVC</a:t>
              </a:r>
              <a:endParaRPr/>
            </a:p>
          </p:txBody>
        </p:sp>
      </p:grpSp>
      <p:cxnSp>
        <p:nvCxnSpPr>
          <p:cNvPr id="1673" name="Google Shape;1673;p59"/>
          <p:cNvCxnSpPr>
            <a:endCxn id="1649" idx="5"/>
          </p:cNvCxnSpPr>
          <p:nvPr/>
        </p:nvCxnSpPr>
        <p:spPr>
          <a:xfrm rot="10800000">
            <a:off x="7536413" y="3449116"/>
            <a:ext cx="564000" cy="4029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674" name="Google Shape;1674;p59"/>
          <p:cNvGrpSpPr/>
          <p:nvPr/>
        </p:nvGrpSpPr>
        <p:grpSpPr>
          <a:xfrm>
            <a:off x="7862361" y="2115304"/>
            <a:ext cx="1063113" cy="1081039"/>
            <a:chOff x="1361335" y="1949768"/>
            <a:chExt cx="2733261" cy="2606040"/>
          </a:xfrm>
        </p:grpSpPr>
        <p:sp>
          <p:nvSpPr>
            <p:cNvPr id="1675" name="Google Shape;1675;p59"/>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76" name="Google Shape;1676;p59"/>
            <p:cNvSpPr txBox="1"/>
            <p:nvPr/>
          </p:nvSpPr>
          <p:spPr>
            <a:xfrm>
              <a:off x="1361335" y="2938125"/>
              <a:ext cx="2733261" cy="5564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Yet Another SVC</a:t>
              </a:r>
              <a:endParaRPr/>
            </a:p>
          </p:txBody>
        </p:sp>
      </p:grpSp>
      <p:cxnSp>
        <p:nvCxnSpPr>
          <p:cNvPr id="1677" name="Google Shape;1677;p59"/>
          <p:cNvCxnSpPr>
            <a:stCxn id="1676" idx="1"/>
            <a:endCxn id="1649" idx="4"/>
          </p:cNvCxnSpPr>
          <p:nvPr/>
        </p:nvCxnSpPr>
        <p:spPr>
          <a:xfrm flipH="1">
            <a:off x="7536561" y="2640711"/>
            <a:ext cx="325800" cy="290400"/>
          </a:xfrm>
          <a:prstGeom prst="straightConnector1">
            <a:avLst/>
          </a:prstGeom>
          <a:noFill/>
          <a:ln w="9525" cap="flat" cmpd="sng">
            <a:solidFill>
              <a:schemeClr val="accent1"/>
            </a:solidFill>
            <a:prstDash val="solid"/>
            <a:miter lim="800000"/>
            <a:headEnd type="none" w="sm" len="sm"/>
            <a:tailEnd type="triangle" w="med" len="med"/>
          </a:ln>
        </p:spPr>
      </p:cxnSp>
      <p:grpSp>
        <p:nvGrpSpPr>
          <p:cNvPr id="1678" name="Google Shape;1678;p59"/>
          <p:cNvGrpSpPr/>
          <p:nvPr/>
        </p:nvGrpSpPr>
        <p:grpSpPr>
          <a:xfrm rot="-5400000">
            <a:off x="4283197" y="3428917"/>
            <a:ext cx="270215" cy="268672"/>
            <a:chOff x="4157769" y="3428917"/>
            <a:chExt cx="270215" cy="268672"/>
          </a:xfrm>
        </p:grpSpPr>
        <p:sp>
          <p:nvSpPr>
            <p:cNvPr id="1679" name="Google Shape;1679;p59"/>
            <p:cNvSpPr/>
            <p:nvPr/>
          </p:nvSpPr>
          <p:spPr>
            <a:xfrm>
              <a:off x="4157769" y="3428917"/>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0" name="Google Shape;1680;p59"/>
            <p:cNvSpPr/>
            <p:nvPr/>
          </p:nvSpPr>
          <p:spPr>
            <a:xfrm>
              <a:off x="4158468" y="3507854"/>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1" name="Google Shape;1681;p59"/>
            <p:cNvSpPr/>
            <p:nvPr/>
          </p:nvSpPr>
          <p:spPr>
            <a:xfrm>
              <a:off x="4158468" y="3579862"/>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2" name="Google Shape;1682;p59"/>
            <p:cNvSpPr/>
            <p:nvPr/>
          </p:nvSpPr>
          <p:spPr>
            <a:xfrm>
              <a:off x="4158468" y="3651870"/>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683" name="Google Shape;1683;p59"/>
          <p:cNvSpPr txBox="1"/>
          <p:nvPr/>
        </p:nvSpPr>
        <p:spPr>
          <a:xfrm>
            <a:off x="4067944" y="3723878"/>
            <a:ext cx="10005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000"/>
              <a:buFont typeface="Arial"/>
              <a:buNone/>
            </a:pPr>
            <a:r>
              <a:rPr lang="en-US" sz="1000" b="0" i="0" u="none" strike="noStrike" cap="none">
                <a:solidFill>
                  <a:schemeClr val="accent1"/>
                </a:solidFill>
                <a:latin typeface="Arial"/>
                <a:ea typeface="Arial"/>
                <a:cs typeface="Arial"/>
                <a:sym typeface="Arial"/>
              </a:rPr>
              <a:t>Multi-threaded</a:t>
            </a:r>
            <a:endParaRPr sz="1000" b="0" i="0" u="none" strike="noStrike" cap="none">
              <a:solidFill>
                <a:schemeClr val="accent1"/>
              </a:solidFill>
              <a:latin typeface="Arial"/>
              <a:ea typeface="Arial"/>
              <a:cs typeface="Arial"/>
              <a:sym typeface="Arial"/>
            </a:endParaRPr>
          </a:p>
        </p:txBody>
      </p:sp>
      <p:grpSp>
        <p:nvGrpSpPr>
          <p:cNvPr id="1684" name="Google Shape;1684;p59"/>
          <p:cNvGrpSpPr/>
          <p:nvPr/>
        </p:nvGrpSpPr>
        <p:grpSpPr>
          <a:xfrm rot="-5400000">
            <a:off x="7612378" y="3118002"/>
            <a:ext cx="270215" cy="268672"/>
            <a:chOff x="4157769" y="3428917"/>
            <a:chExt cx="270215" cy="268672"/>
          </a:xfrm>
        </p:grpSpPr>
        <p:sp>
          <p:nvSpPr>
            <p:cNvPr id="1685" name="Google Shape;1685;p59"/>
            <p:cNvSpPr/>
            <p:nvPr/>
          </p:nvSpPr>
          <p:spPr>
            <a:xfrm>
              <a:off x="4157769" y="3428917"/>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6" name="Google Shape;1686;p59"/>
            <p:cNvSpPr/>
            <p:nvPr/>
          </p:nvSpPr>
          <p:spPr>
            <a:xfrm>
              <a:off x="4158468" y="3507854"/>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7" name="Google Shape;1687;p59"/>
            <p:cNvSpPr/>
            <p:nvPr/>
          </p:nvSpPr>
          <p:spPr>
            <a:xfrm>
              <a:off x="4158468" y="3579862"/>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8" name="Google Shape;1688;p59"/>
            <p:cNvSpPr/>
            <p:nvPr/>
          </p:nvSpPr>
          <p:spPr>
            <a:xfrm>
              <a:off x="4158468" y="3651870"/>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689" name="Google Shape;1689;p59"/>
          <p:cNvGrpSpPr/>
          <p:nvPr/>
        </p:nvGrpSpPr>
        <p:grpSpPr>
          <a:xfrm rot="-5400000">
            <a:off x="5899661" y="3468247"/>
            <a:ext cx="270215" cy="196664"/>
            <a:chOff x="4157769" y="3428917"/>
            <a:chExt cx="270215" cy="196664"/>
          </a:xfrm>
        </p:grpSpPr>
        <p:sp>
          <p:nvSpPr>
            <p:cNvPr id="1690" name="Google Shape;1690;p59"/>
            <p:cNvSpPr/>
            <p:nvPr/>
          </p:nvSpPr>
          <p:spPr>
            <a:xfrm>
              <a:off x="4157769" y="3428917"/>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1" name="Google Shape;1691;p59"/>
            <p:cNvSpPr/>
            <p:nvPr/>
          </p:nvSpPr>
          <p:spPr>
            <a:xfrm>
              <a:off x="4158468" y="3507854"/>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2" name="Google Shape;1692;p59"/>
            <p:cNvSpPr/>
            <p:nvPr/>
          </p:nvSpPr>
          <p:spPr>
            <a:xfrm>
              <a:off x="4158468" y="3579862"/>
              <a:ext cx="269516" cy="45719"/>
            </a:xfrm>
            <a:prstGeom prst="rect">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693" name="Google Shape;1693;p59"/>
          <p:cNvGrpSpPr/>
          <p:nvPr/>
        </p:nvGrpSpPr>
        <p:grpSpPr>
          <a:xfrm>
            <a:off x="6628373" y="2657507"/>
            <a:ext cx="912860" cy="1081039"/>
            <a:chOff x="6089784" y="4085055"/>
            <a:chExt cx="912860" cy="1081039"/>
          </a:xfrm>
        </p:grpSpPr>
        <p:sp>
          <p:nvSpPr>
            <p:cNvPr id="1694" name="Google Shape;1694;p59"/>
            <p:cNvSpPr/>
            <p:nvPr/>
          </p:nvSpPr>
          <p:spPr>
            <a:xfrm rot="5400000">
              <a:off x="6005694" y="4169144"/>
              <a:ext cx="1081039" cy="912860"/>
            </a:xfrm>
            <a:prstGeom prst="hexagon">
              <a:avLst>
                <a:gd name="adj" fmla="val 30839"/>
                <a:gd name="vf" fmla="val 11547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95" name="Google Shape;1695;p59"/>
            <p:cNvSpPr txBox="1"/>
            <p:nvPr/>
          </p:nvSpPr>
          <p:spPr>
            <a:xfrm>
              <a:off x="6216635" y="4417883"/>
              <a:ext cx="65915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Inventory</a:t>
              </a:r>
              <a:endParaRPr dirty="0"/>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(Hotspot)</a:t>
              </a:r>
              <a:endParaRPr sz="9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7950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2"/>
                                        </p:tgtEl>
                                        <p:attrNameLst>
                                          <p:attrName>style.visibility</p:attrName>
                                        </p:attrNameLst>
                                      </p:cBhvr>
                                      <p:to>
                                        <p:strVal val="visible"/>
                                      </p:to>
                                    </p:set>
                                    <p:animEffect transition="in" filter="fade">
                                      <p:cBhvr>
                                        <p:cTn id="7" dur="500"/>
                                        <p:tgtEl>
                                          <p:spTgt spid="16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
                                        </p:tgtEl>
                                        <p:attrNameLst>
                                          <p:attrName>style.visibility</p:attrName>
                                        </p:attrNameLst>
                                      </p:cBhvr>
                                      <p:to>
                                        <p:strVal val="visible"/>
                                      </p:to>
                                    </p:set>
                                    <p:animEffect transition="in" filter="fade">
                                      <p:cBhvr>
                                        <p:cTn id="12" dur="500"/>
                                        <p:tgtEl>
                                          <p:spTgt spid="16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5"/>
                                        </p:tgtEl>
                                        <p:attrNameLst>
                                          <p:attrName>style.visibility</p:attrName>
                                        </p:attrNameLst>
                                      </p:cBhvr>
                                      <p:to>
                                        <p:strVal val="visible"/>
                                      </p:to>
                                    </p:set>
                                    <p:animEffect transition="in" filter="fade">
                                      <p:cBhvr>
                                        <p:cTn id="17" dur="500"/>
                                        <p:tgtEl>
                                          <p:spTgt spid="16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5"/>
                                        </p:tgtEl>
                                        <p:attrNameLst>
                                          <p:attrName>style.visibility</p:attrName>
                                        </p:attrNameLst>
                                      </p:cBhvr>
                                      <p:to>
                                        <p:strVal val="visible"/>
                                      </p:to>
                                    </p:set>
                                    <p:animEffect transition="in" filter="fade">
                                      <p:cBhvr>
                                        <p:cTn id="22" dur="500"/>
                                        <p:tgtEl>
                                          <p:spTgt spid="16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2"/>
                                        </p:tgtEl>
                                        <p:attrNameLst>
                                          <p:attrName>style.visibility</p:attrName>
                                        </p:attrNameLst>
                                      </p:cBhvr>
                                      <p:to>
                                        <p:strVal val="visible"/>
                                      </p:to>
                                    </p:set>
                                    <p:animEffect transition="in" filter="fade">
                                      <p:cBhvr>
                                        <p:cTn id="27" dur="500"/>
                                        <p:tgtEl>
                                          <p:spTgt spid="1652"/>
                                        </p:tgtEl>
                                      </p:cBhvr>
                                    </p:animEffect>
                                  </p:childTnLst>
                                </p:cTn>
                              </p:par>
                              <p:par>
                                <p:cTn id="28" presetID="10" presetClass="entr" presetSubtype="0" fill="hold" nodeType="withEffect">
                                  <p:stCondLst>
                                    <p:cond delay="0"/>
                                  </p:stCondLst>
                                  <p:childTnLst>
                                    <p:set>
                                      <p:cBhvr>
                                        <p:cTn id="29" dur="1" fill="hold">
                                          <p:stCondLst>
                                            <p:cond delay="0"/>
                                          </p:stCondLst>
                                        </p:cTn>
                                        <p:tgtEl>
                                          <p:spTgt spid="1648"/>
                                        </p:tgtEl>
                                        <p:attrNameLst>
                                          <p:attrName>style.visibility</p:attrName>
                                        </p:attrNameLst>
                                      </p:cBhvr>
                                      <p:to>
                                        <p:strVal val="visible"/>
                                      </p:to>
                                    </p:set>
                                    <p:animEffect transition="in" filter="fade">
                                      <p:cBhvr>
                                        <p:cTn id="30" dur="500"/>
                                        <p:tgtEl>
                                          <p:spTgt spid="16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4"/>
                                        </p:tgtEl>
                                        <p:attrNameLst>
                                          <p:attrName>style.visibility</p:attrName>
                                        </p:attrNameLst>
                                      </p:cBhvr>
                                      <p:to>
                                        <p:strVal val="visible"/>
                                      </p:to>
                                    </p:set>
                                    <p:animEffect transition="in" filter="fade">
                                      <p:cBhvr>
                                        <p:cTn id="35" dur="500"/>
                                        <p:tgtEl>
                                          <p:spTgt spid="1674"/>
                                        </p:tgtEl>
                                      </p:cBhvr>
                                    </p:animEffect>
                                  </p:childTnLst>
                                </p:cTn>
                              </p:par>
                              <p:par>
                                <p:cTn id="36" presetID="10" presetClass="entr" presetSubtype="0" fill="hold" nodeType="withEffect">
                                  <p:stCondLst>
                                    <p:cond delay="0"/>
                                  </p:stCondLst>
                                  <p:childTnLst>
                                    <p:set>
                                      <p:cBhvr>
                                        <p:cTn id="37" dur="1" fill="hold">
                                          <p:stCondLst>
                                            <p:cond delay="0"/>
                                          </p:stCondLst>
                                        </p:cTn>
                                        <p:tgtEl>
                                          <p:spTgt spid="1670"/>
                                        </p:tgtEl>
                                        <p:attrNameLst>
                                          <p:attrName>style.visibility</p:attrName>
                                        </p:attrNameLst>
                                      </p:cBhvr>
                                      <p:to>
                                        <p:strVal val="visible"/>
                                      </p:to>
                                    </p:set>
                                    <p:animEffect transition="in" filter="fade">
                                      <p:cBhvr>
                                        <p:cTn id="38" dur="500"/>
                                        <p:tgtEl>
                                          <p:spTgt spid="167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77"/>
                                        </p:tgtEl>
                                        <p:attrNameLst>
                                          <p:attrName>style.visibility</p:attrName>
                                        </p:attrNameLst>
                                      </p:cBhvr>
                                      <p:to>
                                        <p:strVal val="visible"/>
                                      </p:to>
                                    </p:set>
                                    <p:animEffect transition="in" filter="fade">
                                      <p:cBhvr>
                                        <p:cTn id="43" dur="500"/>
                                        <p:tgtEl>
                                          <p:spTgt spid="1677"/>
                                        </p:tgtEl>
                                      </p:cBhvr>
                                    </p:animEffect>
                                  </p:childTnLst>
                                </p:cTn>
                              </p:par>
                              <p:par>
                                <p:cTn id="44" presetID="10" presetClass="entr" presetSubtype="0" fill="hold" nodeType="withEffect">
                                  <p:stCondLst>
                                    <p:cond delay="0"/>
                                  </p:stCondLst>
                                  <p:childTnLst>
                                    <p:set>
                                      <p:cBhvr>
                                        <p:cTn id="45" dur="1" fill="hold">
                                          <p:stCondLst>
                                            <p:cond delay="0"/>
                                          </p:stCondLst>
                                        </p:cTn>
                                        <p:tgtEl>
                                          <p:spTgt spid="1673"/>
                                        </p:tgtEl>
                                        <p:attrNameLst>
                                          <p:attrName>style.visibility</p:attrName>
                                        </p:attrNameLst>
                                      </p:cBhvr>
                                      <p:to>
                                        <p:strVal val="visible"/>
                                      </p:to>
                                    </p:set>
                                    <p:animEffect transition="in" filter="fade">
                                      <p:cBhvr>
                                        <p:cTn id="46" dur="500"/>
                                        <p:tgtEl>
                                          <p:spTgt spid="167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93"/>
                                        </p:tgtEl>
                                        <p:attrNameLst>
                                          <p:attrName>style.visibility</p:attrName>
                                        </p:attrNameLst>
                                      </p:cBhvr>
                                      <p:to>
                                        <p:strVal val="visible"/>
                                      </p:to>
                                    </p:set>
                                    <p:animEffect transition="in" filter="fade">
                                      <p:cBhvr>
                                        <p:cTn id="51" dur="500"/>
                                        <p:tgtEl>
                                          <p:spTgt spid="169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84"/>
                                        </p:tgtEl>
                                        <p:attrNameLst>
                                          <p:attrName>style.visibility</p:attrName>
                                        </p:attrNameLst>
                                      </p:cBhvr>
                                      <p:to>
                                        <p:strVal val="visible"/>
                                      </p:to>
                                    </p:set>
                                    <p:animEffect transition="in" filter="fade">
                                      <p:cBhvr>
                                        <p:cTn id="56" dur="500"/>
                                        <p:tgtEl>
                                          <p:spTgt spid="168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689"/>
                                        </p:tgtEl>
                                        <p:attrNameLst>
                                          <p:attrName>style.visibility</p:attrName>
                                        </p:attrNameLst>
                                      </p:cBhvr>
                                      <p:to>
                                        <p:strVal val="visible"/>
                                      </p:to>
                                    </p:set>
                                    <p:animEffect transition="in" filter="fade">
                                      <p:cBhvr>
                                        <p:cTn id="61" dur="500"/>
                                        <p:tgtEl>
                                          <p:spTgt spid="168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678"/>
                                        </p:tgtEl>
                                        <p:attrNameLst>
                                          <p:attrName>style.visibility</p:attrName>
                                        </p:attrNameLst>
                                      </p:cBhvr>
                                      <p:to>
                                        <p:strVal val="visible"/>
                                      </p:to>
                                    </p:set>
                                    <p:animEffect transition="in" filter="fade">
                                      <p:cBhvr>
                                        <p:cTn id="66" dur="500"/>
                                        <p:tgtEl>
                                          <p:spTgt spid="167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83"/>
                                        </p:tgtEl>
                                        <p:attrNameLst>
                                          <p:attrName>style.visibility</p:attrName>
                                        </p:attrNameLst>
                                      </p:cBhvr>
                                      <p:to>
                                        <p:strVal val="visible"/>
                                      </p:to>
                                    </p:set>
                                    <p:animEffect transition="in" filter="fade">
                                      <p:cBhvr>
                                        <p:cTn id="71" dur="500"/>
                                        <p:tgtEl>
                                          <p:spTgt spid="168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51"/>
                                        </p:tgtEl>
                                        <p:attrNameLst>
                                          <p:attrName>style.visibility</p:attrName>
                                        </p:attrNameLst>
                                      </p:cBhvr>
                                      <p:to>
                                        <p:strVal val="visible"/>
                                      </p:to>
                                    </p:set>
                                    <p:animEffect transition="in" filter="fade">
                                      <p:cBhvr>
                                        <p:cTn id="76" dur="500"/>
                                        <p:tgtEl>
                                          <p:spTgt spid="165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665"/>
                                        </p:tgtEl>
                                        <p:attrNameLst>
                                          <p:attrName>style.visibility</p:attrName>
                                        </p:attrNameLst>
                                      </p:cBhvr>
                                      <p:to>
                                        <p:strVal val="visible"/>
                                      </p:to>
                                    </p:set>
                                    <p:animEffect transition="in" filter="fade">
                                      <p:cBhvr>
                                        <p:cTn id="81" dur="500"/>
                                        <p:tgtEl>
                                          <p:spTgt spid="166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55"/>
                                        </p:tgtEl>
                                        <p:attrNameLst>
                                          <p:attrName>style.visibility</p:attrName>
                                        </p:attrNameLst>
                                      </p:cBhvr>
                                      <p:to>
                                        <p:strVal val="visible"/>
                                      </p:to>
                                    </p:set>
                                    <p:animEffect transition="in" filter="fade">
                                      <p:cBhvr>
                                        <p:cTn id="86" dur="500"/>
                                        <p:tgtEl>
                                          <p:spTgt spid="165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660"/>
                                        </p:tgtEl>
                                        <p:attrNameLst>
                                          <p:attrName>style.visibility</p:attrName>
                                        </p:attrNameLst>
                                      </p:cBhvr>
                                      <p:to>
                                        <p:strVal val="visible"/>
                                      </p:to>
                                    </p:set>
                                    <p:animEffect transition="in" filter="fade">
                                      <p:cBhvr>
                                        <p:cTn id="91" dur="500"/>
                                        <p:tgtEl>
                                          <p:spTgt spid="1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1C7D8F3-5D70-CF4A-BA74-80155C1AA1B4}"/>
              </a:ext>
            </a:extLst>
          </p:cNvPr>
          <p:cNvSpPr>
            <a:spLocks noGrp="1"/>
          </p:cNvSpPr>
          <p:nvPr>
            <p:ph idx="1"/>
          </p:nvPr>
        </p:nvSpPr>
        <p:spPr/>
        <p:txBody>
          <a:bodyPr/>
          <a:lstStyle/>
          <a:p>
            <a:endParaRPr kumimoji="1" lang="ko-US" altLang="en-US"/>
          </a:p>
        </p:txBody>
      </p:sp>
      <p:sp>
        <p:nvSpPr>
          <p:cNvPr id="3" name="제목 2">
            <a:extLst>
              <a:ext uri="{FF2B5EF4-FFF2-40B4-BE49-F238E27FC236}">
                <a16:creationId xmlns:a16="http://schemas.microsoft.com/office/drawing/2014/main" id="{FF145238-C41A-2A4F-BAD1-0A0CF3B00E9B}"/>
              </a:ext>
            </a:extLst>
          </p:cNvPr>
          <p:cNvSpPr>
            <a:spLocks noGrp="1"/>
          </p:cNvSpPr>
          <p:nvPr>
            <p:ph type="title"/>
          </p:nvPr>
        </p:nvSpPr>
        <p:spPr/>
        <p:txBody>
          <a:bodyPr/>
          <a:lstStyle/>
          <a:p>
            <a:endParaRPr kumimoji="1" lang="ko-US" altLang="en-US"/>
          </a:p>
        </p:txBody>
      </p:sp>
      <p:pic>
        <p:nvPicPr>
          <p:cNvPr id="4" name="그림 3">
            <a:extLst>
              <a:ext uri="{FF2B5EF4-FFF2-40B4-BE49-F238E27FC236}">
                <a16:creationId xmlns:a16="http://schemas.microsoft.com/office/drawing/2014/main" id="{6412D08E-BEA8-584A-BCAB-F1B2F87B3A41}"/>
              </a:ext>
            </a:extLst>
          </p:cNvPr>
          <p:cNvPicPr>
            <a:picLocks noChangeAspect="1"/>
          </p:cNvPicPr>
          <p:nvPr/>
        </p:nvPicPr>
        <p:blipFill>
          <a:blip r:embed="rId2"/>
          <a:stretch>
            <a:fillRect/>
          </a:stretch>
        </p:blipFill>
        <p:spPr>
          <a:xfrm>
            <a:off x="1730157" y="0"/>
            <a:ext cx="5683685" cy="5143500"/>
          </a:xfrm>
          <a:prstGeom prst="rect">
            <a:avLst/>
          </a:prstGeom>
        </p:spPr>
      </p:pic>
    </p:spTree>
    <p:extLst>
      <p:ext uri="{BB962C8B-B14F-4D97-AF65-F5344CB8AC3E}">
        <p14:creationId xmlns:p14="http://schemas.microsoft.com/office/powerpoint/2010/main" val="2976887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60"/>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646"/>
              </a:buClr>
              <a:buSzPts val="2800"/>
              <a:buFont typeface="Calibri"/>
              <a:buNone/>
            </a:pPr>
            <a:r>
              <a:rPr lang="en-US" sz="2800" dirty="0" err="1"/>
              <a:t>장애전파</a:t>
            </a:r>
            <a:r>
              <a:rPr lang="en-US" sz="2800" dirty="0"/>
              <a:t> </a:t>
            </a:r>
            <a:r>
              <a:rPr lang="en-US" sz="2800" dirty="0" err="1"/>
              <a:t>차단</a:t>
            </a:r>
            <a:r>
              <a:rPr lang="en-US" sz="2800" dirty="0"/>
              <a:t>: </a:t>
            </a:r>
            <a:r>
              <a:rPr lang="en-US" sz="2800" dirty="0" err="1"/>
              <a:t>서킷브레이커</a:t>
            </a:r>
            <a:r>
              <a:rPr lang="en-US" sz="2800" dirty="0"/>
              <a:t> </a:t>
            </a:r>
            <a:r>
              <a:rPr lang="en-US" sz="2800" dirty="0" err="1"/>
              <a:t>패턴</a:t>
            </a:r>
            <a:endParaRPr dirty="0"/>
          </a:p>
        </p:txBody>
      </p:sp>
      <p:sp>
        <p:nvSpPr>
          <p:cNvPr id="1701" name="Google Shape;1701;p60"/>
          <p:cNvSpPr/>
          <p:nvPr/>
        </p:nvSpPr>
        <p:spPr>
          <a:xfrm>
            <a:off x="1178767" y="1254224"/>
            <a:ext cx="1053196" cy="328969"/>
          </a:xfrm>
          <a:prstGeom prst="rect">
            <a:avLst/>
          </a:prstGeom>
          <a:solidFill>
            <a:srgbClr val="D8D8D8"/>
          </a:solidFill>
          <a:ln w="9525" cap="flat" cmpd="sng">
            <a:solidFill>
              <a:srgbClr val="BFBFBF"/>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3F3F3F"/>
              </a:buClr>
              <a:buSzPts val="1100"/>
              <a:buFont typeface="Malgun Gothic"/>
              <a:buNone/>
            </a:pPr>
            <a:r>
              <a:rPr lang="en-US" sz="1100" b="1" i="0" u="none" strike="noStrike" cap="none">
                <a:solidFill>
                  <a:srgbClr val="3F3F3F"/>
                </a:solidFill>
                <a:latin typeface="Malgun Gothic"/>
                <a:ea typeface="Malgun Gothic"/>
                <a:cs typeface="Malgun Gothic"/>
                <a:sym typeface="Malgun Gothic"/>
              </a:rPr>
              <a:t>Order</a:t>
            </a:r>
            <a:endParaRPr/>
          </a:p>
        </p:txBody>
      </p:sp>
      <p:sp>
        <p:nvSpPr>
          <p:cNvPr id="1702" name="Google Shape;1702;p60"/>
          <p:cNvSpPr/>
          <p:nvPr/>
        </p:nvSpPr>
        <p:spPr>
          <a:xfrm>
            <a:off x="3476178" y="1254224"/>
            <a:ext cx="1053196" cy="328969"/>
          </a:xfrm>
          <a:prstGeom prst="rect">
            <a:avLst/>
          </a:prstGeom>
          <a:solidFill>
            <a:srgbClr val="D8D8D8"/>
          </a:solidFill>
          <a:ln w="9525" cap="flat" cmpd="sng">
            <a:solidFill>
              <a:srgbClr val="BFBFBF"/>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3F3F3F"/>
              </a:buClr>
              <a:buSzPts val="1100"/>
              <a:buFont typeface="Malgun Gothic"/>
              <a:buNone/>
            </a:pPr>
            <a:r>
              <a:rPr lang="en-US" sz="1100" b="1" i="0" u="none" strike="noStrike" cap="none">
                <a:solidFill>
                  <a:srgbClr val="3F3F3F"/>
                </a:solidFill>
                <a:latin typeface="Malgun Gothic"/>
                <a:ea typeface="Malgun Gothic"/>
                <a:cs typeface="Malgun Gothic"/>
                <a:sym typeface="Malgun Gothic"/>
              </a:rPr>
              <a:t>Product</a:t>
            </a:r>
            <a:endParaRPr/>
          </a:p>
        </p:txBody>
      </p:sp>
      <p:cxnSp>
        <p:nvCxnSpPr>
          <p:cNvPr id="1703" name="Google Shape;1703;p60"/>
          <p:cNvCxnSpPr/>
          <p:nvPr/>
        </p:nvCxnSpPr>
        <p:spPr>
          <a:xfrm>
            <a:off x="4008757" y="1608960"/>
            <a:ext cx="9453" cy="3011600"/>
          </a:xfrm>
          <a:prstGeom prst="straightConnector1">
            <a:avLst/>
          </a:prstGeom>
          <a:noFill/>
          <a:ln w="12700" cap="flat" cmpd="sng">
            <a:solidFill>
              <a:schemeClr val="dk1"/>
            </a:solidFill>
            <a:prstDash val="dash"/>
            <a:miter lim="800000"/>
            <a:headEnd type="none" w="sm" len="sm"/>
            <a:tailEnd type="none" w="sm" len="sm"/>
          </a:ln>
        </p:spPr>
      </p:cxnSp>
      <p:grpSp>
        <p:nvGrpSpPr>
          <p:cNvPr id="1704" name="Google Shape;1704;p60"/>
          <p:cNvGrpSpPr/>
          <p:nvPr/>
        </p:nvGrpSpPr>
        <p:grpSpPr>
          <a:xfrm>
            <a:off x="2327472" y="1254224"/>
            <a:ext cx="1053196" cy="3366336"/>
            <a:chOff x="2327472" y="1254224"/>
            <a:chExt cx="1053196" cy="3366336"/>
          </a:xfrm>
        </p:grpSpPr>
        <p:sp>
          <p:nvSpPr>
            <p:cNvPr id="1705" name="Google Shape;1705;p60"/>
            <p:cNvSpPr/>
            <p:nvPr/>
          </p:nvSpPr>
          <p:spPr>
            <a:xfrm>
              <a:off x="2327472" y="1254224"/>
              <a:ext cx="1053196" cy="328969"/>
            </a:xfrm>
            <a:prstGeom prst="rect">
              <a:avLst/>
            </a:prstGeom>
            <a:solidFill>
              <a:srgbClr val="D8D8D8"/>
            </a:solidFill>
            <a:ln w="9525" cap="flat" cmpd="sng">
              <a:solidFill>
                <a:srgbClr val="BFBFBF"/>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lnSpc>
                  <a:spcPct val="90000"/>
                </a:lnSpc>
                <a:spcBef>
                  <a:spcPts val="0"/>
                </a:spcBef>
                <a:spcAft>
                  <a:spcPts val="0"/>
                </a:spcAft>
                <a:buClr>
                  <a:srgbClr val="3F3F3F"/>
                </a:buClr>
                <a:buSzPts val="1100"/>
                <a:buFont typeface="Malgun Gothic"/>
                <a:buNone/>
              </a:pPr>
              <a:r>
                <a:rPr lang="en-US" sz="1100" b="1" i="0" u="none" strike="noStrike" cap="none" dirty="0">
                  <a:solidFill>
                    <a:srgbClr val="3F3F3F"/>
                  </a:solidFill>
                  <a:latin typeface="Malgun Gothic"/>
                  <a:ea typeface="Malgun Gothic"/>
                  <a:cs typeface="Malgun Gothic"/>
                  <a:sym typeface="Malgun Gothic"/>
                </a:rPr>
                <a:t>Circuit Breaker</a:t>
              </a:r>
              <a:endParaRPr dirty="0"/>
            </a:p>
          </p:txBody>
        </p:sp>
        <p:cxnSp>
          <p:nvCxnSpPr>
            <p:cNvPr id="1706" name="Google Shape;1706;p60"/>
            <p:cNvCxnSpPr/>
            <p:nvPr/>
          </p:nvCxnSpPr>
          <p:spPr>
            <a:xfrm>
              <a:off x="2875092" y="1608960"/>
              <a:ext cx="8594" cy="3011600"/>
            </a:xfrm>
            <a:prstGeom prst="straightConnector1">
              <a:avLst/>
            </a:prstGeom>
            <a:noFill/>
            <a:ln w="12700" cap="flat" cmpd="sng">
              <a:solidFill>
                <a:schemeClr val="dk1"/>
              </a:solidFill>
              <a:prstDash val="dash"/>
              <a:miter lim="800000"/>
              <a:headEnd type="none" w="sm" len="sm"/>
              <a:tailEnd type="none" w="sm" len="sm"/>
            </a:ln>
          </p:spPr>
        </p:cxnSp>
      </p:grpSp>
      <p:cxnSp>
        <p:nvCxnSpPr>
          <p:cNvPr id="1707" name="Google Shape;1707;p60"/>
          <p:cNvCxnSpPr/>
          <p:nvPr/>
        </p:nvCxnSpPr>
        <p:spPr>
          <a:xfrm>
            <a:off x="1656667" y="1608960"/>
            <a:ext cx="8594" cy="3011600"/>
          </a:xfrm>
          <a:prstGeom prst="straightConnector1">
            <a:avLst/>
          </a:prstGeom>
          <a:noFill/>
          <a:ln w="12700" cap="flat" cmpd="sng">
            <a:solidFill>
              <a:schemeClr val="dk1"/>
            </a:solidFill>
            <a:prstDash val="dash"/>
            <a:miter lim="800000"/>
            <a:headEnd type="none" w="sm" len="sm"/>
            <a:tailEnd type="none" w="sm" len="sm"/>
          </a:ln>
        </p:spPr>
      </p:cxnSp>
      <p:grpSp>
        <p:nvGrpSpPr>
          <p:cNvPr id="1708" name="Google Shape;1708;p60"/>
          <p:cNvGrpSpPr/>
          <p:nvPr/>
        </p:nvGrpSpPr>
        <p:grpSpPr>
          <a:xfrm>
            <a:off x="1573901" y="1675532"/>
            <a:ext cx="2511608" cy="629496"/>
            <a:chOff x="1573901" y="1675532"/>
            <a:chExt cx="2511608" cy="629496"/>
          </a:xfrm>
        </p:grpSpPr>
        <p:sp>
          <p:nvSpPr>
            <p:cNvPr id="1709" name="Google Shape;1709;p60"/>
            <p:cNvSpPr/>
            <p:nvPr/>
          </p:nvSpPr>
          <p:spPr>
            <a:xfrm>
              <a:off x="3944416" y="1813770"/>
              <a:ext cx="141093" cy="233878"/>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0" name="Google Shape;1710;p60"/>
            <p:cNvSpPr/>
            <p:nvPr/>
          </p:nvSpPr>
          <p:spPr>
            <a:xfrm>
              <a:off x="1573901" y="1675532"/>
              <a:ext cx="171943" cy="49950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1" name="Google Shape;1711;p60"/>
            <p:cNvSpPr/>
            <p:nvPr/>
          </p:nvSpPr>
          <p:spPr>
            <a:xfrm>
              <a:off x="2803842" y="1776503"/>
              <a:ext cx="151379" cy="346289"/>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2" name="Google Shape;1712;p60"/>
            <p:cNvSpPr txBox="1"/>
            <p:nvPr/>
          </p:nvSpPr>
          <p:spPr>
            <a:xfrm>
              <a:off x="3178408" y="2074196"/>
              <a:ext cx="72327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Good: 200</a:t>
              </a:r>
              <a:endParaRPr sz="900" b="0" i="0" u="none" strike="noStrike" cap="none">
                <a:solidFill>
                  <a:srgbClr val="000000"/>
                </a:solidFill>
                <a:latin typeface="Arial"/>
                <a:ea typeface="Arial"/>
                <a:cs typeface="Arial"/>
                <a:sym typeface="Arial"/>
              </a:endParaRPr>
            </a:p>
          </p:txBody>
        </p:sp>
        <p:cxnSp>
          <p:nvCxnSpPr>
            <p:cNvPr id="1713" name="Google Shape;1713;p60"/>
            <p:cNvCxnSpPr/>
            <p:nvPr/>
          </p:nvCxnSpPr>
          <p:spPr>
            <a:xfrm>
              <a:off x="1745844" y="1793200"/>
              <a:ext cx="1028434"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14" name="Google Shape;1714;p60"/>
            <p:cNvCxnSpPr/>
            <p:nvPr/>
          </p:nvCxnSpPr>
          <p:spPr>
            <a:xfrm>
              <a:off x="2965383" y="1826774"/>
              <a:ext cx="964176"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15" name="Google Shape;1715;p60"/>
            <p:cNvCxnSpPr/>
            <p:nvPr/>
          </p:nvCxnSpPr>
          <p:spPr>
            <a:xfrm rot="10800000">
              <a:off x="3081056" y="2045538"/>
              <a:ext cx="842996" cy="0"/>
            </a:xfrm>
            <a:prstGeom prst="straightConnector1">
              <a:avLst/>
            </a:prstGeom>
            <a:noFill/>
            <a:ln w="12700" cap="flat" cmpd="sng">
              <a:solidFill>
                <a:schemeClr val="dk1"/>
              </a:solidFill>
              <a:prstDash val="dash"/>
              <a:miter lim="800000"/>
              <a:headEnd type="none" w="sm" len="sm"/>
              <a:tailEnd type="triangle" w="med" len="med"/>
            </a:ln>
          </p:spPr>
        </p:cxnSp>
        <p:cxnSp>
          <p:nvCxnSpPr>
            <p:cNvPr id="1716" name="Google Shape;1716;p60"/>
            <p:cNvCxnSpPr/>
            <p:nvPr/>
          </p:nvCxnSpPr>
          <p:spPr>
            <a:xfrm rot="10800000">
              <a:off x="1790668" y="2084165"/>
              <a:ext cx="965695" cy="0"/>
            </a:xfrm>
            <a:prstGeom prst="straightConnector1">
              <a:avLst/>
            </a:prstGeom>
            <a:noFill/>
            <a:ln w="12700" cap="flat" cmpd="sng">
              <a:solidFill>
                <a:schemeClr val="dk1"/>
              </a:solidFill>
              <a:prstDash val="dash"/>
              <a:miter lim="800000"/>
              <a:headEnd type="none" w="sm" len="sm"/>
              <a:tailEnd type="triangle" w="med" len="med"/>
            </a:ln>
          </p:spPr>
        </p:cxnSp>
      </p:grpSp>
      <p:grpSp>
        <p:nvGrpSpPr>
          <p:cNvPr id="1717" name="Google Shape;1717;p60"/>
          <p:cNvGrpSpPr/>
          <p:nvPr/>
        </p:nvGrpSpPr>
        <p:grpSpPr>
          <a:xfrm>
            <a:off x="1573901" y="2283718"/>
            <a:ext cx="2355658" cy="499504"/>
            <a:chOff x="1573901" y="2493130"/>
            <a:chExt cx="2355658" cy="499504"/>
          </a:xfrm>
        </p:grpSpPr>
        <p:sp>
          <p:nvSpPr>
            <p:cNvPr id="1718" name="Google Shape;1718;p60"/>
            <p:cNvSpPr/>
            <p:nvPr/>
          </p:nvSpPr>
          <p:spPr>
            <a:xfrm>
              <a:off x="1573901" y="2493130"/>
              <a:ext cx="171943" cy="49950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9" name="Google Shape;1719;p60"/>
            <p:cNvSpPr/>
            <p:nvPr/>
          </p:nvSpPr>
          <p:spPr>
            <a:xfrm>
              <a:off x="2803842" y="2549060"/>
              <a:ext cx="151379" cy="346289"/>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20" name="Google Shape;1720;p60"/>
            <p:cNvCxnSpPr/>
            <p:nvPr/>
          </p:nvCxnSpPr>
          <p:spPr>
            <a:xfrm>
              <a:off x="1745844" y="2610732"/>
              <a:ext cx="1028434"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21" name="Google Shape;1721;p60"/>
            <p:cNvCxnSpPr/>
            <p:nvPr/>
          </p:nvCxnSpPr>
          <p:spPr>
            <a:xfrm>
              <a:off x="2965383" y="2654524"/>
              <a:ext cx="964176" cy="0"/>
            </a:xfrm>
            <a:prstGeom prst="straightConnector1">
              <a:avLst/>
            </a:prstGeom>
            <a:noFill/>
            <a:ln w="12700" cap="flat" cmpd="sng">
              <a:solidFill>
                <a:schemeClr val="dk1"/>
              </a:solidFill>
              <a:prstDash val="solid"/>
              <a:miter lim="800000"/>
              <a:headEnd type="none" w="sm" len="sm"/>
              <a:tailEnd type="triangle" w="med" len="med"/>
            </a:ln>
          </p:spPr>
        </p:cxnSp>
      </p:grpSp>
      <p:cxnSp>
        <p:nvCxnSpPr>
          <p:cNvPr id="1722" name="Google Shape;1722;p60"/>
          <p:cNvCxnSpPr/>
          <p:nvPr/>
        </p:nvCxnSpPr>
        <p:spPr>
          <a:xfrm rot="10800000">
            <a:off x="1790668" y="2692284"/>
            <a:ext cx="965695" cy="0"/>
          </a:xfrm>
          <a:prstGeom prst="straightConnector1">
            <a:avLst/>
          </a:prstGeom>
          <a:noFill/>
          <a:ln w="12700" cap="flat" cmpd="sng">
            <a:solidFill>
              <a:schemeClr val="dk1"/>
            </a:solidFill>
            <a:prstDash val="dash"/>
            <a:miter lim="800000"/>
            <a:headEnd type="none" w="sm" len="sm"/>
            <a:tailEnd type="triangle" w="med" len="med"/>
          </a:ln>
        </p:spPr>
      </p:cxnSp>
      <p:grpSp>
        <p:nvGrpSpPr>
          <p:cNvPr id="1723" name="Google Shape;1723;p60"/>
          <p:cNvGrpSpPr/>
          <p:nvPr/>
        </p:nvGrpSpPr>
        <p:grpSpPr>
          <a:xfrm>
            <a:off x="2791168" y="2589482"/>
            <a:ext cx="700346" cy="411739"/>
            <a:chOff x="2791168" y="2798894"/>
            <a:chExt cx="700346" cy="411739"/>
          </a:xfrm>
        </p:grpSpPr>
        <p:sp>
          <p:nvSpPr>
            <p:cNvPr id="1724" name="Google Shape;1724;p60"/>
            <p:cNvSpPr/>
            <p:nvPr/>
          </p:nvSpPr>
          <p:spPr>
            <a:xfrm>
              <a:off x="3017223" y="2798894"/>
              <a:ext cx="214003" cy="147186"/>
            </a:xfrm>
            <a:prstGeom prst="triangle">
              <a:avLst>
                <a:gd name="adj" fmla="val 50000"/>
              </a:avLst>
            </a:prstGeom>
            <a:solidFill>
              <a:schemeClr val="lt1"/>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5" name="Google Shape;1725;p60"/>
            <p:cNvSpPr txBox="1"/>
            <p:nvPr/>
          </p:nvSpPr>
          <p:spPr>
            <a:xfrm>
              <a:off x="2791168" y="2962979"/>
              <a:ext cx="700346" cy="2476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timeout</a:t>
              </a:r>
              <a:endParaRPr sz="900" b="0" i="0" u="none" strike="noStrike" cap="none">
                <a:solidFill>
                  <a:srgbClr val="000000"/>
                </a:solidFill>
                <a:latin typeface="Arial"/>
                <a:ea typeface="Arial"/>
                <a:cs typeface="Arial"/>
                <a:sym typeface="Arial"/>
              </a:endParaRPr>
            </a:p>
          </p:txBody>
        </p:sp>
      </p:grpSp>
      <p:grpSp>
        <p:nvGrpSpPr>
          <p:cNvPr id="1726" name="Google Shape;1726;p60"/>
          <p:cNvGrpSpPr/>
          <p:nvPr/>
        </p:nvGrpSpPr>
        <p:grpSpPr>
          <a:xfrm>
            <a:off x="1884708" y="2497648"/>
            <a:ext cx="883575" cy="451130"/>
            <a:chOff x="1884708" y="2707060"/>
            <a:chExt cx="883575" cy="451130"/>
          </a:xfrm>
        </p:grpSpPr>
        <p:sp>
          <p:nvSpPr>
            <p:cNvPr id="1727" name="Google Shape;1727;p60"/>
            <p:cNvSpPr/>
            <p:nvPr/>
          </p:nvSpPr>
          <p:spPr>
            <a:xfrm>
              <a:off x="2146351" y="2707060"/>
              <a:ext cx="194548" cy="147186"/>
            </a:xfrm>
            <a:prstGeom prst="triangle">
              <a:avLst>
                <a:gd name="adj" fmla="val 50000"/>
              </a:avLst>
            </a:prstGeom>
            <a:solidFill>
              <a:schemeClr val="lt1"/>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8" name="Google Shape;1728;p60"/>
            <p:cNvSpPr txBox="1"/>
            <p:nvPr/>
          </p:nvSpPr>
          <p:spPr>
            <a:xfrm>
              <a:off x="1884708" y="2927358"/>
              <a:ext cx="88357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Fail-fast : 500</a:t>
              </a:r>
              <a:endParaRPr sz="900" b="0" i="0" u="none" strike="noStrike" cap="none">
                <a:solidFill>
                  <a:srgbClr val="000000"/>
                </a:solidFill>
                <a:latin typeface="Arial"/>
                <a:ea typeface="Arial"/>
                <a:cs typeface="Arial"/>
                <a:sym typeface="Arial"/>
              </a:endParaRPr>
            </a:p>
          </p:txBody>
        </p:sp>
      </p:grpSp>
      <p:sp>
        <p:nvSpPr>
          <p:cNvPr id="1729" name="Google Shape;1729;p60"/>
          <p:cNvSpPr txBox="1"/>
          <p:nvPr/>
        </p:nvSpPr>
        <p:spPr>
          <a:xfrm>
            <a:off x="1856618" y="2834764"/>
            <a:ext cx="886053" cy="2476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Circuit open</a:t>
            </a:r>
            <a:endParaRPr sz="900" b="0" i="0" u="none" strike="noStrike" cap="none">
              <a:solidFill>
                <a:srgbClr val="000000"/>
              </a:solidFill>
              <a:latin typeface="Arial"/>
              <a:ea typeface="Arial"/>
              <a:cs typeface="Arial"/>
              <a:sym typeface="Arial"/>
            </a:endParaRPr>
          </a:p>
        </p:txBody>
      </p:sp>
      <p:sp>
        <p:nvSpPr>
          <p:cNvPr id="1730" name="Google Shape;1730;p60"/>
          <p:cNvSpPr/>
          <p:nvPr/>
        </p:nvSpPr>
        <p:spPr>
          <a:xfrm>
            <a:off x="5239767" y="2537924"/>
            <a:ext cx="3217585" cy="280859"/>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3F3F3F"/>
              </a:buClr>
              <a:buSzPts val="1100"/>
              <a:buFont typeface="Malgun Gothic"/>
              <a:buNone/>
            </a:pPr>
            <a:r>
              <a:rPr lang="en-US" sz="1100" b="0" i="0" u="none" strike="noStrike" cap="none">
                <a:solidFill>
                  <a:srgbClr val="3F3F3F"/>
                </a:solidFill>
                <a:latin typeface="Malgun Gothic"/>
                <a:ea typeface="Malgun Gothic"/>
                <a:cs typeface="Malgun Gothic"/>
                <a:sym typeface="Malgun Gothic"/>
              </a:rPr>
              <a:t>장애 감지 시, 차단기 작동(Open)</a:t>
            </a:r>
            <a:endParaRPr/>
          </a:p>
        </p:txBody>
      </p:sp>
      <p:sp>
        <p:nvSpPr>
          <p:cNvPr id="1731" name="Google Shape;1731;p60"/>
          <p:cNvSpPr/>
          <p:nvPr/>
        </p:nvSpPr>
        <p:spPr>
          <a:xfrm>
            <a:off x="5239767" y="3066604"/>
            <a:ext cx="3217585" cy="280859"/>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3F3F3F"/>
              </a:buClr>
              <a:buSzPts val="1100"/>
              <a:buFont typeface="Malgun Gothic"/>
              <a:buNone/>
            </a:pPr>
            <a:r>
              <a:rPr lang="en-US" sz="1100" b="0" i="0" u="none" strike="noStrike" cap="none">
                <a:solidFill>
                  <a:srgbClr val="3F3F3F"/>
                </a:solidFill>
                <a:latin typeface="Malgun Gothic"/>
                <a:ea typeface="Malgun Gothic"/>
                <a:cs typeface="Malgun Gothic"/>
                <a:sym typeface="Malgun Gothic"/>
              </a:rPr>
              <a:t>일시 동안 Fallback으로 서비스 대체</a:t>
            </a:r>
            <a:endParaRPr sz="1100" b="0" i="0" u="none" strike="noStrike" cap="none">
              <a:solidFill>
                <a:srgbClr val="3F3F3F"/>
              </a:solidFill>
              <a:latin typeface="Malgun Gothic"/>
              <a:ea typeface="Malgun Gothic"/>
              <a:cs typeface="Malgun Gothic"/>
              <a:sym typeface="Malgun Gothic"/>
            </a:endParaRPr>
          </a:p>
        </p:txBody>
      </p:sp>
      <p:sp>
        <p:nvSpPr>
          <p:cNvPr id="1732" name="Google Shape;1732;p60"/>
          <p:cNvSpPr/>
          <p:nvPr/>
        </p:nvSpPr>
        <p:spPr>
          <a:xfrm>
            <a:off x="5239767" y="3595284"/>
            <a:ext cx="3217585" cy="280859"/>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3F3F3F"/>
              </a:buClr>
              <a:buSzPts val="1100"/>
              <a:buFont typeface="Malgun Gothic"/>
              <a:buNone/>
            </a:pPr>
            <a:r>
              <a:rPr lang="en-US" sz="1100" b="0" i="0" u="none" strike="noStrike" cap="none">
                <a:solidFill>
                  <a:srgbClr val="3F3F3F"/>
                </a:solidFill>
                <a:latin typeface="Malgun Gothic"/>
                <a:ea typeface="Malgun Gothic"/>
                <a:cs typeface="Malgun Gothic"/>
                <a:sym typeface="Malgun Gothic"/>
              </a:rPr>
              <a:t>일부 트래픽으로 서비스 정상여부 확인</a:t>
            </a:r>
            <a:endParaRPr sz="1100" b="0" i="0" u="none" strike="noStrike" cap="none">
              <a:solidFill>
                <a:srgbClr val="3F3F3F"/>
              </a:solidFill>
              <a:latin typeface="Malgun Gothic"/>
              <a:ea typeface="Malgun Gothic"/>
              <a:cs typeface="Malgun Gothic"/>
              <a:sym typeface="Malgun Gothic"/>
            </a:endParaRPr>
          </a:p>
        </p:txBody>
      </p:sp>
      <p:sp>
        <p:nvSpPr>
          <p:cNvPr id="1733" name="Google Shape;1733;p60"/>
          <p:cNvSpPr/>
          <p:nvPr/>
        </p:nvSpPr>
        <p:spPr>
          <a:xfrm>
            <a:off x="5239767" y="4123963"/>
            <a:ext cx="3217585" cy="280859"/>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3F3F3F"/>
              </a:buClr>
              <a:buSzPts val="1100"/>
              <a:buFont typeface="Malgun Gothic"/>
              <a:buNone/>
            </a:pPr>
            <a:r>
              <a:rPr lang="en-US" sz="1100" b="0" i="0" u="none" strike="noStrike" cap="none">
                <a:solidFill>
                  <a:srgbClr val="3F3F3F"/>
                </a:solidFill>
                <a:latin typeface="Malgun Gothic"/>
                <a:ea typeface="Malgun Gothic"/>
                <a:cs typeface="Malgun Gothic"/>
                <a:sym typeface="Malgun Gothic"/>
              </a:rPr>
              <a:t>정상 확인 시, 차단기 해제(Close)</a:t>
            </a:r>
            <a:endParaRPr/>
          </a:p>
        </p:txBody>
      </p:sp>
      <p:cxnSp>
        <p:nvCxnSpPr>
          <p:cNvPr id="1734" name="Google Shape;1734;p60"/>
          <p:cNvCxnSpPr/>
          <p:nvPr/>
        </p:nvCxnSpPr>
        <p:spPr>
          <a:xfrm>
            <a:off x="6848559" y="2883237"/>
            <a:ext cx="0" cy="139871"/>
          </a:xfrm>
          <a:prstGeom prst="straightConnector1">
            <a:avLst/>
          </a:prstGeom>
          <a:noFill/>
          <a:ln w="28575" cap="flat" cmpd="sng">
            <a:solidFill>
              <a:schemeClr val="dk1"/>
            </a:solidFill>
            <a:prstDash val="solid"/>
            <a:miter lim="800000"/>
            <a:headEnd type="none" w="sm" len="sm"/>
            <a:tailEnd type="triangle" w="med" len="med"/>
          </a:ln>
        </p:spPr>
      </p:cxnSp>
      <p:cxnSp>
        <p:nvCxnSpPr>
          <p:cNvPr id="1735" name="Google Shape;1735;p60"/>
          <p:cNvCxnSpPr/>
          <p:nvPr/>
        </p:nvCxnSpPr>
        <p:spPr>
          <a:xfrm>
            <a:off x="6848559" y="3418620"/>
            <a:ext cx="0" cy="139871"/>
          </a:xfrm>
          <a:prstGeom prst="straightConnector1">
            <a:avLst/>
          </a:prstGeom>
          <a:noFill/>
          <a:ln w="28575" cap="flat" cmpd="sng">
            <a:solidFill>
              <a:schemeClr val="dk1"/>
            </a:solidFill>
            <a:prstDash val="solid"/>
            <a:miter lim="800000"/>
            <a:headEnd type="none" w="sm" len="sm"/>
            <a:tailEnd type="triangle" w="med" len="med"/>
          </a:ln>
        </p:spPr>
      </p:cxnSp>
      <p:cxnSp>
        <p:nvCxnSpPr>
          <p:cNvPr id="1736" name="Google Shape;1736;p60"/>
          <p:cNvCxnSpPr/>
          <p:nvPr/>
        </p:nvCxnSpPr>
        <p:spPr>
          <a:xfrm>
            <a:off x="6848559" y="3935348"/>
            <a:ext cx="0" cy="139870"/>
          </a:xfrm>
          <a:prstGeom prst="straightConnector1">
            <a:avLst/>
          </a:prstGeom>
          <a:noFill/>
          <a:ln w="28575" cap="flat" cmpd="sng">
            <a:solidFill>
              <a:schemeClr val="dk1"/>
            </a:solidFill>
            <a:prstDash val="solid"/>
            <a:miter lim="800000"/>
            <a:headEnd type="none" w="sm" len="sm"/>
            <a:tailEnd type="triangle" w="med" len="med"/>
          </a:ln>
        </p:spPr>
      </p:cxnSp>
      <p:sp>
        <p:nvSpPr>
          <p:cNvPr id="1737" name="Google Shape;1737;p60"/>
          <p:cNvSpPr txBox="1"/>
          <p:nvPr/>
        </p:nvSpPr>
        <p:spPr>
          <a:xfrm>
            <a:off x="5315927" y="1413453"/>
            <a:ext cx="3065263"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하나의 트랜잭션이 가능한 블로킹이</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발생하지 않도록 미리 차단, Fail-Fast 전략</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 </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Malgun Gothic"/>
              <a:buNone/>
            </a:pPr>
            <a:r>
              <a:rPr lang="en-US" sz="1400" b="0" i="0" u="none" strike="noStrike" cap="none">
                <a:solidFill>
                  <a:srgbClr val="000000"/>
                </a:solidFill>
                <a:latin typeface="Malgun Gothic"/>
                <a:ea typeface="Malgun Gothic"/>
                <a:cs typeface="Malgun Gothic"/>
                <a:sym typeface="Malgun Gothic"/>
              </a:rPr>
              <a:t>🡺 메모리 사용 폭주 막음</a:t>
            </a:r>
            <a:endParaRPr sz="1400" b="0" i="0" u="none" strike="noStrike" cap="none">
              <a:solidFill>
                <a:srgbClr val="000000"/>
              </a:solidFill>
              <a:latin typeface="Malgun Gothic"/>
              <a:ea typeface="Malgun Gothic"/>
              <a:cs typeface="Malgun Gothic"/>
              <a:sym typeface="Malgun Gothic"/>
            </a:endParaRPr>
          </a:p>
        </p:txBody>
      </p:sp>
      <p:sp>
        <p:nvSpPr>
          <p:cNvPr id="1738" name="Google Shape;1738;p60"/>
          <p:cNvSpPr/>
          <p:nvPr/>
        </p:nvSpPr>
        <p:spPr>
          <a:xfrm>
            <a:off x="872245" y="1059583"/>
            <a:ext cx="4059795" cy="3744416"/>
          </a:xfrm>
          <a:prstGeom prst="roundRect">
            <a:avLst>
              <a:gd name="adj" fmla="val 6819"/>
            </a:avLst>
          </a:prstGeom>
          <a:no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739" name="Google Shape;1739;p60"/>
          <p:cNvGrpSpPr/>
          <p:nvPr/>
        </p:nvGrpSpPr>
        <p:grpSpPr>
          <a:xfrm>
            <a:off x="4114859" y="3664832"/>
            <a:ext cx="1026607" cy="270516"/>
            <a:chOff x="4111185" y="3263519"/>
            <a:chExt cx="1026607" cy="270516"/>
          </a:xfrm>
        </p:grpSpPr>
        <p:sp>
          <p:nvSpPr>
            <p:cNvPr id="1740" name="Google Shape;1740;p60"/>
            <p:cNvSpPr txBox="1"/>
            <p:nvPr/>
          </p:nvSpPr>
          <p:spPr>
            <a:xfrm>
              <a:off x="4343985" y="3303203"/>
              <a:ext cx="79380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Good Again</a:t>
              </a:r>
              <a:endParaRPr sz="900" b="0" i="0" u="none" strike="noStrike" cap="none">
                <a:solidFill>
                  <a:srgbClr val="000000"/>
                </a:solidFill>
                <a:latin typeface="Arial"/>
                <a:ea typeface="Arial"/>
                <a:cs typeface="Arial"/>
                <a:sym typeface="Arial"/>
              </a:endParaRPr>
            </a:p>
          </p:txBody>
        </p:sp>
        <p:cxnSp>
          <p:nvCxnSpPr>
            <p:cNvPr id="1741" name="Google Shape;1741;p60"/>
            <p:cNvCxnSpPr>
              <a:stCxn id="1740" idx="1"/>
            </p:cNvCxnSpPr>
            <p:nvPr/>
          </p:nvCxnSpPr>
          <p:spPr>
            <a:xfrm rot="10800000">
              <a:off x="4111185" y="3263519"/>
              <a:ext cx="232800" cy="155100"/>
            </a:xfrm>
            <a:prstGeom prst="curvedConnector3">
              <a:avLst>
                <a:gd name="adj1" fmla="val 50000"/>
              </a:avLst>
            </a:prstGeom>
            <a:noFill/>
            <a:ln w="9525" cap="flat" cmpd="sng">
              <a:solidFill>
                <a:schemeClr val="accent1"/>
              </a:solidFill>
              <a:prstDash val="solid"/>
              <a:miter lim="800000"/>
              <a:headEnd type="none" w="sm" len="sm"/>
              <a:tailEnd type="triangle" w="med" len="med"/>
            </a:ln>
          </p:spPr>
        </p:cxnSp>
      </p:grpSp>
      <p:sp>
        <p:nvSpPr>
          <p:cNvPr id="1742" name="Google Shape;1742;p60"/>
          <p:cNvSpPr txBox="1"/>
          <p:nvPr/>
        </p:nvSpPr>
        <p:spPr>
          <a:xfrm>
            <a:off x="4231699" y="3855664"/>
            <a:ext cx="95891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 Circuit close</a:t>
            </a:r>
            <a:endParaRPr sz="900" b="0" i="0" u="none" strike="noStrike" cap="none">
              <a:solidFill>
                <a:srgbClr val="000000"/>
              </a:solidFill>
              <a:latin typeface="Arial"/>
              <a:ea typeface="Arial"/>
              <a:cs typeface="Arial"/>
              <a:sym typeface="Arial"/>
            </a:endParaRPr>
          </a:p>
        </p:txBody>
      </p:sp>
      <p:grpSp>
        <p:nvGrpSpPr>
          <p:cNvPr id="1743" name="Google Shape;1743;p60"/>
          <p:cNvGrpSpPr/>
          <p:nvPr/>
        </p:nvGrpSpPr>
        <p:grpSpPr>
          <a:xfrm>
            <a:off x="1573901" y="4094977"/>
            <a:ext cx="2511608" cy="697207"/>
            <a:chOff x="1573901" y="3723878"/>
            <a:chExt cx="2511608" cy="697207"/>
          </a:xfrm>
        </p:grpSpPr>
        <p:sp>
          <p:nvSpPr>
            <p:cNvPr id="1744" name="Google Shape;1744;p60"/>
            <p:cNvSpPr/>
            <p:nvPr/>
          </p:nvSpPr>
          <p:spPr>
            <a:xfrm>
              <a:off x="3944416" y="3862116"/>
              <a:ext cx="141093" cy="233878"/>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5" name="Google Shape;1745;p60"/>
            <p:cNvSpPr/>
            <p:nvPr/>
          </p:nvSpPr>
          <p:spPr>
            <a:xfrm>
              <a:off x="1573901" y="3723878"/>
              <a:ext cx="171943" cy="49950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6" name="Google Shape;1746;p60"/>
            <p:cNvSpPr/>
            <p:nvPr/>
          </p:nvSpPr>
          <p:spPr>
            <a:xfrm>
              <a:off x="2803842" y="3824849"/>
              <a:ext cx="151379" cy="346289"/>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47" name="Google Shape;1747;p60"/>
            <p:cNvCxnSpPr/>
            <p:nvPr/>
          </p:nvCxnSpPr>
          <p:spPr>
            <a:xfrm>
              <a:off x="1745844" y="3841546"/>
              <a:ext cx="1028434"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48" name="Google Shape;1748;p60"/>
            <p:cNvCxnSpPr/>
            <p:nvPr/>
          </p:nvCxnSpPr>
          <p:spPr>
            <a:xfrm>
              <a:off x="2965383" y="3875120"/>
              <a:ext cx="964176" cy="0"/>
            </a:xfrm>
            <a:prstGeom prst="straightConnector1">
              <a:avLst/>
            </a:prstGeom>
            <a:noFill/>
            <a:ln w="12700" cap="flat" cmpd="sng">
              <a:solidFill>
                <a:schemeClr val="dk1"/>
              </a:solidFill>
              <a:prstDash val="solid"/>
              <a:miter lim="800000"/>
              <a:headEnd type="none" w="sm" len="sm"/>
              <a:tailEnd type="triangle" w="med" len="med"/>
            </a:ln>
          </p:spPr>
        </p:cxnSp>
        <p:cxnSp>
          <p:nvCxnSpPr>
            <p:cNvPr id="1749" name="Google Shape;1749;p60"/>
            <p:cNvCxnSpPr/>
            <p:nvPr/>
          </p:nvCxnSpPr>
          <p:spPr>
            <a:xfrm rot="10800000">
              <a:off x="3081056" y="4093884"/>
              <a:ext cx="842996" cy="0"/>
            </a:xfrm>
            <a:prstGeom prst="straightConnector1">
              <a:avLst/>
            </a:prstGeom>
            <a:noFill/>
            <a:ln w="12700" cap="flat" cmpd="sng">
              <a:solidFill>
                <a:schemeClr val="dk1"/>
              </a:solidFill>
              <a:prstDash val="dash"/>
              <a:miter lim="800000"/>
              <a:headEnd type="none" w="sm" len="sm"/>
              <a:tailEnd type="triangle" w="med" len="med"/>
            </a:ln>
          </p:spPr>
        </p:cxnSp>
        <p:cxnSp>
          <p:nvCxnSpPr>
            <p:cNvPr id="1750" name="Google Shape;1750;p60"/>
            <p:cNvCxnSpPr/>
            <p:nvPr/>
          </p:nvCxnSpPr>
          <p:spPr>
            <a:xfrm rot="10800000">
              <a:off x="1790668" y="4132511"/>
              <a:ext cx="965695" cy="0"/>
            </a:xfrm>
            <a:prstGeom prst="straightConnector1">
              <a:avLst/>
            </a:prstGeom>
            <a:noFill/>
            <a:ln w="12700" cap="flat" cmpd="sng">
              <a:solidFill>
                <a:schemeClr val="dk1"/>
              </a:solidFill>
              <a:prstDash val="dash"/>
              <a:miter lim="800000"/>
              <a:headEnd type="none" w="sm" len="sm"/>
              <a:tailEnd type="triangle" w="med" len="med"/>
            </a:ln>
          </p:spPr>
        </p:cxnSp>
        <p:sp>
          <p:nvSpPr>
            <p:cNvPr id="1751" name="Google Shape;1751;p60"/>
            <p:cNvSpPr txBox="1"/>
            <p:nvPr/>
          </p:nvSpPr>
          <p:spPr>
            <a:xfrm>
              <a:off x="3159178" y="4190253"/>
              <a:ext cx="72327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Good: 200</a:t>
              </a:r>
              <a:endParaRPr sz="900" b="0" i="0" u="none" strike="noStrike" cap="none">
                <a:solidFill>
                  <a:srgbClr val="000000"/>
                </a:solidFill>
                <a:latin typeface="Arial"/>
                <a:ea typeface="Arial"/>
                <a:cs typeface="Arial"/>
                <a:sym typeface="Arial"/>
              </a:endParaRPr>
            </a:p>
          </p:txBody>
        </p:sp>
      </p:grpSp>
      <p:sp>
        <p:nvSpPr>
          <p:cNvPr id="1752" name="Google Shape;1752;p60"/>
          <p:cNvSpPr/>
          <p:nvPr/>
        </p:nvSpPr>
        <p:spPr>
          <a:xfrm>
            <a:off x="3943623" y="3579862"/>
            <a:ext cx="149173" cy="24765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753" name="Google Shape;1753;p60"/>
          <p:cNvGrpSpPr/>
          <p:nvPr/>
        </p:nvGrpSpPr>
        <p:grpSpPr>
          <a:xfrm>
            <a:off x="3938153" y="2305029"/>
            <a:ext cx="1248577" cy="790822"/>
            <a:chOff x="3938153" y="2305029"/>
            <a:chExt cx="1248577" cy="790822"/>
          </a:xfrm>
        </p:grpSpPr>
        <p:sp>
          <p:nvSpPr>
            <p:cNvPr id="1754" name="Google Shape;1754;p60"/>
            <p:cNvSpPr/>
            <p:nvPr/>
          </p:nvSpPr>
          <p:spPr>
            <a:xfrm>
              <a:off x="3938153" y="2305029"/>
              <a:ext cx="146316" cy="790822"/>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55" name="Google Shape;1755;p60"/>
            <p:cNvSpPr txBox="1"/>
            <p:nvPr/>
          </p:nvSpPr>
          <p:spPr>
            <a:xfrm>
              <a:off x="4303155" y="2676331"/>
              <a:ext cx="88357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Take too long</a:t>
              </a:r>
              <a:endParaRPr sz="900" b="0" i="0" u="none" strike="noStrike" cap="none">
                <a:solidFill>
                  <a:srgbClr val="000000"/>
                </a:solidFill>
                <a:latin typeface="Arial"/>
                <a:ea typeface="Arial"/>
                <a:cs typeface="Arial"/>
                <a:sym typeface="Arial"/>
              </a:endParaRPr>
            </a:p>
          </p:txBody>
        </p:sp>
        <p:cxnSp>
          <p:nvCxnSpPr>
            <p:cNvPr id="1756" name="Google Shape;1756;p60"/>
            <p:cNvCxnSpPr>
              <a:stCxn id="1755" idx="1"/>
            </p:cNvCxnSpPr>
            <p:nvPr/>
          </p:nvCxnSpPr>
          <p:spPr>
            <a:xfrm rot="10800000">
              <a:off x="4115355" y="2636647"/>
              <a:ext cx="187800" cy="155100"/>
            </a:xfrm>
            <a:prstGeom prst="curvedConnector3">
              <a:avLst>
                <a:gd name="adj1" fmla="val 50000"/>
              </a:avLst>
            </a:prstGeom>
            <a:noFill/>
            <a:ln w="9525" cap="flat" cmpd="sng">
              <a:solidFill>
                <a:schemeClr val="accent1"/>
              </a:solidFill>
              <a:prstDash val="solid"/>
              <a:miter lim="800000"/>
              <a:headEnd type="none" w="sm" len="sm"/>
              <a:tailEnd type="triangle" w="med" len="med"/>
            </a:ln>
          </p:spPr>
        </p:cxnSp>
      </p:grpSp>
      <p:grpSp>
        <p:nvGrpSpPr>
          <p:cNvPr id="1757" name="Google Shape;1757;p60"/>
          <p:cNvGrpSpPr/>
          <p:nvPr/>
        </p:nvGrpSpPr>
        <p:grpSpPr>
          <a:xfrm>
            <a:off x="1813185" y="3212744"/>
            <a:ext cx="965695" cy="366329"/>
            <a:chOff x="1813185" y="3429557"/>
            <a:chExt cx="965695" cy="366329"/>
          </a:xfrm>
        </p:grpSpPr>
        <p:sp>
          <p:nvSpPr>
            <p:cNvPr id="1758" name="Google Shape;1758;p60"/>
            <p:cNvSpPr/>
            <p:nvPr/>
          </p:nvSpPr>
          <p:spPr>
            <a:xfrm>
              <a:off x="2156948" y="3429557"/>
              <a:ext cx="194548" cy="147186"/>
            </a:xfrm>
            <a:prstGeom prst="triangle">
              <a:avLst>
                <a:gd name="adj" fmla="val 50000"/>
              </a:avLst>
            </a:prstGeom>
            <a:solidFill>
              <a:schemeClr val="lt1"/>
            </a:solid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59" name="Google Shape;1759;p60"/>
            <p:cNvSpPr txBox="1"/>
            <p:nvPr/>
          </p:nvSpPr>
          <p:spPr>
            <a:xfrm>
              <a:off x="1895305" y="3565054"/>
              <a:ext cx="88357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Fail-fast : 500</a:t>
              </a:r>
              <a:endParaRPr sz="900" b="0" i="0" u="none" strike="noStrike" cap="none">
                <a:solidFill>
                  <a:srgbClr val="000000"/>
                </a:solidFill>
                <a:latin typeface="Arial"/>
                <a:ea typeface="Arial"/>
                <a:cs typeface="Arial"/>
                <a:sym typeface="Arial"/>
              </a:endParaRPr>
            </a:p>
          </p:txBody>
        </p:sp>
        <p:cxnSp>
          <p:nvCxnSpPr>
            <p:cNvPr id="1760" name="Google Shape;1760;p60"/>
            <p:cNvCxnSpPr/>
            <p:nvPr/>
          </p:nvCxnSpPr>
          <p:spPr>
            <a:xfrm rot="10800000">
              <a:off x="1813185" y="3534987"/>
              <a:ext cx="965695" cy="0"/>
            </a:xfrm>
            <a:prstGeom prst="straightConnector1">
              <a:avLst/>
            </a:prstGeom>
            <a:noFill/>
            <a:ln w="12700" cap="flat" cmpd="sng">
              <a:solidFill>
                <a:schemeClr val="dk1"/>
              </a:solidFill>
              <a:prstDash val="dash"/>
              <a:miter lim="800000"/>
              <a:headEnd type="none" w="sm" len="sm"/>
              <a:tailEnd type="triangle" w="med" len="med"/>
            </a:ln>
          </p:spPr>
        </p:cxnSp>
      </p:grpSp>
      <p:grpSp>
        <p:nvGrpSpPr>
          <p:cNvPr id="1761" name="Google Shape;1761;p60"/>
          <p:cNvGrpSpPr/>
          <p:nvPr/>
        </p:nvGrpSpPr>
        <p:grpSpPr>
          <a:xfrm>
            <a:off x="1576926" y="3003798"/>
            <a:ext cx="1200377" cy="499504"/>
            <a:chOff x="1576926" y="3220611"/>
            <a:chExt cx="1200377" cy="499504"/>
          </a:xfrm>
        </p:grpSpPr>
        <p:sp>
          <p:nvSpPr>
            <p:cNvPr id="1762" name="Google Shape;1762;p60"/>
            <p:cNvSpPr/>
            <p:nvPr/>
          </p:nvSpPr>
          <p:spPr>
            <a:xfrm>
              <a:off x="1576926" y="3220611"/>
              <a:ext cx="171943" cy="499504"/>
            </a:xfrm>
            <a:prstGeom prst="rect">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63" name="Google Shape;1763;p60"/>
            <p:cNvCxnSpPr/>
            <p:nvPr/>
          </p:nvCxnSpPr>
          <p:spPr>
            <a:xfrm>
              <a:off x="1748869" y="3338213"/>
              <a:ext cx="1028434" cy="0"/>
            </a:xfrm>
            <a:prstGeom prst="straightConnector1">
              <a:avLst/>
            </a:prstGeom>
            <a:noFill/>
            <a:ln w="12700" cap="flat" cmpd="sng">
              <a:solidFill>
                <a:schemeClr val="dk1"/>
              </a:solidFill>
              <a:prstDash val="solid"/>
              <a:miter lim="800000"/>
              <a:headEnd type="none" w="sm" len="sm"/>
              <a:tailEnd type="triangle" w="med" len="med"/>
            </a:ln>
          </p:spPr>
        </p:cxnSp>
      </p:grpSp>
      <p:sp>
        <p:nvSpPr>
          <p:cNvPr id="1764" name="Google Shape;1764;p60"/>
          <p:cNvSpPr/>
          <p:nvPr/>
        </p:nvSpPr>
        <p:spPr>
          <a:xfrm>
            <a:off x="4144514" y="3286337"/>
            <a:ext cx="546704" cy="281522"/>
          </a:xfrm>
          <a:prstGeom prst="bracketPair">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700"/>
              <a:buFont typeface="Arial"/>
              <a:buNone/>
            </a:pPr>
            <a:r>
              <a:rPr lang="en-US" sz="700" b="0" i="0" u="none" strike="noStrike" cap="none">
                <a:solidFill>
                  <a:schemeClr val="dk1"/>
                </a:solidFill>
                <a:latin typeface="Arial"/>
                <a:ea typeface="Arial"/>
                <a:cs typeface="Arial"/>
                <a:sym typeface="Arial"/>
              </a:rPr>
              <a:t>회복</a:t>
            </a:r>
            <a:endParaRPr sz="7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86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4"/>
                                        </p:tgtEl>
                                        <p:attrNameLst>
                                          <p:attrName>style.visibility</p:attrName>
                                        </p:attrNameLst>
                                      </p:cBhvr>
                                      <p:to>
                                        <p:strVal val="visible"/>
                                      </p:to>
                                    </p:set>
                                    <p:animEffect transition="in" filter="fade">
                                      <p:cBhvr>
                                        <p:cTn id="7" dur="500"/>
                                        <p:tgtEl>
                                          <p:spTgt spid="17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8"/>
                                        </p:tgtEl>
                                        <p:attrNameLst>
                                          <p:attrName>style.visibility</p:attrName>
                                        </p:attrNameLst>
                                      </p:cBhvr>
                                      <p:to>
                                        <p:strVal val="visible"/>
                                      </p:to>
                                    </p:set>
                                    <p:animEffect transition="in" filter="fade">
                                      <p:cBhvr>
                                        <p:cTn id="12" dur="500"/>
                                        <p:tgtEl>
                                          <p:spTgt spid="17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7"/>
                                        </p:tgtEl>
                                        <p:attrNameLst>
                                          <p:attrName>style.visibility</p:attrName>
                                        </p:attrNameLst>
                                      </p:cBhvr>
                                      <p:to>
                                        <p:strVal val="visible"/>
                                      </p:to>
                                    </p:set>
                                    <p:animEffect transition="in" filter="fade">
                                      <p:cBhvr>
                                        <p:cTn id="17" dur="500"/>
                                        <p:tgtEl>
                                          <p:spTgt spid="17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3"/>
                                        </p:tgtEl>
                                        <p:attrNameLst>
                                          <p:attrName>style.visibility</p:attrName>
                                        </p:attrNameLst>
                                      </p:cBhvr>
                                      <p:to>
                                        <p:strVal val="visible"/>
                                      </p:to>
                                    </p:set>
                                    <p:animEffect transition="in" filter="fade">
                                      <p:cBhvr>
                                        <p:cTn id="22" dur="500"/>
                                        <p:tgtEl>
                                          <p:spTgt spid="17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23"/>
                                        </p:tgtEl>
                                        <p:attrNameLst>
                                          <p:attrName>style.visibility</p:attrName>
                                        </p:attrNameLst>
                                      </p:cBhvr>
                                      <p:to>
                                        <p:strVal val="visible"/>
                                      </p:to>
                                    </p:set>
                                    <p:animEffect transition="in" filter="fade">
                                      <p:cBhvr>
                                        <p:cTn id="27" dur="500"/>
                                        <p:tgtEl>
                                          <p:spTgt spid="17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22"/>
                                        </p:tgtEl>
                                        <p:attrNameLst>
                                          <p:attrName>style.visibility</p:attrName>
                                        </p:attrNameLst>
                                      </p:cBhvr>
                                      <p:to>
                                        <p:strVal val="visible"/>
                                      </p:to>
                                    </p:set>
                                    <p:animEffect transition="in" filter="fade">
                                      <p:cBhvr>
                                        <p:cTn id="32" dur="500"/>
                                        <p:tgtEl>
                                          <p:spTgt spid="17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26"/>
                                        </p:tgtEl>
                                        <p:attrNameLst>
                                          <p:attrName>style.visibility</p:attrName>
                                        </p:attrNameLst>
                                      </p:cBhvr>
                                      <p:to>
                                        <p:strVal val="visible"/>
                                      </p:to>
                                    </p:set>
                                    <p:animEffect transition="in" filter="fade">
                                      <p:cBhvr>
                                        <p:cTn id="37" dur="500"/>
                                        <p:tgtEl>
                                          <p:spTgt spid="17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29"/>
                                        </p:tgtEl>
                                        <p:attrNameLst>
                                          <p:attrName>style.visibility</p:attrName>
                                        </p:attrNameLst>
                                      </p:cBhvr>
                                      <p:to>
                                        <p:strVal val="visible"/>
                                      </p:to>
                                    </p:set>
                                    <p:animEffect transition="in" filter="fade">
                                      <p:cBhvr>
                                        <p:cTn id="42" dur="500"/>
                                        <p:tgtEl>
                                          <p:spTgt spid="17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61"/>
                                        </p:tgtEl>
                                        <p:attrNameLst>
                                          <p:attrName>style.visibility</p:attrName>
                                        </p:attrNameLst>
                                      </p:cBhvr>
                                      <p:to>
                                        <p:strVal val="visible"/>
                                      </p:to>
                                    </p:set>
                                    <p:animEffect transition="in" filter="fade">
                                      <p:cBhvr>
                                        <p:cTn id="47" dur="500"/>
                                        <p:tgtEl>
                                          <p:spTgt spid="176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57"/>
                                        </p:tgtEl>
                                        <p:attrNameLst>
                                          <p:attrName>style.visibility</p:attrName>
                                        </p:attrNameLst>
                                      </p:cBhvr>
                                      <p:to>
                                        <p:strVal val="visible"/>
                                      </p:to>
                                    </p:set>
                                    <p:animEffect transition="in" filter="fade">
                                      <p:cBhvr>
                                        <p:cTn id="52" dur="500"/>
                                        <p:tgtEl>
                                          <p:spTgt spid="17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64"/>
                                        </p:tgtEl>
                                        <p:attrNameLst>
                                          <p:attrName>style.visibility</p:attrName>
                                        </p:attrNameLst>
                                      </p:cBhvr>
                                      <p:to>
                                        <p:strVal val="visible"/>
                                      </p:to>
                                    </p:set>
                                    <p:animEffect transition="in" filter="fade">
                                      <p:cBhvr>
                                        <p:cTn id="57" dur="2000"/>
                                        <p:tgtEl>
                                          <p:spTgt spid="176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52"/>
                                        </p:tgtEl>
                                        <p:attrNameLst>
                                          <p:attrName>style.visibility</p:attrName>
                                        </p:attrNameLst>
                                      </p:cBhvr>
                                      <p:to>
                                        <p:strVal val="visible"/>
                                      </p:to>
                                    </p:set>
                                    <p:animEffect transition="in" filter="fade">
                                      <p:cBhvr>
                                        <p:cTn id="62" dur="500"/>
                                        <p:tgtEl>
                                          <p:spTgt spid="175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39"/>
                                        </p:tgtEl>
                                        <p:attrNameLst>
                                          <p:attrName>style.visibility</p:attrName>
                                        </p:attrNameLst>
                                      </p:cBhvr>
                                      <p:to>
                                        <p:strVal val="visible"/>
                                      </p:to>
                                    </p:set>
                                    <p:animEffect transition="in" filter="fade">
                                      <p:cBhvr>
                                        <p:cTn id="67" dur="500"/>
                                        <p:tgtEl>
                                          <p:spTgt spid="173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42"/>
                                        </p:tgtEl>
                                        <p:attrNameLst>
                                          <p:attrName>style.visibility</p:attrName>
                                        </p:attrNameLst>
                                      </p:cBhvr>
                                      <p:to>
                                        <p:strVal val="visible"/>
                                      </p:to>
                                    </p:set>
                                    <p:animEffect transition="in" filter="fade">
                                      <p:cBhvr>
                                        <p:cTn id="72" dur="500"/>
                                        <p:tgtEl>
                                          <p:spTgt spid="17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743"/>
                                        </p:tgtEl>
                                        <p:attrNameLst>
                                          <p:attrName>style.visibility</p:attrName>
                                        </p:attrNameLst>
                                      </p:cBhvr>
                                      <p:to>
                                        <p:strVal val="visible"/>
                                      </p:to>
                                    </p:set>
                                    <p:animEffect transition="in" filter="fade">
                                      <p:cBhvr>
                                        <p:cTn id="77" dur="500"/>
                                        <p:tgtEl>
                                          <p:spTgt spid="1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2"/>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73646"/>
              </a:buClr>
              <a:buSzPts val="3200"/>
              <a:buFont typeface="Calibri"/>
              <a:buNone/>
            </a:pPr>
            <a:r>
              <a:rPr lang="en-US">
                <a:solidFill>
                  <a:srgbClr val="3C78D8"/>
                </a:solidFill>
              </a:rPr>
              <a:t>Write-side using Req-Resp:</a:t>
            </a:r>
            <a:endParaRPr>
              <a:solidFill>
                <a:srgbClr val="3C78D8"/>
              </a:solidFill>
            </a:endParaRPr>
          </a:p>
          <a:p>
            <a:pPr marL="0" lvl="0" indent="0" algn="l" rtl="0">
              <a:lnSpc>
                <a:spcPct val="90000"/>
              </a:lnSpc>
              <a:spcBef>
                <a:spcPts val="0"/>
              </a:spcBef>
              <a:spcAft>
                <a:spcPts val="0"/>
              </a:spcAft>
              <a:buClr>
                <a:srgbClr val="273646"/>
              </a:buClr>
              <a:buSzPts val="3200"/>
              <a:buFont typeface="Calibri"/>
              <a:buNone/>
            </a:pPr>
            <a:r>
              <a:rPr lang="en-US"/>
              <a:t>2-Phase Commit </a:t>
            </a:r>
            <a:endParaRPr/>
          </a:p>
        </p:txBody>
      </p:sp>
      <p:sp>
        <p:nvSpPr>
          <p:cNvPr id="1777" name="Google Shape;1777;p62"/>
          <p:cNvSpPr txBox="1"/>
          <p:nvPr/>
        </p:nvSpPr>
        <p:spPr>
          <a:xfrm>
            <a:off x="395536" y="1203598"/>
            <a:ext cx="4500786"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서비스구성</a:t>
            </a:r>
            <a:r>
              <a:rPr lang="en-US" sz="1100" b="0" i="0" u="none" strike="noStrike" cap="none">
                <a:solidFill>
                  <a:srgbClr val="000000"/>
                </a:solidFill>
                <a:latin typeface="Arial"/>
                <a:ea typeface="Arial"/>
                <a:cs typeface="Arial"/>
                <a:sym typeface="Arial"/>
              </a:rPr>
              <a:t> (Request-Response, Sync 호출)</a:t>
            </a:r>
            <a:endParaRPr sz="1100" b="0" i="0" u="none" strike="noStrike" cap="none">
              <a:solidFill>
                <a:srgbClr val="000000"/>
              </a:solidFill>
              <a:latin typeface="Arial"/>
              <a:ea typeface="Arial"/>
              <a:cs typeface="Arial"/>
              <a:sym typeface="Arial"/>
            </a:endParaRPr>
          </a:p>
        </p:txBody>
      </p:sp>
      <p:grpSp>
        <p:nvGrpSpPr>
          <p:cNvPr id="1778" name="Google Shape;1778;p62"/>
          <p:cNvGrpSpPr/>
          <p:nvPr/>
        </p:nvGrpSpPr>
        <p:grpSpPr>
          <a:xfrm>
            <a:off x="4994134" y="2649594"/>
            <a:ext cx="912859" cy="1081039"/>
            <a:chOff x="1554480" y="1949768"/>
            <a:chExt cx="2346960" cy="2606040"/>
          </a:xfrm>
        </p:grpSpPr>
        <p:sp>
          <p:nvSpPr>
            <p:cNvPr id="1779" name="Google Shape;1779;p62"/>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780" name="Google Shape;1780;p62"/>
            <p:cNvSpPr txBox="1"/>
            <p:nvPr/>
          </p:nvSpPr>
          <p:spPr>
            <a:xfrm>
              <a:off x="2076380" y="2923927"/>
              <a:ext cx="1303162" cy="612110"/>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Store</a:t>
              </a:r>
              <a:endParaRPr/>
            </a:p>
          </p:txBody>
        </p:sp>
      </p:grpSp>
      <p:grpSp>
        <p:nvGrpSpPr>
          <p:cNvPr id="1781" name="Google Shape;1781;p62"/>
          <p:cNvGrpSpPr/>
          <p:nvPr/>
        </p:nvGrpSpPr>
        <p:grpSpPr>
          <a:xfrm>
            <a:off x="3347864" y="2649594"/>
            <a:ext cx="972183" cy="1081039"/>
            <a:chOff x="1554480" y="1949768"/>
            <a:chExt cx="2346960" cy="2606040"/>
          </a:xfrm>
        </p:grpSpPr>
        <p:sp>
          <p:nvSpPr>
            <p:cNvPr id="1782" name="Google Shape;1782;p62"/>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783" name="Google Shape;1783;p62"/>
            <p:cNvSpPr txBox="1"/>
            <p:nvPr/>
          </p:nvSpPr>
          <p:spPr>
            <a:xfrm>
              <a:off x="1707588" y="2877928"/>
              <a:ext cx="2042161" cy="612110"/>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Order</a:t>
              </a:r>
              <a:endParaRPr/>
            </a:p>
          </p:txBody>
        </p:sp>
      </p:grpSp>
      <p:sp>
        <p:nvSpPr>
          <p:cNvPr id="1784" name="Google Shape;1784;p62"/>
          <p:cNvSpPr/>
          <p:nvPr/>
        </p:nvSpPr>
        <p:spPr>
          <a:xfrm>
            <a:off x="3347864" y="1621557"/>
            <a:ext cx="2158842" cy="438336"/>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50"/>
              <a:buFont typeface="Arial"/>
              <a:buNone/>
            </a:pPr>
            <a:r>
              <a:rPr lang="en-US" sz="1050" b="0" i="0" u="none" strike="noStrike" cap="none">
                <a:solidFill>
                  <a:schemeClr val="lt1"/>
                </a:solidFill>
                <a:latin typeface="Arial"/>
                <a:ea typeface="Arial"/>
                <a:cs typeface="Arial"/>
                <a:sym typeface="Arial"/>
              </a:rPr>
              <a:t>Client (Web/Mobile)</a:t>
            </a:r>
            <a:endParaRPr sz="1050" b="0" i="0" u="none" strike="noStrike" cap="none">
              <a:solidFill>
                <a:schemeClr val="lt1"/>
              </a:solidFill>
              <a:latin typeface="Arial"/>
              <a:ea typeface="Arial"/>
              <a:cs typeface="Arial"/>
              <a:sym typeface="Arial"/>
            </a:endParaRPr>
          </a:p>
        </p:txBody>
      </p:sp>
      <p:grpSp>
        <p:nvGrpSpPr>
          <p:cNvPr id="1785" name="Google Shape;1785;p62"/>
          <p:cNvGrpSpPr/>
          <p:nvPr/>
        </p:nvGrpSpPr>
        <p:grpSpPr>
          <a:xfrm>
            <a:off x="3888127" y="2061352"/>
            <a:ext cx="519070" cy="516234"/>
            <a:chOff x="3888127" y="2061352"/>
            <a:chExt cx="519070" cy="516234"/>
          </a:xfrm>
        </p:grpSpPr>
        <p:cxnSp>
          <p:nvCxnSpPr>
            <p:cNvPr id="1786" name="Google Shape;1786;p62"/>
            <p:cNvCxnSpPr/>
            <p:nvPr/>
          </p:nvCxnSpPr>
          <p:spPr>
            <a:xfrm>
              <a:off x="3888127" y="2061352"/>
              <a:ext cx="0" cy="516234"/>
            </a:xfrm>
            <a:prstGeom prst="straightConnector1">
              <a:avLst/>
            </a:prstGeom>
            <a:noFill/>
            <a:ln w="9525" cap="flat" cmpd="sng">
              <a:solidFill>
                <a:schemeClr val="accent1"/>
              </a:solidFill>
              <a:prstDash val="solid"/>
              <a:miter lim="800000"/>
              <a:headEnd type="none" w="sm" len="sm"/>
              <a:tailEnd type="triangle" w="med" len="med"/>
            </a:ln>
          </p:spPr>
        </p:cxnSp>
        <p:sp>
          <p:nvSpPr>
            <p:cNvPr id="1787" name="Google Shape;1787;p62"/>
            <p:cNvSpPr txBox="1"/>
            <p:nvPr/>
          </p:nvSpPr>
          <p:spPr>
            <a:xfrm>
              <a:off x="3908342" y="2145538"/>
              <a:ext cx="49885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u="none" strike="noStrike" cap="none">
                  <a:solidFill>
                    <a:schemeClr val="accent1"/>
                  </a:solidFill>
                  <a:latin typeface="Arial"/>
                  <a:ea typeface="Arial"/>
                  <a:cs typeface="Arial"/>
                  <a:sym typeface="Arial"/>
                </a:rPr>
                <a:t>POST</a:t>
              </a:r>
              <a:endParaRPr sz="900" b="1" i="1" u="none" strike="noStrike" cap="none">
                <a:solidFill>
                  <a:schemeClr val="accent1"/>
                </a:solidFill>
                <a:latin typeface="Arial"/>
                <a:ea typeface="Arial"/>
                <a:cs typeface="Arial"/>
                <a:sym typeface="Arial"/>
              </a:endParaRPr>
            </a:p>
          </p:txBody>
        </p:sp>
      </p:grpSp>
      <p:grpSp>
        <p:nvGrpSpPr>
          <p:cNvPr id="1788" name="Google Shape;1788;p62"/>
          <p:cNvGrpSpPr/>
          <p:nvPr/>
        </p:nvGrpSpPr>
        <p:grpSpPr>
          <a:xfrm>
            <a:off x="4309767" y="2937626"/>
            <a:ext cx="684367" cy="264083"/>
            <a:chOff x="4309767" y="2937626"/>
            <a:chExt cx="684367" cy="264083"/>
          </a:xfrm>
        </p:grpSpPr>
        <p:cxnSp>
          <p:nvCxnSpPr>
            <p:cNvPr id="1789" name="Google Shape;1789;p62"/>
            <p:cNvCxnSpPr/>
            <p:nvPr/>
          </p:nvCxnSpPr>
          <p:spPr>
            <a:xfrm>
              <a:off x="4309767" y="3190279"/>
              <a:ext cx="684367" cy="11430"/>
            </a:xfrm>
            <a:prstGeom prst="straightConnector1">
              <a:avLst/>
            </a:prstGeom>
            <a:noFill/>
            <a:ln w="9525" cap="flat" cmpd="sng">
              <a:solidFill>
                <a:schemeClr val="accent1"/>
              </a:solidFill>
              <a:prstDash val="solid"/>
              <a:miter lim="800000"/>
              <a:headEnd type="none" w="sm" len="sm"/>
              <a:tailEnd type="triangle" w="med" len="med"/>
            </a:ln>
          </p:spPr>
        </p:cxnSp>
        <p:sp>
          <p:nvSpPr>
            <p:cNvPr id="1790" name="Google Shape;1790;p62"/>
            <p:cNvSpPr txBox="1"/>
            <p:nvPr/>
          </p:nvSpPr>
          <p:spPr>
            <a:xfrm>
              <a:off x="4386485" y="2937626"/>
              <a:ext cx="49885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u="none" strike="noStrike" cap="none">
                  <a:solidFill>
                    <a:schemeClr val="accent1"/>
                  </a:solidFill>
                  <a:latin typeface="Arial"/>
                  <a:ea typeface="Arial"/>
                  <a:cs typeface="Arial"/>
                  <a:sym typeface="Arial"/>
                </a:rPr>
                <a:t>POST</a:t>
              </a:r>
              <a:endParaRPr sz="900" b="1" i="1" u="none" strike="noStrike" cap="none">
                <a:solidFill>
                  <a:schemeClr val="accent1"/>
                </a:solidFill>
                <a:latin typeface="Arial"/>
                <a:ea typeface="Arial"/>
                <a:cs typeface="Arial"/>
                <a:sym typeface="Arial"/>
              </a:endParaRPr>
            </a:p>
          </p:txBody>
        </p:sp>
      </p:grpSp>
      <p:grpSp>
        <p:nvGrpSpPr>
          <p:cNvPr id="1791" name="Google Shape;1791;p62"/>
          <p:cNvGrpSpPr/>
          <p:nvPr/>
        </p:nvGrpSpPr>
        <p:grpSpPr>
          <a:xfrm>
            <a:off x="6623553" y="2649594"/>
            <a:ext cx="912860" cy="1081039"/>
            <a:chOff x="1554480" y="1949768"/>
            <a:chExt cx="2346960" cy="2606040"/>
          </a:xfrm>
        </p:grpSpPr>
        <p:sp>
          <p:nvSpPr>
            <p:cNvPr id="1792" name="Google Shape;1792;p62"/>
            <p:cNvSpPr/>
            <p:nvPr/>
          </p:nvSpPr>
          <p:spPr>
            <a:xfrm rot="5400000">
              <a:off x="1424940" y="2079308"/>
              <a:ext cx="2606040" cy="2346960"/>
            </a:xfrm>
            <a:prstGeom prst="hexagon">
              <a:avLst>
                <a:gd name="adj" fmla="val 30839"/>
                <a:gd name="vf" fmla="val 115470"/>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793" name="Google Shape;1793;p62"/>
            <p:cNvSpPr txBox="1"/>
            <p:nvPr/>
          </p:nvSpPr>
          <p:spPr>
            <a:xfrm>
              <a:off x="1880624" y="2781241"/>
              <a:ext cx="1694685" cy="8903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Inventory</a:t>
              </a:r>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(Hotspot)</a:t>
              </a:r>
              <a:endParaRPr sz="900" b="0" i="0" u="none" strike="noStrike" cap="none">
                <a:solidFill>
                  <a:srgbClr val="000000"/>
                </a:solidFill>
                <a:latin typeface="Arial"/>
                <a:ea typeface="Arial"/>
                <a:cs typeface="Arial"/>
                <a:sym typeface="Arial"/>
              </a:endParaRPr>
            </a:p>
          </p:txBody>
        </p:sp>
      </p:grpSp>
      <p:sp>
        <p:nvSpPr>
          <p:cNvPr id="1794" name="Google Shape;1794;p62"/>
          <p:cNvSpPr txBox="1"/>
          <p:nvPr/>
        </p:nvSpPr>
        <p:spPr>
          <a:xfrm>
            <a:off x="6565916" y="1040388"/>
            <a:ext cx="1818802" cy="523220"/>
          </a:xfrm>
          <a:prstGeom prst="rect">
            <a:avLst/>
          </a:prstGeom>
          <a:noFill/>
          <a:ln>
            <a:noFill/>
          </a:ln>
        </p:spPr>
        <p:txBody>
          <a:bodyPr spcFirstLastPara="1" wrap="square" lIns="91425" tIns="45700" rIns="91425" bIns="45700" anchor="t" anchorCtr="0">
            <a:spAutoFit/>
          </a:bodyPr>
          <a:lstStyle/>
          <a:p>
            <a:pPr marL="285750" marR="0" lvl="0" indent="-198438"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성능저하</a:t>
            </a:r>
            <a:endParaRPr sz="1400" b="0" i="0" u="none" strike="noStrike" cap="none">
              <a:solidFill>
                <a:srgbClr val="000000"/>
              </a:solidFill>
              <a:latin typeface="Arial"/>
              <a:ea typeface="Arial"/>
              <a:cs typeface="Arial"/>
              <a:sym typeface="Arial"/>
            </a:endParaRPr>
          </a:p>
          <a:p>
            <a:pPr marL="285750" marR="0" lvl="0" indent="-198438"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장애전파</a:t>
            </a:r>
            <a:endParaRPr sz="1400" b="0" i="0" u="none" strike="noStrike" cap="none">
              <a:solidFill>
                <a:srgbClr val="000000"/>
              </a:solidFill>
              <a:latin typeface="Arial"/>
              <a:ea typeface="Arial"/>
              <a:cs typeface="Arial"/>
              <a:sym typeface="Arial"/>
            </a:endParaRPr>
          </a:p>
        </p:txBody>
      </p:sp>
      <p:grpSp>
        <p:nvGrpSpPr>
          <p:cNvPr id="1795" name="Google Shape;1795;p62"/>
          <p:cNvGrpSpPr/>
          <p:nvPr/>
        </p:nvGrpSpPr>
        <p:grpSpPr>
          <a:xfrm>
            <a:off x="5908397" y="2949821"/>
            <a:ext cx="684367" cy="263318"/>
            <a:chOff x="5908397" y="2949821"/>
            <a:chExt cx="684367" cy="263318"/>
          </a:xfrm>
        </p:grpSpPr>
        <p:sp>
          <p:nvSpPr>
            <p:cNvPr id="1796" name="Google Shape;1796;p62"/>
            <p:cNvSpPr txBox="1"/>
            <p:nvPr/>
          </p:nvSpPr>
          <p:spPr>
            <a:xfrm>
              <a:off x="5959548" y="2949821"/>
              <a:ext cx="49885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u="none" strike="noStrike" cap="none">
                  <a:solidFill>
                    <a:schemeClr val="accent1"/>
                  </a:solidFill>
                  <a:latin typeface="Arial"/>
                  <a:ea typeface="Arial"/>
                  <a:cs typeface="Arial"/>
                  <a:sym typeface="Arial"/>
                </a:rPr>
                <a:t>POST</a:t>
              </a:r>
              <a:endParaRPr sz="900" b="1" i="1" u="none" strike="noStrike" cap="none">
                <a:solidFill>
                  <a:schemeClr val="accent1"/>
                </a:solidFill>
                <a:latin typeface="Arial"/>
                <a:ea typeface="Arial"/>
                <a:cs typeface="Arial"/>
                <a:sym typeface="Arial"/>
              </a:endParaRPr>
            </a:p>
          </p:txBody>
        </p:sp>
        <p:cxnSp>
          <p:nvCxnSpPr>
            <p:cNvPr id="1797" name="Google Shape;1797;p62"/>
            <p:cNvCxnSpPr/>
            <p:nvPr/>
          </p:nvCxnSpPr>
          <p:spPr>
            <a:xfrm>
              <a:off x="5908397" y="3201709"/>
              <a:ext cx="684367" cy="1143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798" name="Google Shape;1798;p62"/>
          <p:cNvGrpSpPr/>
          <p:nvPr/>
        </p:nvGrpSpPr>
        <p:grpSpPr>
          <a:xfrm>
            <a:off x="1683426" y="2649593"/>
            <a:ext cx="1650231" cy="1081039"/>
            <a:chOff x="1683426" y="2649593"/>
            <a:chExt cx="1650231" cy="1081039"/>
          </a:xfrm>
        </p:grpSpPr>
        <p:grpSp>
          <p:nvGrpSpPr>
            <p:cNvPr id="1799" name="Google Shape;1799;p62"/>
            <p:cNvGrpSpPr/>
            <p:nvPr/>
          </p:nvGrpSpPr>
          <p:grpSpPr>
            <a:xfrm>
              <a:off x="1683426" y="2649593"/>
              <a:ext cx="912859" cy="1081039"/>
              <a:chOff x="1554480" y="1949768"/>
              <a:chExt cx="2346960" cy="2606040"/>
            </a:xfrm>
          </p:grpSpPr>
          <p:sp>
            <p:nvSpPr>
              <p:cNvPr id="1800" name="Google Shape;1800;p62"/>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801" name="Google Shape;1801;p62"/>
              <p:cNvSpPr txBox="1"/>
              <p:nvPr/>
            </p:nvSpPr>
            <p:spPr>
              <a:xfrm>
                <a:off x="1761037" y="2923929"/>
                <a:ext cx="1979060" cy="612110"/>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Customer</a:t>
                </a:r>
                <a:endParaRPr/>
              </a:p>
            </p:txBody>
          </p:sp>
        </p:grpSp>
        <p:cxnSp>
          <p:nvCxnSpPr>
            <p:cNvPr id="1802" name="Google Shape;1802;p62"/>
            <p:cNvCxnSpPr/>
            <p:nvPr/>
          </p:nvCxnSpPr>
          <p:spPr>
            <a:xfrm rot="10800000">
              <a:off x="2577637" y="3161572"/>
              <a:ext cx="756020"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803" name="Google Shape;1803;p62"/>
          <p:cNvGrpSpPr/>
          <p:nvPr/>
        </p:nvGrpSpPr>
        <p:grpSpPr>
          <a:xfrm>
            <a:off x="138984" y="2672619"/>
            <a:ext cx="1668880" cy="1081039"/>
            <a:chOff x="138984" y="2672619"/>
            <a:chExt cx="1668880" cy="1081039"/>
          </a:xfrm>
        </p:grpSpPr>
        <p:grpSp>
          <p:nvGrpSpPr>
            <p:cNvPr id="1804" name="Google Shape;1804;p62"/>
            <p:cNvGrpSpPr/>
            <p:nvPr/>
          </p:nvGrpSpPr>
          <p:grpSpPr>
            <a:xfrm>
              <a:off x="138984" y="2672619"/>
              <a:ext cx="912860" cy="1081039"/>
              <a:chOff x="1554480" y="1949768"/>
              <a:chExt cx="2346960" cy="2606040"/>
            </a:xfrm>
          </p:grpSpPr>
          <p:sp>
            <p:nvSpPr>
              <p:cNvPr id="1805" name="Google Shape;1805;p62"/>
              <p:cNvSpPr/>
              <p:nvPr/>
            </p:nvSpPr>
            <p:spPr>
              <a:xfrm rot="5400000">
                <a:off x="1424940" y="2079308"/>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806" name="Google Shape;1806;p62"/>
              <p:cNvSpPr txBox="1"/>
              <p:nvPr/>
            </p:nvSpPr>
            <p:spPr>
              <a:xfrm>
                <a:off x="1748745" y="2938125"/>
                <a:ext cx="1958449" cy="5564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Kakao Talk</a:t>
                </a:r>
                <a:endParaRPr/>
              </a:p>
            </p:txBody>
          </p:sp>
        </p:grpSp>
        <p:cxnSp>
          <p:nvCxnSpPr>
            <p:cNvPr id="1807" name="Google Shape;1807;p62"/>
            <p:cNvCxnSpPr/>
            <p:nvPr/>
          </p:nvCxnSpPr>
          <p:spPr>
            <a:xfrm rot="10800000">
              <a:off x="1051844" y="3180653"/>
              <a:ext cx="756020"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808" name="Google Shape;1808;p62"/>
          <p:cNvGrpSpPr/>
          <p:nvPr/>
        </p:nvGrpSpPr>
        <p:grpSpPr>
          <a:xfrm>
            <a:off x="3360564" y="3730633"/>
            <a:ext cx="912859" cy="1289500"/>
            <a:chOff x="3545963" y="3642004"/>
            <a:chExt cx="912859" cy="1289500"/>
          </a:xfrm>
        </p:grpSpPr>
        <p:grpSp>
          <p:nvGrpSpPr>
            <p:cNvPr id="1809" name="Google Shape;1809;p62"/>
            <p:cNvGrpSpPr/>
            <p:nvPr/>
          </p:nvGrpSpPr>
          <p:grpSpPr>
            <a:xfrm>
              <a:off x="3545963" y="3850465"/>
              <a:ext cx="912859" cy="1081039"/>
              <a:chOff x="1987534" y="1734164"/>
              <a:chExt cx="2346960" cy="2606040"/>
            </a:xfrm>
          </p:grpSpPr>
          <p:sp>
            <p:nvSpPr>
              <p:cNvPr id="1810" name="Google Shape;1810;p62"/>
              <p:cNvSpPr/>
              <p:nvPr/>
            </p:nvSpPr>
            <p:spPr>
              <a:xfrm rot="5400000">
                <a:off x="1857994" y="1863704"/>
                <a:ext cx="2606040" cy="234696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811" name="Google Shape;1811;p62"/>
              <p:cNvSpPr txBox="1"/>
              <p:nvPr/>
            </p:nvSpPr>
            <p:spPr>
              <a:xfrm>
                <a:off x="2172687" y="2604053"/>
                <a:ext cx="2020273" cy="1001633"/>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Pay</a:t>
                </a:r>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(replica 1)</a:t>
                </a:r>
                <a:endParaRPr/>
              </a:p>
            </p:txBody>
          </p:sp>
        </p:grpSp>
        <p:cxnSp>
          <p:nvCxnSpPr>
            <p:cNvPr id="1812" name="Google Shape;1812;p62"/>
            <p:cNvCxnSpPr>
              <a:stCxn id="1782" idx="0"/>
              <a:endCxn id="1810" idx="3"/>
            </p:cNvCxnSpPr>
            <p:nvPr/>
          </p:nvCxnSpPr>
          <p:spPr>
            <a:xfrm flipH="1">
              <a:off x="4002254" y="3642004"/>
              <a:ext cx="17100" cy="208500"/>
            </a:xfrm>
            <a:prstGeom prst="straightConnector1">
              <a:avLst/>
            </a:prstGeom>
            <a:noFill/>
            <a:ln w="9525" cap="flat" cmpd="sng">
              <a:solidFill>
                <a:schemeClr val="accent1"/>
              </a:solidFill>
              <a:prstDash val="solid"/>
              <a:miter lim="800000"/>
              <a:headEnd type="none" w="sm" len="sm"/>
              <a:tailEnd type="triangle" w="med" len="med"/>
            </a:ln>
          </p:spPr>
        </p:cxnSp>
      </p:grpSp>
      <p:sp>
        <p:nvSpPr>
          <p:cNvPr id="1813" name="Google Shape;1813;p62"/>
          <p:cNvSpPr txBox="1"/>
          <p:nvPr/>
        </p:nvSpPr>
        <p:spPr>
          <a:xfrm>
            <a:off x="6573247" y="1605456"/>
            <a:ext cx="1818802" cy="523220"/>
          </a:xfrm>
          <a:prstGeom prst="rect">
            <a:avLst/>
          </a:prstGeom>
          <a:noFill/>
          <a:ln>
            <a:noFill/>
          </a:ln>
        </p:spPr>
        <p:txBody>
          <a:bodyPr spcFirstLastPara="1" wrap="square" lIns="91425" tIns="45700" rIns="91425" bIns="45700" anchor="t" anchorCtr="0">
            <a:spAutoFit/>
          </a:bodyPr>
          <a:lstStyle/>
          <a:p>
            <a:pPr marL="285750" marR="0" lvl="0" indent="-198438"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트랜잭션 처리를 위한 2PC 구현</a:t>
            </a:r>
            <a:endParaRPr/>
          </a:p>
        </p:txBody>
      </p:sp>
      <p:cxnSp>
        <p:nvCxnSpPr>
          <p:cNvPr id="1814" name="Google Shape;1814;p62"/>
          <p:cNvCxnSpPr>
            <a:stCxn id="1782" idx="4"/>
            <a:endCxn id="1782" idx="5"/>
          </p:cNvCxnSpPr>
          <p:nvPr/>
        </p:nvCxnSpPr>
        <p:spPr>
          <a:xfrm>
            <a:off x="4320047" y="2949405"/>
            <a:ext cx="600" cy="481500"/>
          </a:xfrm>
          <a:prstGeom prst="curvedConnector3">
            <a:avLst>
              <a:gd name="adj1" fmla="val 710669030"/>
            </a:avLst>
          </a:prstGeom>
          <a:noFill/>
          <a:ln w="19050" cap="flat" cmpd="sng">
            <a:solidFill>
              <a:schemeClr val="accent1"/>
            </a:solidFill>
            <a:prstDash val="solid"/>
            <a:miter lim="800000"/>
            <a:headEnd type="none" w="sm" len="sm"/>
            <a:tailEnd type="triangle" w="med" len="med"/>
          </a:ln>
        </p:spPr>
      </p:cxnSp>
      <p:cxnSp>
        <p:nvCxnSpPr>
          <p:cNvPr id="1815" name="Google Shape;1815;p62"/>
          <p:cNvCxnSpPr>
            <a:stCxn id="1782" idx="2"/>
            <a:endCxn id="1782" idx="1"/>
          </p:cNvCxnSpPr>
          <p:nvPr/>
        </p:nvCxnSpPr>
        <p:spPr>
          <a:xfrm>
            <a:off x="3347864" y="2949405"/>
            <a:ext cx="600" cy="481500"/>
          </a:xfrm>
          <a:prstGeom prst="curvedConnector3">
            <a:avLst>
              <a:gd name="adj1" fmla="val -550576534"/>
            </a:avLst>
          </a:prstGeom>
          <a:noFill/>
          <a:ln w="19050" cap="flat" cmpd="sng">
            <a:solidFill>
              <a:schemeClr val="accent1"/>
            </a:solidFill>
            <a:prstDash val="solid"/>
            <a:miter lim="800000"/>
            <a:headEnd type="none" w="sm" len="sm"/>
            <a:tailEnd type="triangle" w="med" len="med"/>
          </a:ln>
        </p:spPr>
      </p:cxnSp>
      <p:cxnSp>
        <p:nvCxnSpPr>
          <p:cNvPr id="1816" name="Google Shape;1816;p62"/>
          <p:cNvCxnSpPr>
            <a:stCxn id="1782" idx="5"/>
            <a:endCxn id="1782" idx="1"/>
          </p:cNvCxnSpPr>
          <p:nvPr/>
        </p:nvCxnSpPr>
        <p:spPr>
          <a:xfrm flipH="1">
            <a:off x="3347747" y="3430821"/>
            <a:ext cx="972300" cy="600"/>
          </a:xfrm>
          <a:prstGeom prst="curvedConnector5">
            <a:avLst>
              <a:gd name="adj1" fmla="val -23511"/>
              <a:gd name="adj2" fmla="val 278179428"/>
              <a:gd name="adj3" fmla="val 123499"/>
            </a:avLst>
          </a:prstGeom>
          <a:noFill/>
          <a:ln w="19050" cap="flat" cmpd="sng">
            <a:solidFill>
              <a:schemeClr val="accent1"/>
            </a:solidFill>
            <a:prstDash val="solid"/>
            <a:miter lim="800000"/>
            <a:headEnd type="none" w="sm" len="sm"/>
            <a:tailEnd type="triangle" w="med" len="med"/>
          </a:ln>
        </p:spPr>
      </p:cxnSp>
      <p:cxnSp>
        <p:nvCxnSpPr>
          <p:cNvPr id="1817" name="Google Shape;1817;p62"/>
          <p:cNvCxnSpPr>
            <a:endCxn id="1782" idx="5"/>
          </p:cNvCxnSpPr>
          <p:nvPr/>
        </p:nvCxnSpPr>
        <p:spPr>
          <a:xfrm rot="-5400000" flipH="1">
            <a:off x="4070297" y="3181071"/>
            <a:ext cx="498900" cy="600"/>
          </a:xfrm>
          <a:prstGeom prst="curvedConnector4">
            <a:avLst>
              <a:gd name="adj1" fmla="val 7557"/>
              <a:gd name="adj2" fmla="val 709374710"/>
            </a:avLst>
          </a:prstGeom>
          <a:noFill/>
          <a:ln w="19050" cap="flat" cmpd="sng">
            <a:solidFill>
              <a:schemeClr val="accent2"/>
            </a:solidFill>
            <a:prstDash val="solid"/>
            <a:miter lim="800000"/>
            <a:headEnd type="none" w="sm" len="sm"/>
            <a:tailEnd type="triangle" w="med" len="med"/>
          </a:ln>
        </p:spPr>
      </p:cxnSp>
      <p:cxnSp>
        <p:nvCxnSpPr>
          <p:cNvPr id="1818" name="Google Shape;1818;p62"/>
          <p:cNvCxnSpPr>
            <a:endCxn id="1782" idx="1"/>
          </p:cNvCxnSpPr>
          <p:nvPr/>
        </p:nvCxnSpPr>
        <p:spPr>
          <a:xfrm rot="5400000">
            <a:off x="3104714" y="3175071"/>
            <a:ext cx="498900" cy="12600"/>
          </a:xfrm>
          <a:prstGeom prst="curvedConnector4">
            <a:avLst>
              <a:gd name="adj1" fmla="val 11265"/>
              <a:gd name="adj2" fmla="val 26009257"/>
            </a:avLst>
          </a:prstGeom>
          <a:noFill/>
          <a:ln w="19050" cap="flat" cmpd="sng">
            <a:solidFill>
              <a:schemeClr val="accent2"/>
            </a:solidFill>
            <a:prstDash val="solid"/>
            <a:miter lim="800000"/>
            <a:headEnd type="none" w="sm" len="sm"/>
            <a:tailEnd type="triangle" w="med" len="med"/>
          </a:ln>
        </p:spPr>
      </p:cxnSp>
      <p:cxnSp>
        <p:nvCxnSpPr>
          <p:cNvPr id="1819" name="Google Shape;1819;p62"/>
          <p:cNvCxnSpPr>
            <a:stCxn id="1782" idx="0"/>
            <a:endCxn id="1782" idx="5"/>
          </p:cNvCxnSpPr>
          <p:nvPr/>
        </p:nvCxnSpPr>
        <p:spPr>
          <a:xfrm rot="-5400000">
            <a:off x="3927105" y="3337783"/>
            <a:ext cx="299700" cy="486000"/>
          </a:xfrm>
          <a:prstGeom prst="curvedConnector4">
            <a:avLst>
              <a:gd name="adj1" fmla="val -426474"/>
              <a:gd name="adj2" fmla="val 403765"/>
            </a:avLst>
          </a:prstGeom>
          <a:noFill/>
          <a:ln w="19050" cap="flat" cmpd="sng">
            <a:solidFill>
              <a:schemeClr val="accent2"/>
            </a:solidFill>
            <a:prstDash val="solid"/>
            <a:miter lim="800000"/>
            <a:headEnd type="none" w="sm" len="sm"/>
            <a:tailEnd type="triangle" w="med" len="med"/>
          </a:ln>
        </p:spPr>
      </p:cxnSp>
      <p:grpSp>
        <p:nvGrpSpPr>
          <p:cNvPr id="1820" name="Google Shape;1820;p62"/>
          <p:cNvGrpSpPr/>
          <p:nvPr/>
        </p:nvGrpSpPr>
        <p:grpSpPr>
          <a:xfrm>
            <a:off x="3833955" y="3730633"/>
            <a:ext cx="1722912" cy="1218300"/>
            <a:chOff x="3833955" y="3730633"/>
            <a:chExt cx="1722912" cy="1218300"/>
          </a:xfrm>
        </p:grpSpPr>
        <p:sp>
          <p:nvSpPr>
            <p:cNvPr id="1821" name="Google Shape;1821;p62"/>
            <p:cNvSpPr/>
            <p:nvPr/>
          </p:nvSpPr>
          <p:spPr>
            <a:xfrm rot="5400000">
              <a:off x="4559918" y="3951984"/>
              <a:ext cx="1081039" cy="912859"/>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822" name="Google Shape;1822;p62"/>
            <p:cNvSpPr txBox="1"/>
            <p:nvPr/>
          </p:nvSpPr>
          <p:spPr>
            <a:xfrm>
              <a:off x="4707542" y="4265589"/>
              <a:ext cx="785793" cy="415498"/>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Pay</a:t>
              </a:r>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(replica 2)</a:t>
              </a:r>
              <a:endParaRPr/>
            </a:p>
          </p:txBody>
        </p:sp>
        <p:cxnSp>
          <p:nvCxnSpPr>
            <p:cNvPr id="1823" name="Google Shape;1823;p62"/>
            <p:cNvCxnSpPr>
              <a:stCxn id="1782" idx="0"/>
              <a:endCxn id="1821" idx="2"/>
            </p:cNvCxnSpPr>
            <p:nvPr/>
          </p:nvCxnSpPr>
          <p:spPr>
            <a:xfrm>
              <a:off x="3833955" y="3730633"/>
              <a:ext cx="810000" cy="418800"/>
            </a:xfrm>
            <a:prstGeom prst="straightConnector1">
              <a:avLst/>
            </a:prstGeom>
            <a:noFill/>
            <a:ln w="9525" cap="flat" cmpd="sng">
              <a:solidFill>
                <a:schemeClr val="accent1"/>
              </a:solidFill>
              <a:prstDash val="solid"/>
              <a:miter lim="800000"/>
              <a:headEnd type="none" w="sm" len="sm"/>
              <a:tailEnd type="triangle" w="med" len="med"/>
            </a:ln>
          </p:spPr>
        </p:cxnSp>
      </p:grpSp>
      <p:sp>
        <p:nvSpPr>
          <p:cNvPr id="1824" name="Google Shape;1824;p62"/>
          <p:cNvSpPr/>
          <p:nvPr/>
        </p:nvSpPr>
        <p:spPr>
          <a:xfrm>
            <a:off x="5617823" y="3580727"/>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5" name="Google Shape;1825;p62"/>
          <p:cNvSpPr/>
          <p:nvPr/>
        </p:nvSpPr>
        <p:spPr>
          <a:xfrm>
            <a:off x="7238890" y="3535814"/>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6" name="Google Shape;1826;p62"/>
          <p:cNvSpPr/>
          <p:nvPr/>
        </p:nvSpPr>
        <p:spPr>
          <a:xfrm rot="10800000" flipH="1">
            <a:off x="3968693" y="4794960"/>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7" name="Google Shape;1827;p62"/>
          <p:cNvSpPr/>
          <p:nvPr/>
        </p:nvSpPr>
        <p:spPr>
          <a:xfrm rot="10800000" flipH="1">
            <a:off x="2267744" y="3550946"/>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8" name="Google Shape;1828;p62"/>
          <p:cNvSpPr/>
          <p:nvPr/>
        </p:nvSpPr>
        <p:spPr>
          <a:xfrm rot="10800000" flipH="1">
            <a:off x="755576" y="3507854"/>
            <a:ext cx="192733" cy="172932"/>
          </a:xfrm>
          <a:prstGeom prst="ellipse">
            <a:avLst/>
          </a:prstGeom>
          <a:solidFill>
            <a:schemeClr val="accent1"/>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9" name="Google Shape;1829;p62"/>
          <p:cNvSpPr txBox="1"/>
          <p:nvPr/>
        </p:nvSpPr>
        <p:spPr>
          <a:xfrm>
            <a:off x="4915140" y="4656706"/>
            <a:ext cx="4828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830" name="Google Shape;1830;p62"/>
          <p:cNvSpPr/>
          <p:nvPr/>
        </p:nvSpPr>
        <p:spPr>
          <a:xfrm>
            <a:off x="5617823" y="3580727"/>
            <a:ext cx="192733" cy="172932"/>
          </a:xfrm>
          <a:prstGeom prst="ellipse">
            <a:avLst/>
          </a:prstGeom>
          <a:solidFill>
            <a:schemeClr val="accent2"/>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1" name="Google Shape;1831;p62"/>
          <p:cNvSpPr/>
          <p:nvPr/>
        </p:nvSpPr>
        <p:spPr>
          <a:xfrm>
            <a:off x="7238890" y="3535814"/>
            <a:ext cx="192733" cy="172932"/>
          </a:xfrm>
          <a:prstGeom prst="ellipse">
            <a:avLst/>
          </a:prstGeom>
          <a:solidFill>
            <a:schemeClr val="accent2"/>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2" name="Google Shape;1832;p62"/>
          <p:cNvSpPr/>
          <p:nvPr/>
        </p:nvSpPr>
        <p:spPr>
          <a:xfrm rot="10800000" flipH="1">
            <a:off x="2267744" y="3550946"/>
            <a:ext cx="192733" cy="172932"/>
          </a:xfrm>
          <a:prstGeom prst="ellipse">
            <a:avLst/>
          </a:prstGeom>
          <a:solidFill>
            <a:schemeClr val="accent2"/>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3" name="Google Shape;1833;p62"/>
          <p:cNvSpPr/>
          <p:nvPr/>
        </p:nvSpPr>
        <p:spPr>
          <a:xfrm rot="10800000" flipH="1">
            <a:off x="755576" y="3507854"/>
            <a:ext cx="192733" cy="172932"/>
          </a:xfrm>
          <a:prstGeom prst="ellipse">
            <a:avLst/>
          </a:prstGeom>
          <a:solidFill>
            <a:schemeClr val="accent2"/>
          </a:solid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682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4"/>
                                        </p:tgtEl>
                                        <p:attrNameLst>
                                          <p:attrName>style.visibility</p:attrName>
                                        </p:attrNameLst>
                                      </p:cBhvr>
                                      <p:to>
                                        <p:strVal val="visible"/>
                                      </p:to>
                                    </p:set>
                                    <p:animEffect transition="in" filter="fade">
                                      <p:cBhvr>
                                        <p:cTn id="7" dur="500"/>
                                        <p:tgtEl>
                                          <p:spTgt spid="1794"/>
                                        </p:tgtEl>
                                      </p:cBhvr>
                                    </p:animEffect>
                                  </p:childTnLst>
                                </p:cTn>
                              </p:par>
                              <p:par>
                                <p:cTn id="8" presetID="10" presetClass="entr" presetSubtype="0" fill="hold" nodeType="withEffect">
                                  <p:stCondLst>
                                    <p:cond delay="0"/>
                                  </p:stCondLst>
                                  <p:childTnLst>
                                    <p:set>
                                      <p:cBhvr>
                                        <p:cTn id="9" dur="1" fill="hold">
                                          <p:stCondLst>
                                            <p:cond delay="0"/>
                                          </p:stCondLst>
                                        </p:cTn>
                                        <p:tgtEl>
                                          <p:spTgt spid="1813"/>
                                        </p:tgtEl>
                                        <p:attrNameLst>
                                          <p:attrName>style.visibility</p:attrName>
                                        </p:attrNameLst>
                                      </p:cBhvr>
                                      <p:to>
                                        <p:strVal val="visible"/>
                                      </p:to>
                                    </p:set>
                                    <p:animEffect transition="in" filter="fade">
                                      <p:cBhvr>
                                        <p:cTn id="10" dur="500"/>
                                        <p:tgtEl>
                                          <p:spTgt spid="18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98"/>
                                        </p:tgtEl>
                                        <p:attrNameLst>
                                          <p:attrName>style.visibility</p:attrName>
                                        </p:attrNameLst>
                                      </p:cBhvr>
                                      <p:to>
                                        <p:strVal val="visible"/>
                                      </p:to>
                                    </p:set>
                                    <p:animEffect transition="in" filter="fade">
                                      <p:cBhvr>
                                        <p:cTn id="15" dur="500"/>
                                        <p:tgtEl>
                                          <p:spTgt spid="179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03"/>
                                        </p:tgtEl>
                                        <p:attrNameLst>
                                          <p:attrName>style.visibility</p:attrName>
                                        </p:attrNameLst>
                                      </p:cBhvr>
                                      <p:to>
                                        <p:strVal val="visible"/>
                                      </p:to>
                                    </p:set>
                                    <p:animEffect transition="in" filter="fade">
                                      <p:cBhvr>
                                        <p:cTn id="20" dur="500"/>
                                        <p:tgtEl>
                                          <p:spTgt spid="18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p:cTn id="25" dur="500"/>
                                        <p:tgtEl>
                                          <p:spTgt spid="18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20"/>
                                        </p:tgtEl>
                                        <p:attrNameLst>
                                          <p:attrName>style.visibility</p:attrName>
                                        </p:attrNameLst>
                                      </p:cBhvr>
                                      <p:to>
                                        <p:strVal val="visible"/>
                                      </p:to>
                                    </p:set>
                                    <p:animEffect transition="in" filter="fade">
                                      <p:cBhvr>
                                        <p:cTn id="30" dur="500"/>
                                        <p:tgtEl>
                                          <p:spTgt spid="18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14"/>
                                        </p:tgtEl>
                                        <p:attrNameLst>
                                          <p:attrName>style.visibility</p:attrName>
                                        </p:attrNameLst>
                                      </p:cBhvr>
                                      <p:to>
                                        <p:strVal val="visible"/>
                                      </p:to>
                                    </p:set>
                                    <p:animEffect transition="in" filter="fade">
                                      <p:cBhvr>
                                        <p:cTn id="35" dur="500"/>
                                        <p:tgtEl>
                                          <p:spTgt spid="18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24"/>
                                        </p:tgtEl>
                                        <p:attrNameLst>
                                          <p:attrName>style.visibility</p:attrName>
                                        </p:attrNameLst>
                                      </p:cBhvr>
                                      <p:to>
                                        <p:strVal val="visible"/>
                                      </p:to>
                                    </p:set>
                                    <p:animEffect transition="in" filter="fade">
                                      <p:cBhvr>
                                        <p:cTn id="40" dur="500"/>
                                        <p:tgtEl>
                                          <p:spTgt spid="18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25"/>
                                        </p:tgtEl>
                                        <p:attrNameLst>
                                          <p:attrName>style.visibility</p:attrName>
                                        </p:attrNameLst>
                                      </p:cBhvr>
                                      <p:to>
                                        <p:strVal val="visible"/>
                                      </p:to>
                                    </p:set>
                                    <p:animEffect transition="in" filter="fade">
                                      <p:cBhvr>
                                        <p:cTn id="45" dur="500"/>
                                        <p:tgtEl>
                                          <p:spTgt spid="18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15"/>
                                        </p:tgtEl>
                                        <p:attrNameLst>
                                          <p:attrName>style.visibility</p:attrName>
                                        </p:attrNameLst>
                                      </p:cBhvr>
                                      <p:to>
                                        <p:strVal val="visible"/>
                                      </p:to>
                                    </p:set>
                                    <p:animEffect transition="in" filter="fade">
                                      <p:cBhvr>
                                        <p:cTn id="50" dur="500"/>
                                        <p:tgtEl>
                                          <p:spTgt spid="18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27"/>
                                        </p:tgtEl>
                                        <p:attrNameLst>
                                          <p:attrName>style.visibility</p:attrName>
                                        </p:attrNameLst>
                                      </p:cBhvr>
                                      <p:to>
                                        <p:strVal val="visible"/>
                                      </p:to>
                                    </p:set>
                                    <p:animEffect transition="in" filter="fade">
                                      <p:cBhvr>
                                        <p:cTn id="55" dur="500"/>
                                        <p:tgtEl>
                                          <p:spTgt spid="18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28"/>
                                        </p:tgtEl>
                                        <p:attrNameLst>
                                          <p:attrName>style.visibility</p:attrName>
                                        </p:attrNameLst>
                                      </p:cBhvr>
                                      <p:to>
                                        <p:strVal val="visible"/>
                                      </p:to>
                                    </p:set>
                                    <p:animEffect transition="in" filter="fade">
                                      <p:cBhvr>
                                        <p:cTn id="60" dur="500"/>
                                        <p:tgtEl>
                                          <p:spTgt spid="182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16"/>
                                        </p:tgtEl>
                                        <p:attrNameLst>
                                          <p:attrName>style.visibility</p:attrName>
                                        </p:attrNameLst>
                                      </p:cBhvr>
                                      <p:to>
                                        <p:strVal val="visible"/>
                                      </p:to>
                                    </p:set>
                                    <p:animEffect transition="in" filter="fade">
                                      <p:cBhvr>
                                        <p:cTn id="65" dur="500"/>
                                        <p:tgtEl>
                                          <p:spTgt spid="18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826"/>
                                        </p:tgtEl>
                                        <p:attrNameLst>
                                          <p:attrName>style.visibility</p:attrName>
                                        </p:attrNameLst>
                                      </p:cBhvr>
                                      <p:to>
                                        <p:strVal val="visible"/>
                                      </p:to>
                                    </p:set>
                                    <p:animEffect transition="in" filter="fade">
                                      <p:cBhvr>
                                        <p:cTn id="70" dur="500"/>
                                        <p:tgtEl>
                                          <p:spTgt spid="182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817"/>
                                        </p:tgtEl>
                                        <p:attrNameLst>
                                          <p:attrName>style.visibility</p:attrName>
                                        </p:attrNameLst>
                                      </p:cBhvr>
                                      <p:to>
                                        <p:strVal val="visible"/>
                                      </p:to>
                                    </p:set>
                                    <p:animEffect transition="in" filter="fade">
                                      <p:cBhvr>
                                        <p:cTn id="75" dur="500"/>
                                        <p:tgtEl>
                                          <p:spTgt spid="18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830"/>
                                        </p:tgtEl>
                                        <p:attrNameLst>
                                          <p:attrName>style.visibility</p:attrName>
                                        </p:attrNameLst>
                                      </p:cBhvr>
                                      <p:to>
                                        <p:strVal val="visible"/>
                                      </p:to>
                                    </p:set>
                                    <p:animEffect transition="in" filter="fade">
                                      <p:cBhvr>
                                        <p:cTn id="80" dur="500"/>
                                        <p:tgtEl>
                                          <p:spTgt spid="1830"/>
                                        </p:tgtEl>
                                      </p:cBhvr>
                                    </p:animEffect>
                                  </p:childTnLst>
                                </p:cTn>
                              </p:par>
                              <p:par>
                                <p:cTn id="81" presetID="10" presetClass="entr" presetSubtype="0" fill="hold" nodeType="withEffect">
                                  <p:stCondLst>
                                    <p:cond delay="0"/>
                                  </p:stCondLst>
                                  <p:childTnLst>
                                    <p:set>
                                      <p:cBhvr>
                                        <p:cTn id="82" dur="1" fill="hold">
                                          <p:stCondLst>
                                            <p:cond delay="0"/>
                                          </p:stCondLst>
                                        </p:cTn>
                                        <p:tgtEl>
                                          <p:spTgt spid="1831"/>
                                        </p:tgtEl>
                                        <p:attrNameLst>
                                          <p:attrName>style.visibility</p:attrName>
                                        </p:attrNameLst>
                                      </p:cBhvr>
                                      <p:to>
                                        <p:strVal val="visible"/>
                                      </p:to>
                                    </p:set>
                                    <p:animEffect transition="in" filter="fade">
                                      <p:cBhvr>
                                        <p:cTn id="83" dur="500"/>
                                        <p:tgtEl>
                                          <p:spTgt spid="18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818"/>
                                        </p:tgtEl>
                                        <p:attrNameLst>
                                          <p:attrName>style.visibility</p:attrName>
                                        </p:attrNameLst>
                                      </p:cBhvr>
                                      <p:to>
                                        <p:strVal val="visible"/>
                                      </p:to>
                                    </p:set>
                                    <p:animEffect transition="in" filter="fade">
                                      <p:cBhvr>
                                        <p:cTn id="88" dur="500"/>
                                        <p:tgtEl>
                                          <p:spTgt spid="1818"/>
                                        </p:tgtEl>
                                      </p:cBhvr>
                                    </p:animEffect>
                                  </p:childTnLst>
                                </p:cTn>
                              </p:par>
                              <p:par>
                                <p:cTn id="89" presetID="10" presetClass="entr" presetSubtype="0" fill="hold" nodeType="withEffect">
                                  <p:stCondLst>
                                    <p:cond delay="0"/>
                                  </p:stCondLst>
                                  <p:childTnLst>
                                    <p:set>
                                      <p:cBhvr>
                                        <p:cTn id="90" dur="1" fill="hold">
                                          <p:stCondLst>
                                            <p:cond delay="0"/>
                                          </p:stCondLst>
                                        </p:cTn>
                                        <p:tgtEl>
                                          <p:spTgt spid="1832"/>
                                        </p:tgtEl>
                                        <p:attrNameLst>
                                          <p:attrName>style.visibility</p:attrName>
                                        </p:attrNameLst>
                                      </p:cBhvr>
                                      <p:to>
                                        <p:strVal val="visible"/>
                                      </p:to>
                                    </p:set>
                                    <p:animEffect transition="in" filter="fade">
                                      <p:cBhvr>
                                        <p:cTn id="91" dur="500"/>
                                        <p:tgtEl>
                                          <p:spTgt spid="1832"/>
                                        </p:tgtEl>
                                      </p:cBhvr>
                                    </p:animEffect>
                                  </p:childTnLst>
                                </p:cTn>
                              </p:par>
                              <p:par>
                                <p:cTn id="92" presetID="10" presetClass="entr" presetSubtype="0" fill="hold" nodeType="withEffect">
                                  <p:stCondLst>
                                    <p:cond delay="0"/>
                                  </p:stCondLst>
                                  <p:childTnLst>
                                    <p:set>
                                      <p:cBhvr>
                                        <p:cTn id="93" dur="1" fill="hold">
                                          <p:stCondLst>
                                            <p:cond delay="0"/>
                                          </p:stCondLst>
                                        </p:cTn>
                                        <p:tgtEl>
                                          <p:spTgt spid="1833"/>
                                        </p:tgtEl>
                                        <p:attrNameLst>
                                          <p:attrName>style.visibility</p:attrName>
                                        </p:attrNameLst>
                                      </p:cBhvr>
                                      <p:to>
                                        <p:strVal val="visible"/>
                                      </p:to>
                                    </p:set>
                                    <p:animEffect transition="in" filter="fade">
                                      <p:cBhvr>
                                        <p:cTn id="94" dur="500"/>
                                        <p:tgtEl>
                                          <p:spTgt spid="183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819"/>
                                        </p:tgtEl>
                                        <p:attrNameLst>
                                          <p:attrName>style.visibility</p:attrName>
                                        </p:attrNameLst>
                                      </p:cBhvr>
                                      <p:to>
                                        <p:strVal val="visible"/>
                                      </p:to>
                                    </p:set>
                                    <p:animEffect transition="in" filter="fade">
                                      <p:cBhvr>
                                        <p:cTn id="99" dur="500"/>
                                        <p:tgtEl>
                                          <p:spTgt spid="181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29"/>
                                        </p:tgtEl>
                                        <p:attrNameLst>
                                          <p:attrName>style.visibility</p:attrName>
                                        </p:attrNameLst>
                                      </p:cBhvr>
                                      <p:to>
                                        <p:strVal val="visible"/>
                                      </p:to>
                                    </p:set>
                                    <p:animEffect transition="in" filter="fade">
                                      <p:cBhvr>
                                        <p:cTn id="104" dur="500"/>
                                        <p:tgtEl>
                                          <p:spTgt spid="1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38"/>
          <p:cNvSpPr/>
          <p:nvPr/>
        </p:nvSpPr>
        <p:spPr>
          <a:xfrm>
            <a:off x="2279637" y="1275606"/>
            <a:ext cx="2034520" cy="1721116"/>
          </a:xfrm>
          <a:prstGeom prst="ellipse">
            <a:avLst/>
          </a:prstGeom>
          <a:solidFill>
            <a:schemeClr val="lt1"/>
          </a:solidFill>
          <a:ln w="825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93" name="Google Shape;1193;p38"/>
          <p:cNvSpPr txBox="1"/>
          <p:nvPr/>
        </p:nvSpPr>
        <p:spPr>
          <a:xfrm>
            <a:off x="2800173" y="1406909"/>
            <a:ext cx="991550" cy="444590"/>
          </a:xfrm>
          <a:prstGeom prst="rect">
            <a:avLst/>
          </a:prstGeom>
          <a:noFill/>
          <a:ln>
            <a:noFill/>
          </a:ln>
        </p:spPr>
        <p:txBody>
          <a:bodyPr spcFirstLastPara="1" wrap="square" lIns="91425" tIns="91425" rIns="91425" bIns="91425" anchor="b" anchorCtr="0">
            <a:normAutofit/>
          </a:bodyPr>
          <a:lstStyle/>
          <a:p>
            <a:pPr marL="0" marR="0" lvl="0" indent="0" algn="ctr" rtl="0">
              <a:lnSpc>
                <a:spcPct val="90000"/>
              </a:lnSpc>
              <a:spcBef>
                <a:spcPts val="0"/>
              </a:spcBef>
              <a:spcAft>
                <a:spcPts val="0"/>
              </a:spcAft>
              <a:buClr>
                <a:srgbClr val="0B87A1"/>
              </a:buClr>
              <a:buSzPts val="1800"/>
              <a:buFont typeface="Dosis ExtraLight"/>
              <a:buNone/>
            </a:pPr>
            <a:r>
              <a:rPr lang="en-US" sz="1800" b="1" i="0" u="none" strike="noStrike" cap="none">
                <a:solidFill>
                  <a:srgbClr val="34495E"/>
                </a:solidFill>
                <a:latin typeface="Calibri"/>
                <a:ea typeface="Calibri"/>
                <a:cs typeface="Calibri"/>
                <a:sym typeface="Calibri"/>
              </a:rPr>
              <a:t>Orders</a:t>
            </a:r>
            <a:endParaRPr sz="1800" b="1" i="0" u="none" strike="noStrike" cap="none">
              <a:solidFill>
                <a:srgbClr val="34495E"/>
              </a:solidFill>
              <a:latin typeface="Calibri"/>
              <a:ea typeface="Calibri"/>
              <a:cs typeface="Calibri"/>
              <a:sym typeface="Calibri"/>
            </a:endParaRPr>
          </a:p>
        </p:txBody>
      </p:sp>
      <p:sp>
        <p:nvSpPr>
          <p:cNvPr id="1194" name="Google Shape;1194;p38"/>
          <p:cNvSpPr/>
          <p:nvPr/>
        </p:nvSpPr>
        <p:spPr>
          <a:xfrm>
            <a:off x="6178089" y="864376"/>
            <a:ext cx="2008514" cy="1699118"/>
          </a:xfrm>
          <a:prstGeom prst="ellipse">
            <a:avLst/>
          </a:prstGeom>
          <a:solidFill>
            <a:schemeClr val="lt1"/>
          </a:solidFill>
          <a:ln w="825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95" name="Google Shape;1195;p38"/>
          <p:cNvSpPr txBox="1"/>
          <p:nvPr/>
        </p:nvSpPr>
        <p:spPr>
          <a:xfrm>
            <a:off x="6505543" y="988200"/>
            <a:ext cx="1353606" cy="44459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B87A1"/>
              </a:buClr>
              <a:buSzPts val="1800"/>
              <a:buFont typeface="Dosis ExtraLight"/>
              <a:buNone/>
            </a:pPr>
            <a:r>
              <a:rPr lang="en-US" sz="1800" b="1" i="0" u="none" strike="noStrike" cap="none">
                <a:solidFill>
                  <a:srgbClr val="34495E"/>
                </a:solidFill>
                <a:latin typeface="Calibri"/>
                <a:ea typeface="Calibri"/>
                <a:cs typeface="Calibri"/>
                <a:sym typeface="Calibri"/>
              </a:rPr>
              <a:t>Shipping</a:t>
            </a:r>
            <a:endParaRPr sz="1800" b="1" i="0" u="none" strike="noStrike" cap="none">
              <a:solidFill>
                <a:srgbClr val="34495E"/>
              </a:solidFill>
              <a:latin typeface="Calibri"/>
              <a:ea typeface="Calibri"/>
              <a:cs typeface="Calibri"/>
              <a:sym typeface="Calibri"/>
            </a:endParaRPr>
          </a:p>
        </p:txBody>
      </p:sp>
      <p:cxnSp>
        <p:nvCxnSpPr>
          <p:cNvPr id="1196" name="Google Shape;1196;p38"/>
          <p:cNvCxnSpPr/>
          <p:nvPr/>
        </p:nvCxnSpPr>
        <p:spPr>
          <a:xfrm rot="10800000" flipH="1">
            <a:off x="3864556" y="1623961"/>
            <a:ext cx="2720815" cy="638270"/>
          </a:xfrm>
          <a:prstGeom prst="straightConnector1">
            <a:avLst/>
          </a:prstGeom>
          <a:solidFill>
            <a:srgbClr val="BFBFBF"/>
          </a:solidFill>
          <a:ln w="15875" cap="rnd" cmpd="sng">
            <a:solidFill>
              <a:srgbClr val="D8D8D8"/>
            </a:solidFill>
            <a:prstDash val="dash"/>
            <a:miter lim="800000"/>
            <a:headEnd type="none" w="sm" len="sm"/>
            <a:tailEnd type="triangle" w="lg" len="lg"/>
          </a:ln>
        </p:spPr>
      </p:cxnSp>
      <p:sp>
        <p:nvSpPr>
          <p:cNvPr id="1197" name="Google Shape;1197;p38"/>
          <p:cNvSpPr/>
          <p:nvPr/>
        </p:nvSpPr>
        <p:spPr>
          <a:xfrm>
            <a:off x="7062133" y="2572274"/>
            <a:ext cx="1868954" cy="1581055"/>
          </a:xfrm>
          <a:prstGeom prst="ellipse">
            <a:avLst/>
          </a:prstGeom>
          <a:solidFill>
            <a:schemeClr val="lt1"/>
          </a:solidFill>
          <a:ln w="825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98" name="Google Shape;1198;p38"/>
          <p:cNvSpPr txBox="1"/>
          <p:nvPr/>
        </p:nvSpPr>
        <p:spPr>
          <a:xfrm>
            <a:off x="7412763" y="2734885"/>
            <a:ext cx="1273628" cy="44459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B87A1"/>
              </a:buClr>
              <a:buSzPts val="1800"/>
              <a:buFont typeface="Dosis ExtraLight"/>
              <a:buNone/>
            </a:pPr>
            <a:r>
              <a:rPr lang="en-US" sz="1800" b="1" i="0" u="none" strike="noStrike" cap="none">
                <a:solidFill>
                  <a:srgbClr val="34495E"/>
                </a:solidFill>
                <a:latin typeface="Calibri"/>
                <a:ea typeface="Calibri"/>
                <a:cs typeface="Calibri"/>
                <a:sym typeface="Calibri"/>
              </a:rPr>
              <a:t>Marketing</a:t>
            </a:r>
            <a:endParaRPr sz="1800" b="1" i="0" u="none" strike="noStrike" cap="none">
              <a:solidFill>
                <a:srgbClr val="34495E"/>
              </a:solidFill>
              <a:latin typeface="Calibri"/>
              <a:ea typeface="Calibri"/>
              <a:cs typeface="Calibri"/>
              <a:sym typeface="Calibri"/>
            </a:endParaRPr>
          </a:p>
        </p:txBody>
      </p:sp>
      <p:sp>
        <p:nvSpPr>
          <p:cNvPr id="1199" name="Google Shape;1199;p38"/>
          <p:cNvSpPr/>
          <p:nvPr/>
        </p:nvSpPr>
        <p:spPr>
          <a:xfrm>
            <a:off x="5055323" y="3298208"/>
            <a:ext cx="773723" cy="819952"/>
          </a:xfrm>
          <a:prstGeom prst="foldedCorner">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Calibri"/>
              <a:buNone/>
            </a:pPr>
            <a:r>
              <a:rPr lang="en-US" sz="1050" b="1" i="0" u="none" strike="noStrike" cap="none">
                <a:solidFill>
                  <a:srgbClr val="000000"/>
                </a:solidFill>
                <a:latin typeface="Calibri"/>
                <a:ea typeface="Calibri"/>
                <a:cs typeface="Calibri"/>
                <a:sym typeface="Calibri"/>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Calibri"/>
              <a:buNone/>
            </a:pPr>
            <a:r>
              <a:rPr lang="en-US" sz="1050" b="1" i="0" u="none" strike="noStrike" cap="none">
                <a:solidFill>
                  <a:srgbClr val="000000"/>
                </a:solidFill>
                <a:latin typeface="Calibri"/>
                <a:ea typeface="Calibri"/>
                <a:cs typeface="Calibri"/>
                <a:sym typeface="Calibri"/>
              </a:rPr>
              <a:t>Placed</a:t>
            </a:r>
            <a:endParaRPr sz="1050" b="1" i="0" u="none" strike="noStrike" cap="none">
              <a:solidFill>
                <a:srgbClr val="000000"/>
              </a:solidFill>
              <a:latin typeface="Calibri"/>
              <a:ea typeface="Calibri"/>
              <a:cs typeface="Calibri"/>
              <a:sym typeface="Calibri"/>
            </a:endParaRPr>
          </a:p>
        </p:txBody>
      </p:sp>
      <p:sp>
        <p:nvSpPr>
          <p:cNvPr id="1200" name="Google Shape;1200;p38"/>
          <p:cNvSpPr/>
          <p:nvPr/>
        </p:nvSpPr>
        <p:spPr>
          <a:xfrm>
            <a:off x="6678853" y="1486085"/>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Calibri"/>
              <a:ea typeface="Calibri"/>
              <a:cs typeface="Calibri"/>
              <a:sym typeface="Calibri"/>
            </a:endParaRPr>
          </a:p>
        </p:txBody>
      </p:sp>
      <p:sp>
        <p:nvSpPr>
          <p:cNvPr id="1201" name="Google Shape;1201;p38"/>
          <p:cNvSpPr/>
          <p:nvPr/>
        </p:nvSpPr>
        <p:spPr>
          <a:xfrm>
            <a:off x="7244732" y="1705687"/>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Calibri"/>
              <a:ea typeface="Calibri"/>
              <a:cs typeface="Calibri"/>
              <a:sym typeface="Calibri"/>
            </a:endParaRPr>
          </a:p>
        </p:txBody>
      </p:sp>
      <p:sp>
        <p:nvSpPr>
          <p:cNvPr id="1202" name="Google Shape;1202;p38"/>
          <p:cNvSpPr txBox="1"/>
          <p:nvPr/>
        </p:nvSpPr>
        <p:spPr>
          <a:xfrm rot="-733855">
            <a:off x="4636569" y="1575483"/>
            <a:ext cx="1401921" cy="2769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E295E"/>
              </a:buClr>
              <a:buSzPts val="1200"/>
              <a:buFont typeface="Calibri"/>
              <a:buNone/>
            </a:pPr>
            <a:r>
              <a:rPr lang="en-US" sz="1200">
                <a:solidFill>
                  <a:srgbClr val="4E295E"/>
                </a:solidFill>
                <a:latin typeface="Calibri"/>
                <a:ea typeface="Calibri"/>
                <a:cs typeface="Calibri"/>
                <a:sym typeface="Calibri"/>
              </a:rPr>
              <a:t>Request</a:t>
            </a:r>
            <a:endParaRPr sz="1200" b="0" i="0" u="none" strike="noStrike" cap="none">
              <a:solidFill>
                <a:srgbClr val="4E295E"/>
              </a:solidFill>
              <a:latin typeface="Calibri"/>
              <a:ea typeface="Calibri"/>
              <a:cs typeface="Calibri"/>
              <a:sym typeface="Calibri"/>
            </a:endParaRPr>
          </a:p>
        </p:txBody>
      </p:sp>
      <p:sp>
        <p:nvSpPr>
          <p:cNvPr id="1203" name="Google Shape;1203;p38"/>
          <p:cNvSpPr txBox="1"/>
          <p:nvPr/>
        </p:nvSpPr>
        <p:spPr>
          <a:xfrm>
            <a:off x="3451243" y="3330116"/>
            <a:ext cx="119936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74C3C"/>
              </a:buClr>
              <a:buSzPts val="1200"/>
              <a:buFont typeface="Calibri"/>
              <a:buNone/>
            </a:pPr>
            <a:r>
              <a:rPr lang="en-US" sz="1200" b="0" i="0" u="none" strike="noStrike" cap="none">
                <a:solidFill>
                  <a:srgbClr val="E74C3C"/>
                </a:solidFill>
                <a:latin typeface="Calibri"/>
                <a:ea typeface="Calibri"/>
                <a:cs typeface="Calibri"/>
                <a:sym typeface="Calibri"/>
              </a:rPr>
              <a:t>Time-decoupled</a:t>
            </a:r>
            <a:endParaRPr sz="1200" b="0" i="0" u="none" strike="noStrike" cap="none">
              <a:solidFill>
                <a:srgbClr val="E74C3C"/>
              </a:solidFill>
              <a:latin typeface="Calibri"/>
              <a:ea typeface="Calibri"/>
              <a:cs typeface="Calibri"/>
              <a:sym typeface="Calibri"/>
            </a:endParaRPr>
          </a:p>
        </p:txBody>
      </p:sp>
      <p:sp>
        <p:nvSpPr>
          <p:cNvPr id="1204" name="Google Shape;1204;p38"/>
          <p:cNvSpPr txBox="1"/>
          <p:nvPr/>
        </p:nvSpPr>
        <p:spPr>
          <a:xfrm>
            <a:off x="7678006" y="4187421"/>
            <a:ext cx="146546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74C3C"/>
              </a:buClr>
              <a:buSzPts val="1200"/>
              <a:buFont typeface="Calibri"/>
              <a:buNone/>
            </a:pPr>
            <a:r>
              <a:rPr lang="en-US" sz="1200" b="0" i="0" u="none" strike="noStrike" cap="none">
                <a:solidFill>
                  <a:srgbClr val="E74C3C"/>
                </a:solidFill>
                <a:latin typeface="Calibri"/>
                <a:ea typeface="Calibri"/>
                <a:cs typeface="Calibri"/>
                <a:sym typeface="Calibri"/>
              </a:rPr>
              <a:t>Open in extensibility</a:t>
            </a:r>
            <a:endParaRPr sz="1200" b="0" i="0" u="none" strike="noStrike" cap="none">
              <a:solidFill>
                <a:srgbClr val="E74C3C"/>
              </a:solidFill>
              <a:latin typeface="Calibri"/>
              <a:ea typeface="Calibri"/>
              <a:cs typeface="Calibri"/>
              <a:sym typeface="Calibri"/>
            </a:endParaRPr>
          </a:p>
        </p:txBody>
      </p:sp>
      <p:sp>
        <p:nvSpPr>
          <p:cNvPr id="1205" name="Google Shape;1205;p38"/>
          <p:cNvSpPr/>
          <p:nvPr/>
        </p:nvSpPr>
        <p:spPr>
          <a:xfrm rot="-729307">
            <a:off x="4640567" y="1913069"/>
            <a:ext cx="104227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74C3C"/>
              </a:buClr>
              <a:buSzPts val="1200"/>
              <a:buFont typeface="Calibri"/>
              <a:buNone/>
            </a:pPr>
            <a:r>
              <a:rPr lang="en-US" sz="1200">
                <a:solidFill>
                  <a:srgbClr val="4E295E"/>
                </a:solidFill>
                <a:latin typeface="Calibri"/>
                <a:ea typeface="Calibri"/>
                <a:cs typeface="Calibri"/>
                <a:sym typeface="Calibri"/>
              </a:rPr>
              <a:t>Response</a:t>
            </a:r>
            <a:endParaRPr sz="1200">
              <a:solidFill>
                <a:srgbClr val="4E295E"/>
              </a:solidFill>
              <a:latin typeface="Calibri"/>
              <a:ea typeface="Calibri"/>
              <a:cs typeface="Calibri"/>
              <a:sym typeface="Calibri"/>
            </a:endParaRPr>
          </a:p>
          <a:p>
            <a:pPr marL="0" marR="0" lvl="0" indent="0" algn="l" rtl="0">
              <a:lnSpc>
                <a:spcPct val="100000"/>
              </a:lnSpc>
              <a:spcBef>
                <a:spcPts val="0"/>
              </a:spcBef>
              <a:spcAft>
                <a:spcPts val="0"/>
              </a:spcAft>
              <a:buClr>
                <a:srgbClr val="E74C3C"/>
              </a:buClr>
              <a:buSzPts val="1200"/>
              <a:buFont typeface="Calibri"/>
              <a:buNone/>
            </a:pPr>
            <a:endParaRPr sz="1200">
              <a:solidFill>
                <a:srgbClr val="E74C3C"/>
              </a:solidFill>
              <a:latin typeface="Calibri"/>
              <a:ea typeface="Calibri"/>
              <a:cs typeface="Calibri"/>
              <a:sym typeface="Calibri"/>
            </a:endParaRPr>
          </a:p>
          <a:p>
            <a:pPr marL="0" marR="0" lvl="0" indent="0" algn="l" rtl="0">
              <a:lnSpc>
                <a:spcPct val="100000"/>
              </a:lnSpc>
              <a:spcBef>
                <a:spcPts val="0"/>
              </a:spcBef>
              <a:spcAft>
                <a:spcPts val="0"/>
              </a:spcAft>
              <a:buClr>
                <a:srgbClr val="E74C3C"/>
              </a:buClr>
              <a:buSzPts val="1200"/>
              <a:buFont typeface="Calibri"/>
              <a:buNone/>
            </a:pPr>
            <a:endParaRPr sz="1200" b="0" i="0" u="none" strike="noStrike" cap="none">
              <a:solidFill>
                <a:srgbClr val="E74C3C"/>
              </a:solidFill>
              <a:latin typeface="Calibri"/>
              <a:ea typeface="Calibri"/>
              <a:cs typeface="Calibri"/>
              <a:sym typeface="Calibri"/>
            </a:endParaRPr>
          </a:p>
        </p:txBody>
      </p:sp>
      <p:sp>
        <p:nvSpPr>
          <p:cNvPr id="1206" name="Google Shape;1206;p38"/>
          <p:cNvSpPr/>
          <p:nvPr/>
        </p:nvSpPr>
        <p:spPr>
          <a:xfrm rot="-990353">
            <a:off x="4609601" y="1403013"/>
            <a:ext cx="953049" cy="1001486"/>
          </a:xfrm>
          <a:prstGeom prst="mathMultiply">
            <a:avLst>
              <a:gd name="adj1" fmla="val 9391"/>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5B6AF"/>
              </a:solidFill>
              <a:latin typeface="Calibri"/>
              <a:ea typeface="Calibri"/>
              <a:cs typeface="Calibri"/>
              <a:sym typeface="Calibri"/>
            </a:endParaRPr>
          </a:p>
        </p:txBody>
      </p:sp>
      <p:sp>
        <p:nvSpPr>
          <p:cNvPr id="1207" name="Google Shape;1207;p38"/>
          <p:cNvSpPr txBox="1"/>
          <p:nvPr/>
        </p:nvSpPr>
        <p:spPr>
          <a:xfrm>
            <a:off x="709246" y="180367"/>
            <a:ext cx="8034157" cy="857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73646"/>
              </a:buClr>
              <a:buSzPts val="2800"/>
              <a:buFont typeface="Calibri"/>
              <a:buNone/>
            </a:pPr>
            <a:r>
              <a:rPr lang="en-US" sz="2800" b="1" i="0" u="none" strike="noStrike" cap="none">
                <a:solidFill>
                  <a:srgbClr val="273646"/>
                </a:solidFill>
                <a:latin typeface="Calibri"/>
                <a:ea typeface="Calibri"/>
                <a:cs typeface="Calibri"/>
                <a:sym typeface="Calibri"/>
              </a:rPr>
              <a:t>Approach #2 : Event Driven Architecture</a:t>
            </a:r>
            <a:endParaRPr sz="2800" b="1" i="0" u="none" strike="noStrike" cap="none">
              <a:solidFill>
                <a:srgbClr val="273646"/>
              </a:solidFill>
              <a:latin typeface="Calibri"/>
              <a:ea typeface="Calibri"/>
              <a:cs typeface="Calibri"/>
              <a:sym typeface="Calibri"/>
            </a:endParaRPr>
          </a:p>
        </p:txBody>
      </p:sp>
      <p:sp>
        <p:nvSpPr>
          <p:cNvPr id="1208" name="Google Shape;1208;p38"/>
          <p:cNvSpPr/>
          <p:nvPr/>
        </p:nvSpPr>
        <p:spPr>
          <a:xfrm>
            <a:off x="2808795" y="1901418"/>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Calibri"/>
              <a:ea typeface="Calibri"/>
              <a:cs typeface="Calibri"/>
              <a:sym typeface="Calibri"/>
            </a:endParaRPr>
          </a:p>
        </p:txBody>
      </p:sp>
      <p:sp>
        <p:nvSpPr>
          <p:cNvPr id="1209" name="Google Shape;1209;p38"/>
          <p:cNvSpPr/>
          <p:nvPr/>
        </p:nvSpPr>
        <p:spPr>
          <a:xfrm>
            <a:off x="3374674" y="2121020"/>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Calibri"/>
              <a:ea typeface="Calibri"/>
              <a:cs typeface="Calibri"/>
              <a:sym typeface="Calibri"/>
            </a:endParaRPr>
          </a:p>
        </p:txBody>
      </p:sp>
      <p:cxnSp>
        <p:nvCxnSpPr>
          <p:cNvPr id="1210" name="Google Shape;1210;p38"/>
          <p:cNvCxnSpPr>
            <a:stCxn id="1199" idx="3"/>
            <a:endCxn id="1200" idx="1"/>
          </p:cNvCxnSpPr>
          <p:nvPr/>
        </p:nvCxnSpPr>
        <p:spPr>
          <a:xfrm rot="10800000" flipH="1">
            <a:off x="5829046" y="1711384"/>
            <a:ext cx="849900" cy="1996800"/>
          </a:xfrm>
          <a:prstGeom prst="curvedConnector3">
            <a:avLst>
              <a:gd name="adj1" fmla="val 49995"/>
            </a:avLst>
          </a:prstGeom>
          <a:solidFill>
            <a:schemeClr val="accent1"/>
          </a:solidFill>
          <a:ln w="9525" cap="flat" cmpd="sng">
            <a:solidFill>
              <a:schemeClr val="accent5"/>
            </a:solidFill>
            <a:prstDash val="solid"/>
            <a:miter lim="800000"/>
            <a:headEnd type="none" w="sm" len="sm"/>
            <a:tailEnd type="triangle" w="med" len="med"/>
          </a:ln>
        </p:spPr>
      </p:cxnSp>
      <p:cxnSp>
        <p:nvCxnSpPr>
          <p:cNvPr id="1211" name="Google Shape;1211;p38"/>
          <p:cNvCxnSpPr>
            <a:stCxn id="1199" idx="2"/>
          </p:cNvCxnSpPr>
          <p:nvPr/>
        </p:nvCxnSpPr>
        <p:spPr>
          <a:xfrm rot="-5400000">
            <a:off x="6099185" y="2756460"/>
            <a:ext cx="704700" cy="2018700"/>
          </a:xfrm>
          <a:prstGeom prst="curvedConnector4">
            <a:avLst>
              <a:gd name="adj1" fmla="val -32439"/>
              <a:gd name="adj2" fmla="val 59583"/>
            </a:avLst>
          </a:prstGeom>
          <a:solidFill>
            <a:schemeClr val="accent1"/>
          </a:solidFill>
          <a:ln w="9525" cap="flat" cmpd="sng">
            <a:solidFill>
              <a:schemeClr val="accent5"/>
            </a:solidFill>
            <a:prstDash val="solid"/>
            <a:miter lim="800000"/>
            <a:headEnd type="none" w="sm" len="sm"/>
            <a:tailEnd type="triangle" w="med" len="med"/>
          </a:ln>
        </p:spPr>
      </p:cxnSp>
      <p:sp>
        <p:nvSpPr>
          <p:cNvPr id="1212" name="Google Shape;1212;p38"/>
          <p:cNvSpPr/>
          <p:nvPr/>
        </p:nvSpPr>
        <p:spPr>
          <a:xfrm>
            <a:off x="7539617" y="3188082"/>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Calibri"/>
              <a:ea typeface="Calibri"/>
              <a:cs typeface="Calibri"/>
              <a:sym typeface="Calibri"/>
            </a:endParaRPr>
          </a:p>
        </p:txBody>
      </p:sp>
      <p:sp>
        <p:nvSpPr>
          <p:cNvPr id="1213" name="Google Shape;1213;p38"/>
          <p:cNvSpPr/>
          <p:nvPr/>
        </p:nvSpPr>
        <p:spPr>
          <a:xfrm>
            <a:off x="8103127" y="3392436"/>
            <a:ext cx="432381" cy="450649"/>
          </a:xfrm>
          <a:prstGeom prst="foldedCorner">
            <a:avLst>
              <a:gd name="adj" fmla="val 16667"/>
            </a:avLst>
          </a:prstGeom>
          <a:solidFill>
            <a:srgbClr val="FFFF00"/>
          </a:solidFill>
          <a:ln w="9525"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Calibri"/>
              <a:ea typeface="Calibri"/>
              <a:cs typeface="Calibri"/>
              <a:sym typeface="Calibri"/>
            </a:endParaRPr>
          </a:p>
        </p:txBody>
      </p:sp>
      <p:sp>
        <p:nvSpPr>
          <p:cNvPr id="1214" name="Google Shape;1214;p38"/>
          <p:cNvSpPr/>
          <p:nvPr/>
        </p:nvSpPr>
        <p:spPr>
          <a:xfrm>
            <a:off x="5741628" y="2657712"/>
            <a:ext cx="872922" cy="253278"/>
          </a:xfrm>
          <a:prstGeom prst="roundRect">
            <a:avLst>
              <a:gd name="adj" fmla="val 16667"/>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4E295E"/>
              </a:buClr>
              <a:buSzPts val="1200"/>
              <a:buFont typeface="Calibri"/>
              <a:buNone/>
            </a:pPr>
            <a:r>
              <a:rPr lang="en-US" sz="1200" b="0" i="0" u="none" strike="noStrike" cap="none">
                <a:solidFill>
                  <a:srgbClr val="4E295E"/>
                </a:solidFill>
                <a:latin typeface="Calibri"/>
                <a:ea typeface="Calibri"/>
                <a:cs typeface="Calibri"/>
                <a:sym typeface="Calibri"/>
              </a:rPr>
              <a:t>Subscribes</a:t>
            </a:r>
            <a:endParaRPr sz="1200" b="0" i="0" u="none" strike="noStrike" cap="none">
              <a:solidFill>
                <a:srgbClr val="4E295E"/>
              </a:solidFill>
              <a:latin typeface="Calibri"/>
              <a:ea typeface="Calibri"/>
              <a:cs typeface="Calibri"/>
              <a:sym typeface="Calibri"/>
            </a:endParaRPr>
          </a:p>
        </p:txBody>
      </p:sp>
      <p:sp>
        <p:nvSpPr>
          <p:cNvPr id="1215" name="Google Shape;1215;p38"/>
          <p:cNvSpPr/>
          <p:nvPr/>
        </p:nvSpPr>
        <p:spPr>
          <a:xfrm>
            <a:off x="6148910" y="3721037"/>
            <a:ext cx="872922" cy="253278"/>
          </a:xfrm>
          <a:prstGeom prst="roundRect">
            <a:avLst>
              <a:gd name="adj" fmla="val 16667"/>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4E295E"/>
              </a:buClr>
              <a:buSzPts val="1200"/>
              <a:buFont typeface="Calibri"/>
              <a:buNone/>
            </a:pPr>
            <a:r>
              <a:rPr lang="en-US" sz="1200" b="0" i="0" u="none" strike="noStrike" cap="none">
                <a:solidFill>
                  <a:srgbClr val="4E295E"/>
                </a:solidFill>
                <a:latin typeface="Calibri"/>
                <a:ea typeface="Calibri"/>
                <a:cs typeface="Calibri"/>
                <a:sym typeface="Calibri"/>
              </a:rPr>
              <a:t>Subscribes</a:t>
            </a:r>
            <a:endParaRPr sz="1200" b="0" i="0" u="none" strike="noStrike" cap="none">
              <a:solidFill>
                <a:srgbClr val="4E295E"/>
              </a:solidFill>
              <a:latin typeface="Calibri"/>
              <a:ea typeface="Calibri"/>
              <a:cs typeface="Calibri"/>
              <a:sym typeface="Calibri"/>
            </a:endParaRPr>
          </a:p>
        </p:txBody>
      </p:sp>
      <p:cxnSp>
        <p:nvCxnSpPr>
          <p:cNvPr id="1216" name="Google Shape;1216;p38"/>
          <p:cNvCxnSpPr/>
          <p:nvPr/>
        </p:nvCxnSpPr>
        <p:spPr>
          <a:xfrm>
            <a:off x="3822236" y="2389202"/>
            <a:ext cx="1239000" cy="1095900"/>
          </a:xfrm>
          <a:prstGeom prst="curvedConnector3">
            <a:avLst>
              <a:gd name="adj1" fmla="val 49998"/>
            </a:avLst>
          </a:prstGeom>
          <a:noFill/>
          <a:ln w="9525" cap="flat" cmpd="sng">
            <a:solidFill>
              <a:schemeClr val="accent5"/>
            </a:solidFill>
            <a:prstDash val="solid"/>
            <a:round/>
            <a:headEnd type="none" w="sm" len="sm"/>
            <a:tailEnd type="triangle" w="med" len="med"/>
          </a:ln>
        </p:spPr>
      </p:cxnSp>
      <p:sp>
        <p:nvSpPr>
          <p:cNvPr id="1217" name="Google Shape;1217;p38"/>
          <p:cNvSpPr/>
          <p:nvPr/>
        </p:nvSpPr>
        <p:spPr>
          <a:xfrm>
            <a:off x="4170231" y="2936991"/>
            <a:ext cx="797044" cy="253278"/>
          </a:xfrm>
          <a:prstGeom prst="roundRect">
            <a:avLst>
              <a:gd name="adj" fmla="val 16667"/>
            </a:avLst>
          </a:prstGeom>
          <a:solidFill>
            <a:schemeClr val="lt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4E295E"/>
              </a:buClr>
              <a:buSzPts val="1200"/>
              <a:buFont typeface="Calibri"/>
              <a:buNone/>
            </a:pPr>
            <a:r>
              <a:rPr lang="en-US" sz="1200" b="0" i="0" u="none" strike="noStrike" cap="none">
                <a:solidFill>
                  <a:srgbClr val="4E295E"/>
                </a:solidFill>
                <a:latin typeface="Calibri"/>
                <a:ea typeface="Calibri"/>
                <a:cs typeface="Calibri"/>
                <a:sym typeface="Calibri"/>
              </a:rPr>
              <a:t>Publishes</a:t>
            </a:r>
            <a:endParaRPr sz="1200" b="0" i="0" u="none" strike="noStrike" cap="none">
              <a:solidFill>
                <a:srgbClr val="4E295E"/>
              </a:solidFill>
              <a:latin typeface="Calibri"/>
              <a:ea typeface="Calibri"/>
              <a:cs typeface="Calibri"/>
              <a:sym typeface="Calibri"/>
            </a:endParaRPr>
          </a:p>
        </p:txBody>
      </p:sp>
      <p:cxnSp>
        <p:nvCxnSpPr>
          <p:cNvPr id="1218" name="Google Shape;1218;p38"/>
          <p:cNvCxnSpPr/>
          <p:nvPr/>
        </p:nvCxnSpPr>
        <p:spPr>
          <a:xfrm flipH="1">
            <a:off x="3806955" y="1874520"/>
            <a:ext cx="2738400" cy="620700"/>
          </a:xfrm>
          <a:prstGeom prst="straightConnector1">
            <a:avLst/>
          </a:prstGeom>
          <a:solidFill>
            <a:srgbClr val="BFBFBF"/>
          </a:solidFill>
          <a:ln w="15875" cap="rnd" cmpd="sng">
            <a:solidFill>
              <a:srgbClr val="D8D8D8"/>
            </a:solidFill>
            <a:prstDash val="dash"/>
            <a:miter lim="800000"/>
            <a:headEnd type="none" w="sm" len="sm"/>
            <a:tailEnd type="triangle" w="lg" len="lg"/>
          </a:ln>
        </p:spPr>
      </p:cxnSp>
      <p:sp>
        <p:nvSpPr>
          <p:cNvPr id="2" name="직사각형 1">
            <a:extLst>
              <a:ext uri="{FF2B5EF4-FFF2-40B4-BE49-F238E27FC236}">
                <a16:creationId xmlns:a16="http://schemas.microsoft.com/office/drawing/2014/main" id="{C46CAFAF-C61D-544E-A1D0-B8C4E0C06384}"/>
              </a:ext>
            </a:extLst>
          </p:cNvPr>
          <p:cNvSpPr/>
          <p:nvPr/>
        </p:nvSpPr>
        <p:spPr>
          <a:xfrm>
            <a:off x="250170" y="3147251"/>
            <a:ext cx="3096814" cy="1815882"/>
          </a:xfrm>
          <a:prstGeom prst="rect">
            <a:avLst/>
          </a:prstGeom>
        </p:spPr>
        <p:txBody>
          <a:bodyPr wrap="square">
            <a:spAutoFit/>
          </a:bodyPr>
          <a:lstStyle/>
          <a:p>
            <a:pPr marL="285750" indent="-285750">
              <a:buFont typeface="Arial" panose="020B0604020202020204" pitchFamily="34" charset="0"/>
              <a:buChar char="•"/>
            </a:pPr>
            <a:r>
              <a:rPr lang="en-US" altLang="ko-Kore-KR" sz="1200" dirty="0">
                <a:solidFill>
                  <a:srgbClr val="222222"/>
                </a:solidFill>
                <a:latin typeface="NonBreakingSpaceOverride"/>
              </a:rPr>
              <a:t>No point-to-point integrations.</a:t>
            </a:r>
          </a:p>
          <a:p>
            <a:pPr marL="285750" indent="-285750">
              <a:buFont typeface="Arial" panose="020B0604020202020204" pitchFamily="34" charset="0"/>
              <a:buChar char="•"/>
            </a:pPr>
            <a:r>
              <a:rPr lang="en-US" altLang="ko-Kore-KR" sz="1200" dirty="0">
                <a:solidFill>
                  <a:srgbClr val="222222"/>
                </a:solidFill>
                <a:latin typeface="NonBreakingSpaceOverride"/>
              </a:rPr>
              <a:t>High performance and highly scalable systems.</a:t>
            </a:r>
          </a:p>
          <a:p>
            <a:pPr marL="285750" indent="-285750">
              <a:buFont typeface="Arial" panose="020B0604020202020204" pitchFamily="34" charset="0"/>
              <a:buChar char="•"/>
            </a:pPr>
            <a:r>
              <a:rPr lang="en-US" altLang="ko-Kore-KR" sz="1200" dirty="0">
                <a:solidFill>
                  <a:srgbClr val="222222"/>
                </a:solidFill>
                <a:latin typeface="NonBreakingSpaceOverride"/>
              </a:rPr>
              <a:t>Components can remain autonomous, being capable of coupling and decoupling into different networks in response to different events.</a:t>
            </a:r>
          </a:p>
          <a:p>
            <a:pPr marL="285750" indent="-285750">
              <a:buFont typeface="Arial" panose="020B0604020202020204" pitchFamily="34" charset="0"/>
              <a:buChar char="•"/>
            </a:pPr>
            <a:r>
              <a:rPr lang="en-US" altLang="ko-Kore-KR" sz="1200" dirty="0">
                <a:solidFill>
                  <a:srgbClr val="222222"/>
                </a:solidFill>
                <a:latin typeface="NonBreakingSpaceOverride"/>
              </a:rPr>
              <a:t>Advanced analytics can be done using complex event processing.</a:t>
            </a:r>
          </a:p>
        </p:txBody>
      </p:sp>
    </p:spTree>
    <p:extLst>
      <p:ext uri="{BB962C8B-B14F-4D97-AF65-F5344CB8AC3E}">
        <p14:creationId xmlns:p14="http://schemas.microsoft.com/office/powerpoint/2010/main" val="348436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18"/>
                                        </p:tgtEl>
                                        <p:attrNameLst>
                                          <p:attrName>style.visibility</p:attrName>
                                        </p:attrNameLst>
                                      </p:cBhvr>
                                      <p:to>
                                        <p:strVal val="visible"/>
                                      </p:to>
                                    </p:set>
                                    <p:animEffect transition="in" filter="fade">
                                      <p:cBhvr>
                                        <p:cTn id="13" dur="1000"/>
                                        <p:tgtEl>
                                          <p:spTgt spid="12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0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0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16"/>
                                        </p:tgtEl>
                                        <p:attrNameLst>
                                          <p:attrName>style.visibility</p:attrName>
                                        </p:attrNameLst>
                                      </p:cBhvr>
                                      <p:to>
                                        <p:strVal val="visible"/>
                                      </p:to>
                                    </p:set>
                                    <p:animEffect transition="in" filter="fade">
                                      <p:cBhvr>
                                        <p:cTn id="26" dur="500"/>
                                        <p:tgtEl>
                                          <p:spTgt spid="1216"/>
                                        </p:tgtEl>
                                      </p:cBhvr>
                                    </p:animEffect>
                                  </p:childTnLst>
                                </p:cTn>
                              </p:par>
                              <p:par>
                                <p:cTn id="27" presetID="10" presetClass="entr" presetSubtype="0" fill="hold" nodeType="withEffect">
                                  <p:stCondLst>
                                    <p:cond delay="0"/>
                                  </p:stCondLst>
                                  <p:childTnLst>
                                    <p:set>
                                      <p:cBhvr>
                                        <p:cTn id="28" dur="1" fill="hold">
                                          <p:stCondLst>
                                            <p:cond delay="0"/>
                                          </p:stCondLst>
                                        </p:cTn>
                                        <p:tgtEl>
                                          <p:spTgt spid="1217"/>
                                        </p:tgtEl>
                                        <p:attrNameLst>
                                          <p:attrName>style.visibility</p:attrName>
                                        </p:attrNameLst>
                                      </p:cBhvr>
                                      <p:to>
                                        <p:strVal val="visible"/>
                                      </p:to>
                                    </p:set>
                                    <p:animEffect transition="in" filter="fade">
                                      <p:cBhvr>
                                        <p:cTn id="29" dur="500"/>
                                        <p:tgtEl>
                                          <p:spTgt spid="1217"/>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1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14"/>
                                        </p:tgtEl>
                                        <p:attrNameLst>
                                          <p:attrName>style.visibility</p:attrName>
                                        </p:attrNameLst>
                                      </p:cBhvr>
                                      <p:to>
                                        <p:strVal val="visible"/>
                                      </p:to>
                                    </p:set>
                                    <p:animEffect transition="in" filter="fade">
                                      <p:cBhvr>
                                        <p:cTn id="41" dur="500"/>
                                        <p:tgtEl>
                                          <p:spTgt spid="1214"/>
                                        </p:tgtEl>
                                      </p:cBhvr>
                                    </p:animEffect>
                                  </p:childTnLst>
                                </p:cTn>
                              </p:par>
                              <p:par>
                                <p:cTn id="42" presetID="10" presetClass="entr" presetSubtype="0" fill="hold" nodeType="withEffect">
                                  <p:stCondLst>
                                    <p:cond delay="0"/>
                                  </p:stCondLst>
                                  <p:childTnLst>
                                    <p:set>
                                      <p:cBhvr>
                                        <p:cTn id="43" dur="1" fill="hold">
                                          <p:stCondLst>
                                            <p:cond delay="0"/>
                                          </p:stCondLst>
                                        </p:cTn>
                                        <p:tgtEl>
                                          <p:spTgt spid="1210"/>
                                        </p:tgtEl>
                                        <p:attrNameLst>
                                          <p:attrName>style.visibility</p:attrName>
                                        </p:attrNameLst>
                                      </p:cBhvr>
                                      <p:to>
                                        <p:strVal val="visible"/>
                                      </p:to>
                                    </p:set>
                                    <p:animEffect transition="in" filter="fade">
                                      <p:cBhvr>
                                        <p:cTn id="44" dur="500"/>
                                        <p:tgtEl>
                                          <p:spTgt spid="12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97"/>
                                        </p:tgtEl>
                                        <p:attrNameLst>
                                          <p:attrName>style.visibility</p:attrName>
                                        </p:attrNameLst>
                                      </p:cBhvr>
                                      <p:to>
                                        <p:strVal val="visible"/>
                                      </p:to>
                                    </p:set>
                                    <p:animEffect transition="in" filter="fade">
                                      <p:cBhvr>
                                        <p:cTn id="49" dur="500"/>
                                        <p:tgtEl>
                                          <p:spTgt spid="1197"/>
                                        </p:tgtEl>
                                      </p:cBhvr>
                                    </p:animEffect>
                                  </p:childTnLst>
                                </p:cTn>
                              </p:par>
                              <p:par>
                                <p:cTn id="50" presetID="10" presetClass="entr" presetSubtype="0" fill="hold" nodeType="withEffect">
                                  <p:stCondLst>
                                    <p:cond delay="0"/>
                                  </p:stCondLst>
                                  <p:childTnLst>
                                    <p:set>
                                      <p:cBhvr>
                                        <p:cTn id="51" dur="1" fill="hold">
                                          <p:stCondLst>
                                            <p:cond delay="0"/>
                                          </p:stCondLst>
                                        </p:cTn>
                                        <p:tgtEl>
                                          <p:spTgt spid="1198"/>
                                        </p:tgtEl>
                                        <p:attrNameLst>
                                          <p:attrName>style.visibility</p:attrName>
                                        </p:attrNameLst>
                                      </p:cBhvr>
                                      <p:to>
                                        <p:strVal val="visible"/>
                                      </p:to>
                                    </p:set>
                                    <p:animEffect transition="in" filter="fade">
                                      <p:cBhvr>
                                        <p:cTn id="52" dur="500"/>
                                        <p:tgtEl>
                                          <p:spTgt spid="1198"/>
                                        </p:tgtEl>
                                      </p:cBhvr>
                                    </p:animEffect>
                                  </p:childTnLst>
                                </p:cTn>
                              </p:par>
                              <p:par>
                                <p:cTn id="53" presetID="10" presetClass="entr" presetSubtype="0" fill="hold" nodeType="withEffect">
                                  <p:stCondLst>
                                    <p:cond delay="0"/>
                                  </p:stCondLst>
                                  <p:childTnLst>
                                    <p:set>
                                      <p:cBhvr>
                                        <p:cTn id="54" dur="1" fill="hold">
                                          <p:stCondLst>
                                            <p:cond delay="0"/>
                                          </p:stCondLst>
                                        </p:cTn>
                                        <p:tgtEl>
                                          <p:spTgt spid="1212"/>
                                        </p:tgtEl>
                                        <p:attrNameLst>
                                          <p:attrName>style.visibility</p:attrName>
                                        </p:attrNameLst>
                                      </p:cBhvr>
                                      <p:to>
                                        <p:strVal val="visible"/>
                                      </p:to>
                                    </p:set>
                                    <p:animEffect transition="in" filter="fade">
                                      <p:cBhvr>
                                        <p:cTn id="55" dur="500"/>
                                        <p:tgtEl>
                                          <p:spTgt spid="1212"/>
                                        </p:tgtEl>
                                      </p:cBhvr>
                                    </p:animEffect>
                                  </p:childTnLst>
                                </p:cTn>
                              </p:par>
                              <p:par>
                                <p:cTn id="56" presetID="10" presetClass="entr" presetSubtype="0" fill="hold" nodeType="withEffect">
                                  <p:stCondLst>
                                    <p:cond delay="0"/>
                                  </p:stCondLst>
                                  <p:childTnLst>
                                    <p:set>
                                      <p:cBhvr>
                                        <p:cTn id="57" dur="1" fill="hold">
                                          <p:stCondLst>
                                            <p:cond delay="0"/>
                                          </p:stCondLst>
                                        </p:cTn>
                                        <p:tgtEl>
                                          <p:spTgt spid="1213"/>
                                        </p:tgtEl>
                                        <p:attrNameLst>
                                          <p:attrName>style.visibility</p:attrName>
                                        </p:attrNameLst>
                                      </p:cBhvr>
                                      <p:to>
                                        <p:strVal val="visible"/>
                                      </p:to>
                                    </p:set>
                                    <p:animEffect transition="in" filter="fade">
                                      <p:cBhvr>
                                        <p:cTn id="58" dur="500"/>
                                        <p:tgtEl>
                                          <p:spTgt spid="12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11"/>
                                        </p:tgtEl>
                                        <p:attrNameLst>
                                          <p:attrName>style.visibility</p:attrName>
                                        </p:attrNameLst>
                                      </p:cBhvr>
                                      <p:to>
                                        <p:strVal val="visible"/>
                                      </p:to>
                                    </p:set>
                                    <p:animEffect transition="in" filter="fade">
                                      <p:cBhvr>
                                        <p:cTn id="63" dur="500"/>
                                        <p:tgtEl>
                                          <p:spTgt spid="1211"/>
                                        </p:tgtEl>
                                      </p:cBhvr>
                                    </p:animEffect>
                                  </p:childTnLst>
                                </p:cTn>
                              </p:par>
                              <p:par>
                                <p:cTn id="64" presetID="10" presetClass="entr" presetSubtype="0" fill="hold" nodeType="withEffect">
                                  <p:stCondLst>
                                    <p:cond delay="0"/>
                                  </p:stCondLst>
                                  <p:childTnLst>
                                    <p:set>
                                      <p:cBhvr>
                                        <p:cTn id="65" dur="1" fill="hold">
                                          <p:stCondLst>
                                            <p:cond delay="0"/>
                                          </p:stCondLst>
                                        </p:cTn>
                                        <p:tgtEl>
                                          <p:spTgt spid="1215"/>
                                        </p:tgtEl>
                                        <p:attrNameLst>
                                          <p:attrName>style.visibility</p:attrName>
                                        </p:attrNameLst>
                                      </p:cBhvr>
                                      <p:to>
                                        <p:strVal val="visible"/>
                                      </p:to>
                                    </p:set>
                                    <p:animEffect transition="in" filter="fade">
                                      <p:cBhvr>
                                        <p:cTn id="66" dur="500"/>
                                        <p:tgtEl>
                                          <p:spTgt spid="1215"/>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grpSp>
        <p:nvGrpSpPr>
          <p:cNvPr id="1223" name="Google Shape;1223;p39"/>
          <p:cNvGrpSpPr/>
          <p:nvPr/>
        </p:nvGrpSpPr>
        <p:grpSpPr>
          <a:xfrm>
            <a:off x="1985210" y="1443988"/>
            <a:ext cx="5179595" cy="3030309"/>
            <a:chOff x="4423558" y="2422558"/>
            <a:chExt cx="3158838" cy="2369136"/>
          </a:xfrm>
        </p:grpSpPr>
        <p:pic>
          <p:nvPicPr>
            <p:cNvPr id="1224" name="Google Shape;1224;p39" descr="TM Architecture"/>
            <p:cNvPicPr preferRelativeResize="0"/>
            <p:nvPr/>
          </p:nvPicPr>
          <p:blipFill rotWithShape="1">
            <a:blip r:embed="rId3">
              <a:alphaModFix/>
            </a:blip>
            <a:srcRect l="13399" t="1318" r="27022" b="7597"/>
            <a:stretch/>
          </p:blipFill>
          <p:spPr>
            <a:xfrm>
              <a:off x="4423558" y="2422558"/>
              <a:ext cx="3152900" cy="2369136"/>
            </a:xfrm>
            <a:prstGeom prst="rect">
              <a:avLst/>
            </a:prstGeom>
            <a:noFill/>
            <a:ln>
              <a:noFill/>
            </a:ln>
          </p:spPr>
        </p:pic>
        <p:sp>
          <p:nvSpPr>
            <p:cNvPr id="1225" name="Google Shape;1225;p39"/>
            <p:cNvSpPr/>
            <p:nvPr/>
          </p:nvSpPr>
          <p:spPr>
            <a:xfrm>
              <a:off x="7356765" y="4595751"/>
              <a:ext cx="225631" cy="1959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sp>
        <p:nvSpPr>
          <p:cNvPr id="1226" name="Google Shape;1226;p39"/>
          <p:cNvSpPr/>
          <p:nvPr/>
        </p:nvSpPr>
        <p:spPr>
          <a:xfrm>
            <a:off x="539750" y="4677397"/>
            <a:ext cx="807720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Source: </a:t>
            </a:r>
            <a:r>
              <a:rPr lang="en-US" sz="1000" b="0" i="0" u="sng" strike="noStrike" cap="none">
                <a:solidFill>
                  <a:srgbClr val="F2F2F2"/>
                </a:solidFill>
                <a:latin typeface="Arial"/>
                <a:ea typeface="Arial"/>
                <a:cs typeface="Arial"/>
                <a:sym typeface="Arial"/>
                <a:hlinkClick r:id="rId4">
                  <a:extLst>
                    <a:ext uri="{A12FA001-AC4F-418D-AE19-62706E023703}">
                      <ahyp:hlinkClr xmlns="" xmlns:ahyp="http://schemas.microsoft.com/office/drawing/2018/hyperlinkcolor" val="tx"/>
                    </a:ext>
                  </a:extLst>
                </a:hlinkClick>
              </a:rPr>
              <a:t>https://blog.redelastic.com/corporate-arts-crafts-modelling-reactive-systems-with-event-storming-73c6236f5dd7</a:t>
            </a:r>
            <a:r>
              <a:rPr lang="en-US" sz="1000" b="0" i="0" u="none" strike="noStrike" cap="none">
                <a:solidFill>
                  <a:srgbClr val="000000"/>
                </a:solidFill>
                <a:latin typeface="Arial"/>
                <a:ea typeface="Arial"/>
                <a:cs typeface="Arial"/>
                <a:sym typeface="Arial"/>
              </a:rPr>
              <a:t>,</a:t>
            </a:r>
            <a:r>
              <a:rPr lang="en-US" sz="1000" b="0" i="0" u="none" strike="noStrike" cap="none">
                <a:solidFill>
                  <a:srgbClr val="F2F2F2"/>
                </a:solidFill>
                <a:latin typeface="Arial"/>
                <a:ea typeface="Arial"/>
                <a:cs typeface="Arial"/>
                <a:sym typeface="Arial"/>
              </a:rPr>
              <a:t>,</a:t>
            </a:r>
            <a:r>
              <a:rPr lang="en-US" sz="1000" b="0" i="0" u="none" strike="noStrike" cap="none">
                <a:solidFill>
                  <a:srgbClr val="000000"/>
                </a:solidFill>
                <a:latin typeface="Arial"/>
                <a:ea typeface="Arial"/>
                <a:cs typeface="Arial"/>
                <a:sym typeface="Arial"/>
              </a:rPr>
              <a:t>Kevin webber</a:t>
            </a:r>
            <a:endParaRPr sz="1000" b="0" i="0" u="none" strike="noStrike" cap="none">
              <a:solidFill>
                <a:srgbClr val="000000"/>
              </a:solidFill>
              <a:latin typeface="Arial"/>
              <a:ea typeface="Arial"/>
              <a:cs typeface="Arial"/>
              <a:sym typeface="Arial"/>
            </a:endParaRPr>
          </a:p>
        </p:txBody>
      </p:sp>
      <p:sp>
        <p:nvSpPr>
          <p:cNvPr id="1227" name="Google Shape;1227;p39"/>
          <p:cNvSpPr/>
          <p:nvPr/>
        </p:nvSpPr>
        <p:spPr>
          <a:xfrm>
            <a:off x="3527950" y="983259"/>
            <a:ext cx="2094115" cy="269875"/>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Polyglot-persistence</a:t>
            </a:r>
            <a:endParaRPr sz="1800" b="0" i="0" u="none" strike="noStrike" cap="none">
              <a:solidFill>
                <a:srgbClr val="FFFFFF"/>
              </a:solidFill>
              <a:latin typeface="Calibri"/>
              <a:ea typeface="Calibri"/>
              <a:cs typeface="Calibri"/>
              <a:sym typeface="Calibri"/>
            </a:endParaRPr>
          </a:p>
        </p:txBody>
      </p:sp>
      <p:sp>
        <p:nvSpPr>
          <p:cNvPr id="1228" name="Google Shape;1228;p39"/>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646"/>
              </a:buClr>
              <a:buSzPts val="2520"/>
              <a:buFont typeface="Calibri"/>
              <a:buNone/>
            </a:pPr>
            <a:r>
              <a:rPr lang="en-US" sz="2520"/>
              <a:t>Approach #2 : Event Driven Architecture</a:t>
            </a:r>
            <a:endParaRPr sz="2520"/>
          </a:p>
        </p:txBody>
      </p:sp>
    </p:spTree>
    <p:extLst>
      <p:ext uri="{BB962C8B-B14F-4D97-AF65-F5344CB8AC3E}">
        <p14:creationId xmlns:p14="http://schemas.microsoft.com/office/powerpoint/2010/main" val="41125889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graphicFrame>
        <p:nvGraphicFramePr>
          <p:cNvPr id="1233" name="Google Shape;1233;p132"/>
          <p:cNvGraphicFramePr/>
          <p:nvPr/>
        </p:nvGraphicFramePr>
        <p:xfrm>
          <a:off x="6650850" y="4026396"/>
          <a:ext cx="2330875" cy="791860"/>
        </p:xfrm>
        <a:graphic>
          <a:graphicData uri="http://schemas.openxmlformats.org/drawingml/2006/table">
            <a:tbl>
              <a:tblPr firstRow="1" bandRow="1">
                <a:noFill/>
              </a:tblPr>
              <a:tblGrid>
                <a:gridCol w="190025">
                  <a:extLst>
                    <a:ext uri="{9D8B030D-6E8A-4147-A177-3AD203B41FA5}">
                      <a16:colId xmlns:a16="http://schemas.microsoft.com/office/drawing/2014/main" val="20000"/>
                    </a:ext>
                  </a:extLst>
                </a:gridCol>
                <a:gridCol w="318475">
                  <a:extLst>
                    <a:ext uri="{9D8B030D-6E8A-4147-A177-3AD203B41FA5}">
                      <a16:colId xmlns:a16="http://schemas.microsoft.com/office/drawing/2014/main" val="20001"/>
                    </a:ext>
                  </a:extLst>
                </a:gridCol>
                <a:gridCol w="443925">
                  <a:extLst>
                    <a:ext uri="{9D8B030D-6E8A-4147-A177-3AD203B41FA5}">
                      <a16:colId xmlns:a16="http://schemas.microsoft.com/office/drawing/2014/main" val="20002"/>
                    </a:ext>
                  </a:extLst>
                </a:gridCol>
                <a:gridCol w="278025">
                  <a:extLst>
                    <a:ext uri="{9D8B030D-6E8A-4147-A177-3AD203B41FA5}">
                      <a16:colId xmlns:a16="http://schemas.microsoft.com/office/drawing/2014/main" val="20003"/>
                    </a:ext>
                  </a:extLst>
                </a:gridCol>
                <a:gridCol w="350875">
                  <a:extLst>
                    <a:ext uri="{9D8B030D-6E8A-4147-A177-3AD203B41FA5}">
                      <a16:colId xmlns:a16="http://schemas.microsoft.com/office/drawing/2014/main" val="20004"/>
                    </a:ext>
                  </a:extLst>
                </a:gridCol>
                <a:gridCol w="350875">
                  <a:extLst>
                    <a:ext uri="{9D8B030D-6E8A-4147-A177-3AD203B41FA5}">
                      <a16:colId xmlns:a16="http://schemas.microsoft.com/office/drawing/2014/main" val="20005"/>
                    </a:ext>
                  </a:extLst>
                </a:gridCol>
                <a:gridCol w="398675">
                  <a:extLst>
                    <a:ext uri="{9D8B030D-6E8A-4147-A177-3AD203B41FA5}">
                      <a16:colId xmlns:a16="http://schemas.microsoft.com/office/drawing/2014/main" val="20006"/>
                    </a:ext>
                  </a:extLst>
                </a:gridCol>
              </a:tblGrid>
              <a:tr h="15647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extLst>
                  <a:ext uri="{0D108BD9-81ED-4DB2-BD59-A6C34878D82A}">
                    <a16:rowId xmlns:a16="http://schemas.microsoft.com/office/drawing/2014/main" val="10002"/>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extLst>
                  <a:ext uri="{0D108BD9-81ED-4DB2-BD59-A6C34878D82A}">
                    <a16:rowId xmlns:a16="http://schemas.microsoft.com/office/drawing/2014/main" val="10003"/>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tc>
                <a:extLst>
                  <a:ext uri="{0D108BD9-81ED-4DB2-BD59-A6C34878D82A}">
                    <a16:rowId xmlns:a16="http://schemas.microsoft.com/office/drawing/2014/main" val="10004"/>
                  </a:ext>
                </a:extLst>
              </a:tr>
            </a:tbl>
          </a:graphicData>
        </a:graphic>
      </p:graphicFrame>
      <p:sp>
        <p:nvSpPr>
          <p:cNvPr id="1234" name="Google Shape;1234;p132"/>
          <p:cNvSpPr/>
          <p:nvPr/>
        </p:nvSpPr>
        <p:spPr>
          <a:xfrm>
            <a:off x="715619" y="1824478"/>
            <a:ext cx="914400" cy="616226"/>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주문들어옴</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(PO. No: 2, TV, 5개, </a:t>
            </a:r>
            <a:r>
              <a:rPr lang="en-US" sz="1000" b="0" i="0" u="none" strike="noStrike" cap="none" dirty="0" err="1">
                <a:solidFill>
                  <a:srgbClr val="000000"/>
                </a:solidFill>
                <a:latin typeface="Malgun Gothic"/>
                <a:ea typeface="Malgun Gothic"/>
                <a:cs typeface="Malgun Gothic"/>
                <a:sym typeface="Malgun Gothic"/>
              </a:rPr>
              <a:t>아무개</a:t>
            </a:r>
            <a:r>
              <a:rPr lang="en-US" sz="1000" b="0" i="0" u="none" strike="noStrike" cap="none" dirty="0">
                <a:solidFill>
                  <a:srgbClr val="000000"/>
                </a:solidFill>
                <a:latin typeface="Malgun Gothic"/>
                <a:ea typeface="Malgun Gothic"/>
                <a:cs typeface="Malgun Gothic"/>
                <a:sym typeface="Malgun Gothic"/>
              </a:rPr>
              <a:t>)</a:t>
            </a:r>
            <a:endParaRPr sz="1000" b="0" i="0" u="none" strike="noStrike" cap="none" dirty="0">
              <a:solidFill>
                <a:srgbClr val="000000"/>
              </a:solidFill>
              <a:latin typeface="Malgun Gothic"/>
              <a:ea typeface="Malgun Gothic"/>
              <a:cs typeface="Malgun Gothic"/>
              <a:sym typeface="Malgun Gothic"/>
            </a:endParaRPr>
          </a:p>
        </p:txBody>
      </p:sp>
      <p:sp>
        <p:nvSpPr>
          <p:cNvPr id="1235" name="Google Shape;1235;p132"/>
          <p:cNvSpPr/>
          <p:nvPr/>
        </p:nvSpPr>
        <p:spPr>
          <a:xfrm>
            <a:off x="715619" y="2564556"/>
            <a:ext cx="914400" cy="640726"/>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주문취소됨</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(PO. No:1)</a:t>
            </a:r>
            <a:endParaRPr sz="1000" b="0" i="0" u="none" strike="noStrike" cap="none" dirty="0">
              <a:solidFill>
                <a:srgbClr val="000000"/>
              </a:solidFill>
              <a:latin typeface="Malgun Gothic"/>
              <a:ea typeface="Malgun Gothic"/>
              <a:cs typeface="Malgun Gothic"/>
              <a:sym typeface="Malgun Gothic"/>
            </a:endParaRPr>
          </a:p>
        </p:txBody>
      </p:sp>
      <p:sp>
        <p:nvSpPr>
          <p:cNvPr id="1236" name="Google Shape;1236;p132"/>
          <p:cNvSpPr/>
          <p:nvPr/>
        </p:nvSpPr>
        <p:spPr>
          <a:xfrm>
            <a:off x="715619" y="3329135"/>
            <a:ext cx="914400" cy="67319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주문들어옴</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(PO. No.: 3, </a:t>
            </a:r>
            <a:r>
              <a:rPr lang="en-US" sz="1000" b="0" i="0" u="none" strike="noStrike" cap="none" dirty="0" err="1">
                <a:solidFill>
                  <a:srgbClr val="000000"/>
                </a:solidFill>
                <a:latin typeface="Malgun Gothic"/>
                <a:ea typeface="Malgun Gothic"/>
                <a:cs typeface="Malgun Gothic"/>
                <a:sym typeface="Malgun Gothic"/>
              </a:rPr>
              <a:t>캠핑버너</a:t>
            </a:r>
            <a:r>
              <a:rPr lang="en-US" sz="1000" b="0" i="0" u="none" strike="noStrike" cap="none" dirty="0">
                <a:solidFill>
                  <a:srgbClr val="000000"/>
                </a:solidFill>
                <a:latin typeface="Malgun Gothic"/>
                <a:ea typeface="Malgun Gothic"/>
                <a:cs typeface="Malgun Gothic"/>
                <a:sym typeface="Malgun Gothic"/>
              </a:rPr>
              <a:t>, 2개, </a:t>
            </a:r>
            <a:r>
              <a:rPr lang="en-US" sz="1000" b="0" i="0" u="none" strike="noStrike" cap="none" dirty="0" err="1">
                <a:solidFill>
                  <a:srgbClr val="000000"/>
                </a:solidFill>
                <a:latin typeface="Malgun Gothic"/>
                <a:ea typeface="Malgun Gothic"/>
                <a:cs typeface="Malgun Gothic"/>
                <a:sym typeface="Malgun Gothic"/>
              </a:rPr>
              <a:t>아무개</a:t>
            </a:r>
            <a:r>
              <a:rPr lang="en-US" sz="1000" b="0" i="0" u="none" strike="noStrike" cap="none" dirty="0">
                <a:solidFill>
                  <a:srgbClr val="000000"/>
                </a:solidFill>
                <a:latin typeface="Malgun Gothic"/>
                <a:ea typeface="Malgun Gothic"/>
                <a:cs typeface="Malgun Gothic"/>
                <a:sym typeface="Malgun Gothic"/>
              </a:rPr>
              <a:t>)</a:t>
            </a:r>
            <a:endParaRPr sz="1000" b="0" i="0" u="none" strike="noStrike" cap="none" dirty="0">
              <a:solidFill>
                <a:srgbClr val="000000"/>
              </a:solidFill>
              <a:latin typeface="Malgun Gothic"/>
              <a:ea typeface="Malgun Gothic"/>
              <a:cs typeface="Malgun Gothic"/>
              <a:sym typeface="Malgun Gothic"/>
            </a:endParaRPr>
          </a:p>
        </p:txBody>
      </p:sp>
      <p:sp>
        <p:nvSpPr>
          <p:cNvPr id="1237" name="Google Shape;1237;p132"/>
          <p:cNvSpPr/>
          <p:nvPr/>
        </p:nvSpPr>
        <p:spPr>
          <a:xfrm>
            <a:off x="715620" y="1033653"/>
            <a:ext cx="914400" cy="666973"/>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주문들어옴</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(PO. No: 1, TV, 5개, </a:t>
            </a:r>
            <a:r>
              <a:rPr lang="en-US" sz="1000" b="0" i="0" u="none" strike="noStrike" cap="none" dirty="0" err="1">
                <a:solidFill>
                  <a:srgbClr val="000000"/>
                </a:solidFill>
                <a:latin typeface="Malgun Gothic"/>
                <a:ea typeface="Malgun Gothic"/>
                <a:cs typeface="Malgun Gothic"/>
                <a:sym typeface="Malgun Gothic"/>
              </a:rPr>
              <a:t>홍길동</a:t>
            </a:r>
            <a:r>
              <a:rPr lang="en-US" sz="1000" b="0" i="0" u="none" strike="noStrike" cap="none" dirty="0">
                <a:solidFill>
                  <a:srgbClr val="000000"/>
                </a:solidFill>
                <a:latin typeface="Malgun Gothic"/>
                <a:ea typeface="Malgun Gothic"/>
                <a:cs typeface="Malgun Gothic"/>
                <a:sym typeface="Malgun Gothic"/>
              </a:rPr>
              <a:t>)</a:t>
            </a:r>
            <a:endParaRPr sz="1000" b="0" i="0" u="none" strike="noStrike" cap="none" dirty="0">
              <a:solidFill>
                <a:srgbClr val="000000"/>
              </a:solidFill>
              <a:latin typeface="Malgun Gothic"/>
              <a:ea typeface="Malgun Gothic"/>
              <a:cs typeface="Malgun Gothic"/>
              <a:sym typeface="Malgun Gothic"/>
            </a:endParaRPr>
          </a:p>
        </p:txBody>
      </p:sp>
      <p:sp>
        <p:nvSpPr>
          <p:cNvPr id="1238" name="Google Shape;1238;p132"/>
          <p:cNvSpPr/>
          <p:nvPr/>
        </p:nvSpPr>
        <p:spPr>
          <a:xfrm>
            <a:off x="2309189" y="1883846"/>
            <a:ext cx="914400" cy="616226"/>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재고변경</a:t>
            </a:r>
            <a:r>
              <a:rPr lang="en-US" sz="1000" b="0" i="0" u="none" strike="noStrike" cap="none" dirty="0">
                <a:solidFill>
                  <a:srgbClr val="000000"/>
                </a:solidFill>
                <a:latin typeface="Malgun Gothic"/>
                <a:ea typeface="Malgun Gothic"/>
                <a:cs typeface="Malgun Gothic"/>
                <a:sym typeface="Malgun Gothic"/>
              </a:rPr>
              <a:t/>
            </a:r>
            <a:br>
              <a:rPr lang="en-US" sz="1000" b="0" i="0" u="none" strike="noStrike" cap="none" dirty="0">
                <a:solidFill>
                  <a:srgbClr val="000000"/>
                </a:solidFill>
                <a:latin typeface="Malgun Gothic"/>
                <a:ea typeface="Malgun Gothic"/>
                <a:cs typeface="Malgun Gothic"/>
                <a:sym typeface="Malgun Gothic"/>
              </a:rPr>
            </a:br>
            <a:r>
              <a:rPr lang="en-US" sz="1000" b="0" i="0" u="none" strike="noStrike" cap="none" dirty="0">
                <a:solidFill>
                  <a:srgbClr val="000000"/>
                </a:solidFill>
                <a:latin typeface="Malgun Gothic"/>
                <a:ea typeface="Malgun Gothic"/>
                <a:cs typeface="Malgun Gothic"/>
                <a:sym typeface="Malgun Gothic"/>
              </a:rPr>
              <a:t>(TV, 0)</a:t>
            </a:r>
            <a:endParaRPr sz="1000" b="0" i="0" u="none" strike="noStrike" cap="none" dirty="0">
              <a:solidFill>
                <a:srgbClr val="000000"/>
              </a:solidFill>
              <a:latin typeface="Malgun Gothic"/>
              <a:ea typeface="Malgun Gothic"/>
              <a:cs typeface="Malgun Gothic"/>
              <a:sym typeface="Malgun Gothic"/>
            </a:endParaRPr>
          </a:p>
        </p:txBody>
      </p:sp>
      <p:sp>
        <p:nvSpPr>
          <p:cNvPr id="1239" name="Google Shape;1239;p132"/>
          <p:cNvSpPr/>
          <p:nvPr/>
        </p:nvSpPr>
        <p:spPr>
          <a:xfrm>
            <a:off x="2309189" y="2683292"/>
            <a:ext cx="914400" cy="541336"/>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재고변경</a:t>
            </a:r>
            <a:r>
              <a:rPr lang="en-US" sz="1000" b="0" i="0" u="none" strike="noStrike" cap="none" dirty="0">
                <a:solidFill>
                  <a:srgbClr val="000000"/>
                </a:solidFill>
                <a:latin typeface="Malgun Gothic"/>
                <a:ea typeface="Malgun Gothic"/>
                <a:cs typeface="Malgun Gothic"/>
                <a:sym typeface="Malgun Gothic"/>
              </a:rPr>
              <a:t/>
            </a:r>
            <a:br>
              <a:rPr lang="en-US" sz="1000" b="0" i="0" u="none" strike="noStrike" cap="none" dirty="0">
                <a:solidFill>
                  <a:srgbClr val="000000"/>
                </a:solidFill>
                <a:latin typeface="Malgun Gothic"/>
                <a:ea typeface="Malgun Gothic"/>
                <a:cs typeface="Malgun Gothic"/>
                <a:sym typeface="Malgun Gothic"/>
              </a:rPr>
            </a:br>
            <a:r>
              <a:rPr lang="en-US" sz="1000" b="0" i="0" u="none" strike="noStrike" cap="none" dirty="0">
                <a:solidFill>
                  <a:srgbClr val="000000"/>
                </a:solidFill>
                <a:latin typeface="Malgun Gothic"/>
                <a:ea typeface="Malgun Gothic"/>
                <a:cs typeface="Malgun Gothic"/>
                <a:sym typeface="Malgun Gothic"/>
              </a:rPr>
              <a:t>(TV, 15개)</a:t>
            </a:r>
            <a:endParaRPr sz="1000" b="0" i="0" u="none" strike="noStrike" cap="none" dirty="0">
              <a:solidFill>
                <a:srgbClr val="000000"/>
              </a:solidFill>
              <a:latin typeface="Malgun Gothic"/>
              <a:ea typeface="Malgun Gothic"/>
              <a:cs typeface="Malgun Gothic"/>
              <a:sym typeface="Malgun Gothic"/>
            </a:endParaRPr>
          </a:p>
        </p:txBody>
      </p:sp>
      <p:sp>
        <p:nvSpPr>
          <p:cNvPr id="1240" name="Google Shape;1240;p132"/>
          <p:cNvSpPr/>
          <p:nvPr/>
        </p:nvSpPr>
        <p:spPr>
          <a:xfrm>
            <a:off x="2309189" y="3407848"/>
            <a:ext cx="914400" cy="583748"/>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재고수정</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(Radio, 8)</a:t>
            </a:r>
            <a:endParaRPr sz="1000" b="0" i="0" u="none" strike="noStrike" cap="none" dirty="0">
              <a:solidFill>
                <a:srgbClr val="000000"/>
              </a:solidFill>
              <a:latin typeface="Malgun Gothic"/>
              <a:ea typeface="Malgun Gothic"/>
              <a:cs typeface="Malgun Gothic"/>
              <a:sym typeface="Malgun Gothic"/>
            </a:endParaRPr>
          </a:p>
        </p:txBody>
      </p:sp>
      <p:sp>
        <p:nvSpPr>
          <p:cNvPr id="1241" name="Google Shape;1241;p132"/>
          <p:cNvSpPr/>
          <p:nvPr/>
        </p:nvSpPr>
        <p:spPr>
          <a:xfrm>
            <a:off x="2309190" y="1033653"/>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재고변경</a:t>
            </a:r>
            <a:r>
              <a:rPr lang="en-US" sz="1000" b="0" i="0" u="none" strike="noStrike" cap="none" dirty="0">
                <a:solidFill>
                  <a:srgbClr val="000000"/>
                </a:solidFill>
                <a:latin typeface="Malgun Gothic"/>
                <a:ea typeface="Malgun Gothic"/>
                <a:cs typeface="Malgun Gothic"/>
                <a:sym typeface="Malgun Gothic"/>
              </a:rPr>
              <a:t/>
            </a:r>
            <a:br>
              <a:rPr lang="en-US" sz="1000" b="0" i="0" u="none" strike="noStrike" cap="none" dirty="0">
                <a:solidFill>
                  <a:srgbClr val="000000"/>
                </a:solidFill>
                <a:latin typeface="Malgun Gothic"/>
                <a:ea typeface="Malgun Gothic"/>
                <a:cs typeface="Malgun Gothic"/>
                <a:sym typeface="Malgun Gothic"/>
              </a:rPr>
            </a:br>
            <a:r>
              <a:rPr lang="en-US" sz="1000" b="0" i="0" u="none" strike="noStrike" cap="none" dirty="0">
                <a:solidFill>
                  <a:srgbClr val="000000"/>
                </a:solidFill>
                <a:latin typeface="Malgun Gothic"/>
                <a:ea typeface="Malgun Gothic"/>
                <a:cs typeface="Malgun Gothic"/>
                <a:sym typeface="Malgun Gothic"/>
              </a:rPr>
              <a:t>(TV, 5)</a:t>
            </a:r>
            <a:endParaRPr sz="1000" b="0" i="0" u="none" strike="noStrike" cap="none" dirty="0">
              <a:solidFill>
                <a:srgbClr val="000000"/>
              </a:solidFill>
              <a:latin typeface="Malgun Gothic"/>
              <a:ea typeface="Malgun Gothic"/>
              <a:cs typeface="Malgun Gothic"/>
              <a:sym typeface="Malgun Gothic"/>
            </a:endParaRPr>
          </a:p>
        </p:txBody>
      </p:sp>
      <p:sp>
        <p:nvSpPr>
          <p:cNvPr id="1242" name="Google Shape;1242;p132"/>
          <p:cNvSpPr/>
          <p:nvPr/>
        </p:nvSpPr>
        <p:spPr>
          <a:xfrm>
            <a:off x="3114774" y="2032934"/>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재입고됨</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(TV, 10개)</a:t>
            </a:r>
            <a:endParaRPr sz="1000" b="0" i="0" u="none" strike="noStrike" cap="none" dirty="0">
              <a:solidFill>
                <a:srgbClr val="000000"/>
              </a:solidFill>
              <a:latin typeface="Malgun Gothic"/>
              <a:ea typeface="Malgun Gothic"/>
              <a:cs typeface="Malgun Gothic"/>
              <a:sym typeface="Malgun Gothic"/>
            </a:endParaRPr>
          </a:p>
        </p:txBody>
      </p:sp>
      <p:sp>
        <p:nvSpPr>
          <p:cNvPr id="1243" name="Google Shape;1243;p132"/>
          <p:cNvSpPr/>
          <p:nvPr/>
        </p:nvSpPr>
        <p:spPr>
          <a:xfrm>
            <a:off x="4340087" y="1027823"/>
            <a:ext cx="914400" cy="597062"/>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배송준비</a:t>
            </a:r>
            <a:br>
              <a:rPr lang="en-US" sz="1000" b="0" i="0" u="none" strike="noStrike" cap="none">
                <a:solidFill>
                  <a:srgbClr val="000000"/>
                </a:solidFill>
                <a:latin typeface="Malgun Gothic"/>
                <a:ea typeface="Malgun Gothic"/>
                <a:cs typeface="Malgun Gothic"/>
                <a:sym typeface="Malgun Gothic"/>
              </a:rPr>
            </a:br>
            <a:r>
              <a:rPr lang="en-US" sz="1000" b="0" i="0" u="none" strike="noStrike" cap="none">
                <a:solidFill>
                  <a:srgbClr val="000000"/>
                </a:solidFill>
                <a:latin typeface="Malgun Gothic"/>
                <a:ea typeface="Malgun Gothic"/>
                <a:cs typeface="Malgun Gothic"/>
                <a:sym typeface="Malgun Gothic"/>
              </a:rPr>
              <a:t>(No: 1)</a:t>
            </a:r>
            <a:endParaRPr sz="1000" b="0" i="0" u="none" strike="noStrike" cap="none">
              <a:solidFill>
                <a:srgbClr val="000000"/>
              </a:solidFill>
              <a:latin typeface="Malgun Gothic"/>
              <a:ea typeface="Malgun Gothic"/>
              <a:cs typeface="Malgun Gothic"/>
              <a:sym typeface="Malgun Gothic"/>
            </a:endParaRPr>
          </a:p>
        </p:txBody>
      </p:sp>
      <p:sp>
        <p:nvSpPr>
          <p:cNvPr id="1244" name="Google Shape;1244;p132"/>
          <p:cNvSpPr/>
          <p:nvPr/>
        </p:nvSpPr>
        <p:spPr>
          <a:xfrm>
            <a:off x="4340087" y="1816469"/>
            <a:ext cx="914400" cy="597062"/>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배송준비</a:t>
            </a:r>
            <a:br>
              <a:rPr lang="en-US" sz="1000" b="0" i="0" u="none" strike="noStrike" cap="none">
                <a:solidFill>
                  <a:srgbClr val="000000"/>
                </a:solidFill>
                <a:latin typeface="Malgun Gothic"/>
                <a:ea typeface="Malgun Gothic"/>
                <a:cs typeface="Malgun Gothic"/>
                <a:sym typeface="Malgun Gothic"/>
              </a:rPr>
            </a:br>
            <a:r>
              <a:rPr lang="en-US" sz="1000" b="0" i="0" u="none" strike="noStrike" cap="none">
                <a:solidFill>
                  <a:srgbClr val="000000"/>
                </a:solidFill>
                <a:latin typeface="Malgun Gothic"/>
                <a:ea typeface="Malgun Gothic"/>
                <a:cs typeface="Malgun Gothic"/>
                <a:sym typeface="Malgun Gothic"/>
              </a:rPr>
              <a:t>(No: 2)</a:t>
            </a:r>
            <a:endParaRPr sz="1000" b="0" i="0" u="none" strike="noStrike" cap="none">
              <a:solidFill>
                <a:srgbClr val="000000"/>
              </a:solidFill>
              <a:latin typeface="Malgun Gothic"/>
              <a:ea typeface="Malgun Gothic"/>
              <a:cs typeface="Malgun Gothic"/>
              <a:sym typeface="Malgun Gothic"/>
            </a:endParaRPr>
          </a:p>
        </p:txBody>
      </p:sp>
      <p:sp>
        <p:nvSpPr>
          <p:cNvPr id="1245" name="Google Shape;1245;p132"/>
          <p:cNvSpPr/>
          <p:nvPr/>
        </p:nvSpPr>
        <p:spPr>
          <a:xfrm>
            <a:off x="5063362" y="1367139"/>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상품발송함</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(주번:1)</a:t>
            </a:r>
            <a:endParaRPr sz="1000" b="0" i="0" u="none" strike="noStrike" cap="none" dirty="0">
              <a:solidFill>
                <a:srgbClr val="000000"/>
              </a:solidFill>
              <a:latin typeface="Malgun Gothic"/>
              <a:ea typeface="Malgun Gothic"/>
              <a:cs typeface="Malgun Gothic"/>
              <a:sym typeface="Malgun Gothic"/>
            </a:endParaRPr>
          </a:p>
        </p:txBody>
      </p:sp>
      <p:sp>
        <p:nvSpPr>
          <p:cNvPr id="1246" name="Google Shape;1246;p132"/>
          <p:cNvSpPr/>
          <p:nvPr/>
        </p:nvSpPr>
        <p:spPr>
          <a:xfrm>
            <a:off x="4340087" y="2605115"/>
            <a:ext cx="914400" cy="597062"/>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배송수거</a:t>
            </a:r>
            <a:br>
              <a:rPr lang="en-US" sz="1000" b="0" i="0" u="none" strike="noStrike" cap="none">
                <a:solidFill>
                  <a:srgbClr val="000000"/>
                </a:solidFill>
                <a:latin typeface="Malgun Gothic"/>
                <a:ea typeface="Malgun Gothic"/>
                <a:cs typeface="Malgun Gothic"/>
                <a:sym typeface="Malgun Gothic"/>
              </a:rPr>
            </a:br>
            <a:r>
              <a:rPr lang="en-US" sz="1000" b="0" i="0" u="none" strike="noStrike" cap="none">
                <a:solidFill>
                  <a:srgbClr val="000000"/>
                </a:solidFill>
                <a:latin typeface="Malgun Gothic"/>
                <a:ea typeface="Malgun Gothic"/>
                <a:cs typeface="Malgun Gothic"/>
                <a:sym typeface="Malgun Gothic"/>
              </a:rPr>
              <a:t>(No: 3)</a:t>
            </a:r>
            <a:endParaRPr sz="1000" b="0" i="0" u="none" strike="noStrike" cap="none">
              <a:solidFill>
                <a:srgbClr val="000000"/>
              </a:solidFill>
              <a:latin typeface="Malgun Gothic"/>
              <a:ea typeface="Malgun Gothic"/>
              <a:cs typeface="Malgun Gothic"/>
              <a:sym typeface="Malgun Gothic"/>
            </a:endParaRPr>
          </a:p>
        </p:txBody>
      </p:sp>
      <p:sp>
        <p:nvSpPr>
          <p:cNvPr id="1247" name="Google Shape;1247;p132"/>
          <p:cNvSpPr/>
          <p:nvPr/>
        </p:nvSpPr>
        <p:spPr>
          <a:xfrm>
            <a:off x="5063362" y="2882521"/>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상품수거됨</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(주번:1)</a:t>
            </a:r>
            <a:endParaRPr sz="1000" b="0" i="0" u="none" strike="noStrike" cap="none" dirty="0">
              <a:solidFill>
                <a:srgbClr val="000000"/>
              </a:solidFill>
              <a:latin typeface="Malgun Gothic"/>
              <a:ea typeface="Malgun Gothic"/>
              <a:cs typeface="Malgun Gothic"/>
              <a:sym typeface="Malgun Gothic"/>
            </a:endParaRPr>
          </a:p>
        </p:txBody>
      </p:sp>
      <p:sp>
        <p:nvSpPr>
          <p:cNvPr id="1248" name="Google Shape;1248;p132"/>
          <p:cNvSpPr/>
          <p:nvPr/>
        </p:nvSpPr>
        <p:spPr>
          <a:xfrm>
            <a:off x="5063362" y="2120704"/>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상품발송함</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(주번:2)</a:t>
            </a:r>
            <a:endParaRPr sz="1000" b="0" i="0" u="none" strike="noStrike" cap="none" dirty="0">
              <a:solidFill>
                <a:srgbClr val="000000"/>
              </a:solidFill>
              <a:latin typeface="Malgun Gothic"/>
              <a:ea typeface="Malgun Gothic"/>
              <a:cs typeface="Malgun Gothic"/>
              <a:sym typeface="Malgun Gothic"/>
            </a:endParaRPr>
          </a:p>
        </p:txBody>
      </p:sp>
      <p:sp>
        <p:nvSpPr>
          <p:cNvPr id="1249" name="Google Shape;1249;p132"/>
          <p:cNvSpPr/>
          <p:nvPr/>
        </p:nvSpPr>
        <p:spPr>
          <a:xfrm>
            <a:off x="4340087" y="3393760"/>
            <a:ext cx="914400" cy="597062"/>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배송준비</a:t>
            </a:r>
            <a:br>
              <a:rPr lang="en-US" sz="1000" b="0" i="0" u="none" strike="noStrike" cap="none">
                <a:solidFill>
                  <a:srgbClr val="000000"/>
                </a:solidFill>
                <a:latin typeface="Malgun Gothic"/>
                <a:ea typeface="Malgun Gothic"/>
                <a:cs typeface="Malgun Gothic"/>
                <a:sym typeface="Malgun Gothic"/>
              </a:rPr>
            </a:br>
            <a:r>
              <a:rPr lang="en-US" sz="1000" b="0" i="0" u="none" strike="noStrike" cap="none">
                <a:solidFill>
                  <a:srgbClr val="000000"/>
                </a:solidFill>
                <a:latin typeface="Malgun Gothic"/>
                <a:ea typeface="Malgun Gothic"/>
                <a:cs typeface="Malgun Gothic"/>
                <a:sym typeface="Malgun Gothic"/>
              </a:rPr>
              <a:t>(No: 3)</a:t>
            </a:r>
            <a:endParaRPr sz="1000" b="0" i="0" u="none" strike="noStrike" cap="none">
              <a:solidFill>
                <a:srgbClr val="000000"/>
              </a:solidFill>
              <a:latin typeface="Malgun Gothic"/>
              <a:ea typeface="Malgun Gothic"/>
              <a:cs typeface="Malgun Gothic"/>
              <a:sym typeface="Malgun Gothic"/>
            </a:endParaRPr>
          </a:p>
        </p:txBody>
      </p:sp>
      <p:sp>
        <p:nvSpPr>
          <p:cNvPr id="1250" name="Google Shape;1250;p132"/>
          <p:cNvSpPr/>
          <p:nvPr/>
        </p:nvSpPr>
        <p:spPr>
          <a:xfrm>
            <a:off x="6336047" y="638327"/>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선호도수집</a:t>
            </a:r>
            <a:endParaRPr sz="1400" b="0" i="0" u="none" strike="noStrike" cap="none">
              <a:solidFill>
                <a:srgbClr val="000000"/>
              </a:solidFill>
              <a:latin typeface="Arial"/>
              <a:ea typeface="Arial"/>
              <a:cs typeface="Arial"/>
              <a:sym typeface="Arial"/>
            </a:endParaRPr>
          </a:p>
        </p:txBody>
      </p:sp>
      <p:sp>
        <p:nvSpPr>
          <p:cNvPr id="1251" name="Google Shape;1251;p132"/>
          <p:cNvSpPr/>
          <p:nvPr/>
        </p:nvSpPr>
        <p:spPr>
          <a:xfrm>
            <a:off x="6475037" y="767979"/>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선호도수집</a:t>
            </a:r>
            <a:endParaRPr sz="1400" b="0" i="0" u="none" strike="noStrike" cap="none">
              <a:solidFill>
                <a:srgbClr val="000000"/>
              </a:solidFill>
              <a:latin typeface="Arial"/>
              <a:ea typeface="Arial"/>
              <a:cs typeface="Arial"/>
              <a:sym typeface="Arial"/>
            </a:endParaRPr>
          </a:p>
        </p:txBody>
      </p:sp>
      <p:grpSp>
        <p:nvGrpSpPr>
          <p:cNvPr id="1252" name="Google Shape;1252;p132"/>
          <p:cNvGrpSpPr/>
          <p:nvPr/>
        </p:nvGrpSpPr>
        <p:grpSpPr>
          <a:xfrm>
            <a:off x="7794376" y="655697"/>
            <a:ext cx="819354" cy="634209"/>
            <a:chOff x="7794376" y="760501"/>
            <a:chExt cx="819354" cy="785039"/>
          </a:xfrm>
        </p:grpSpPr>
        <p:sp>
          <p:nvSpPr>
            <p:cNvPr id="1253" name="Google Shape;1253;p132"/>
            <p:cNvSpPr/>
            <p:nvPr/>
          </p:nvSpPr>
          <p:spPr>
            <a:xfrm>
              <a:off x="7794376" y="760501"/>
              <a:ext cx="819354" cy="78503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새벽 2시</a:t>
              </a:r>
              <a:endParaRPr sz="1000" b="0" i="0" u="none" strike="noStrike" cap="none">
                <a:solidFill>
                  <a:srgbClr val="000000"/>
                </a:solidFill>
                <a:latin typeface="Malgun Gothic"/>
                <a:ea typeface="Malgun Gothic"/>
                <a:cs typeface="Malgun Gothic"/>
                <a:sym typeface="Malgun Gothic"/>
              </a:endParaRPr>
            </a:p>
          </p:txBody>
        </p:sp>
        <p:grpSp>
          <p:nvGrpSpPr>
            <p:cNvPr id="1254" name="Google Shape;1254;p132"/>
            <p:cNvGrpSpPr/>
            <p:nvPr/>
          </p:nvGrpSpPr>
          <p:grpSpPr>
            <a:xfrm>
              <a:off x="8017598" y="889712"/>
              <a:ext cx="248260" cy="276497"/>
              <a:chOff x="8100389" y="506897"/>
              <a:chExt cx="397566" cy="444802"/>
            </a:xfrm>
          </p:grpSpPr>
          <p:sp>
            <p:nvSpPr>
              <p:cNvPr id="1255" name="Google Shape;1255;p132"/>
              <p:cNvSpPr/>
              <p:nvPr/>
            </p:nvSpPr>
            <p:spPr>
              <a:xfrm>
                <a:off x="8100389" y="506897"/>
                <a:ext cx="397566" cy="444802"/>
              </a:xfrm>
              <a:prstGeom prst="ellipse">
                <a:avLst/>
              </a:prstGeom>
              <a:solidFill>
                <a:srgbClr val="FFC000"/>
              </a:solidFill>
              <a:ln w="12700" cap="rnd" cmpd="sng">
                <a:solidFill>
                  <a:srgbClr val="262626"/>
                </a:solidFill>
                <a:prstDash val="solid"/>
                <a:round/>
                <a:headEnd type="none" w="sm" len="sm"/>
                <a:tailEnd type="none" w="sm" len="sm"/>
              </a:ln>
            </p:spPr>
            <p:txBody>
              <a:bodyPr spcFirstLastPara="1" wrap="square" lIns="91425" tIns="1440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algun Gothic"/>
                  <a:ea typeface="Malgun Gothic"/>
                  <a:cs typeface="Malgun Gothic"/>
                  <a:sym typeface="Malgun Gothic"/>
                </a:endParaRPr>
              </a:p>
            </p:txBody>
          </p:sp>
          <p:cxnSp>
            <p:nvCxnSpPr>
              <p:cNvPr id="1256" name="Google Shape;1256;p132"/>
              <p:cNvCxnSpPr/>
              <p:nvPr/>
            </p:nvCxnSpPr>
            <p:spPr>
              <a:xfrm>
                <a:off x="8297239" y="554431"/>
                <a:ext cx="2" cy="198783"/>
              </a:xfrm>
              <a:prstGeom prst="straightConnector1">
                <a:avLst/>
              </a:prstGeom>
              <a:solidFill>
                <a:srgbClr val="FFC000"/>
              </a:solidFill>
              <a:ln w="12700" cap="rnd" cmpd="sng">
                <a:solidFill>
                  <a:srgbClr val="262626"/>
                </a:solidFill>
                <a:prstDash val="solid"/>
                <a:round/>
                <a:headEnd type="none" w="sm" len="sm"/>
                <a:tailEnd type="none" w="sm" len="sm"/>
              </a:ln>
            </p:spPr>
          </p:cxnSp>
          <p:cxnSp>
            <p:nvCxnSpPr>
              <p:cNvPr id="1257" name="Google Shape;1257;p132"/>
              <p:cNvCxnSpPr/>
              <p:nvPr/>
            </p:nvCxnSpPr>
            <p:spPr>
              <a:xfrm rot="10800000" flipH="1">
                <a:off x="8286614" y="651467"/>
                <a:ext cx="104952" cy="99392"/>
              </a:xfrm>
              <a:prstGeom prst="straightConnector1">
                <a:avLst/>
              </a:prstGeom>
              <a:solidFill>
                <a:srgbClr val="FFC000"/>
              </a:solidFill>
              <a:ln w="12700" cap="rnd" cmpd="sng">
                <a:solidFill>
                  <a:srgbClr val="262626"/>
                </a:solidFill>
                <a:prstDash val="solid"/>
                <a:round/>
                <a:headEnd type="none" w="sm" len="sm"/>
                <a:tailEnd type="none" w="sm" len="sm"/>
              </a:ln>
            </p:spPr>
          </p:cxnSp>
        </p:grpSp>
      </p:grpSp>
      <p:cxnSp>
        <p:nvCxnSpPr>
          <p:cNvPr id="1258" name="Google Shape;1258;p132"/>
          <p:cNvCxnSpPr/>
          <p:nvPr/>
        </p:nvCxnSpPr>
        <p:spPr>
          <a:xfrm>
            <a:off x="2024270" y="110362"/>
            <a:ext cx="9939" cy="4610870"/>
          </a:xfrm>
          <a:prstGeom prst="straightConnector1">
            <a:avLst/>
          </a:prstGeom>
          <a:noFill/>
          <a:ln w="9525" cap="flat" cmpd="sng">
            <a:solidFill>
              <a:srgbClr val="D8D8D8"/>
            </a:solidFill>
            <a:prstDash val="dash"/>
            <a:round/>
            <a:headEnd type="none" w="sm" len="sm"/>
            <a:tailEnd type="none" w="sm" len="sm"/>
          </a:ln>
        </p:spPr>
      </p:cxnSp>
      <p:cxnSp>
        <p:nvCxnSpPr>
          <p:cNvPr id="1259" name="Google Shape;1259;p132"/>
          <p:cNvCxnSpPr/>
          <p:nvPr/>
        </p:nvCxnSpPr>
        <p:spPr>
          <a:xfrm>
            <a:off x="4118109" y="103736"/>
            <a:ext cx="9939" cy="4610870"/>
          </a:xfrm>
          <a:prstGeom prst="straightConnector1">
            <a:avLst/>
          </a:prstGeom>
          <a:noFill/>
          <a:ln w="9525" cap="flat" cmpd="sng">
            <a:solidFill>
              <a:srgbClr val="D8D8D8"/>
            </a:solidFill>
            <a:prstDash val="dash"/>
            <a:round/>
            <a:headEnd type="none" w="sm" len="sm"/>
            <a:tailEnd type="none" w="sm" len="sm"/>
          </a:ln>
        </p:spPr>
      </p:cxnSp>
      <p:grpSp>
        <p:nvGrpSpPr>
          <p:cNvPr id="1260" name="Google Shape;1260;p132"/>
          <p:cNvGrpSpPr/>
          <p:nvPr/>
        </p:nvGrpSpPr>
        <p:grpSpPr>
          <a:xfrm>
            <a:off x="7828336" y="1651834"/>
            <a:ext cx="819354" cy="785039"/>
            <a:chOff x="7828336" y="2142792"/>
            <a:chExt cx="819354" cy="785039"/>
          </a:xfrm>
        </p:grpSpPr>
        <p:sp>
          <p:nvSpPr>
            <p:cNvPr id="1261" name="Google Shape;1261;p132"/>
            <p:cNvSpPr/>
            <p:nvPr/>
          </p:nvSpPr>
          <p:spPr>
            <a:xfrm>
              <a:off x="7828336" y="2142792"/>
              <a:ext cx="819354" cy="78503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오전 9시</a:t>
              </a:r>
              <a:endParaRPr sz="1000" b="0" i="0" u="none" strike="noStrike" cap="none">
                <a:solidFill>
                  <a:srgbClr val="000000"/>
                </a:solidFill>
                <a:latin typeface="Malgun Gothic"/>
                <a:ea typeface="Malgun Gothic"/>
                <a:cs typeface="Malgun Gothic"/>
                <a:sym typeface="Malgun Gothic"/>
              </a:endParaRPr>
            </a:p>
          </p:txBody>
        </p:sp>
        <p:grpSp>
          <p:nvGrpSpPr>
            <p:cNvPr id="1262" name="Google Shape;1262;p132"/>
            <p:cNvGrpSpPr/>
            <p:nvPr/>
          </p:nvGrpSpPr>
          <p:grpSpPr>
            <a:xfrm>
              <a:off x="8051559" y="2272003"/>
              <a:ext cx="248260" cy="247782"/>
              <a:chOff x="8100392" y="506896"/>
              <a:chExt cx="397566" cy="398608"/>
            </a:xfrm>
          </p:grpSpPr>
          <p:sp>
            <p:nvSpPr>
              <p:cNvPr id="1263" name="Google Shape;1263;p132"/>
              <p:cNvSpPr/>
              <p:nvPr/>
            </p:nvSpPr>
            <p:spPr>
              <a:xfrm>
                <a:off x="8100392" y="506896"/>
                <a:ext cx="397566" cy="398608"/>
              </a:xfrm>
              <a:prstGeom prst="ellipse">
                <a:avLst/>
              </a:prstGeom>
              <a:solidFill>
                <a:srgbClr val="FFC000"/>
              </a:solidFill>
              <a:ln w="12700" cap="rnd" cmpd="sng">
                <a:solidFill>
                  <a:srgbClr val="262626"/>
                </a:solidFill>
                <a:prstDash val="solid"/>
                <a:round/>
                <a:headEnd type="none" w="sm" len="sm"/>
                <a:tailEnd type="none" w="sm" len="sm"/>
              </a:ln>
            </p:spPr>
            <p:txBody>
              <a:bodyPr spcFirstLastPara="1" wrap="square" lIns="91425" tIns="1440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algun Gothic"/>
                  <a:ea typeface="Malgun Gothic"/>
                  <a:cs typeface="Malgun Gothic"/>
                  <a:sym typeface="Malgun Gothic"/>
                </a:endParaRPr>
              </a:p>
            </p:txBody>
          </p:sp>
          <p:cxnSp>
            <p:nvCxnSpPr>
              <p:cNvPr id="1264" name="Google Shape;1264;p132"/>
              <p:cNvCxnSpPr/>
              <p:nvPr/>
            </p:nvCxnSpPr>
            <p:spPr>
              <a:xfrm>
                <a:off x="8297225" y="554432"/>
                <a:ext cx="2" cy="198783"/>
              </a:xfrm>
              <a:prstGeom prst="straightConnector1">
                <a:avLst/>
              </a:prstGeom>
              <a:solidFill>
                <a:srgbClr val="FFC000"/>
              </a:solidFill>
              <a:ln w="12700" cap="rnd" cmpd="sng">
                <a:solidFill>
                  <a:srgbClr val="262626"/>
                </a:solidFill>
                <a:prstDash val="solid"/>
                <a:round/>
                <a:headEnd type="none" w="sm" len="sm"/>
                <a:tailEnd type="none" w="sm" len="sm"/>
              </a:ln>
            </p:spPr>
          </p:cxnSp>
          <p:cxnSp>
            <p:nvCxnSpPr>
              <p:cNvPr id="1265" name="Google Shape;1265;p132"/>
              <p:cNvCxnSpPr/>
              <p:nvPr/>
            </p:nvCxnSpPr>
            <p:spPr>
              <a:xfrm>
                <a:off x="8148672" y="742555"/>
                <a:ext cx="159026" cy="0"/>
              </a:xfrm>
              <a:prstGeom prst="straightConnector1">
                <a:avLst/>
              </a:prstGeom>
              <a:solidFill>
                <a:srgbClr val="FFC000"/>
              </a:solidFill>
              <a:ln w="12700" cap="rnd" cmpd="sng">
                <a:solidFill>
                  <a:srgbClr val="262626"/>
                </a:solidFill>
                <a:prstDash val="solid"/>
                <a:round/>
                <a:headEnd type="none" w="sm" len="sm"/>
                <a:tailEnd type="none" w="sm" len="sm"/>
              </a:ln>
            </p:spPr>
          </p:cxnSp>
        </p:grpSp>
      </p:grpSp>
      <p:sp>
        <p:nvSpPr>
          <p:cNvPr id="1266" name="Google Shape;1266;p132"/>
          <p:cNvSpPr/>
          <p:nvPr/>
        </p:nvSpPr>
        <p:spPr>
          <a:xfrm>
            <a:off x="8231038" y="2075589"/>
            <a:ext cx="745868"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추천상품 이메일 발송</a:t>
            </a:r>
            <a:endParaRPr sz="1400" b="0" i="0" u="none" strike="noStrike" cap="none">
              <a:solidFill>
                <a:srgbClr val="000000"/>
              </a:solidFill>
              <a:latin typeface="Arial"/>
              <a:ea typeface="Arial"/>
              <a:cs typeface="Arial"/>
              <a:sym typeface="Arial"/>
            </a:endParaRPr>
          </a:p>
        </p:txBody>
      </p:sp>
      <p:sp>
        <p:nvSpPr>
          <p:cNvPr id="1267" name="Google Shape;1267;p132"/>
          <p:cNvSpPr/>
          <p:nvPr/>
        </p:nvSpPr>
        <p:spPr>
          <a:xfrm>
            <a:off x="169667" y="1377973"/>
            <a:ext cx="466263" cy="742731"/>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주문</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상태</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변경</a:t>
            </a:r>
            <a:endParaRPr sz="1000" b="0" i="0" u="none" strike="noStrike" cap="none">
              <a:solidFill>
                <a:srgbClr val="000000"/>
              </a:solidFill>
              <a:latin typeface="Malgun Gothic"/>
              <a:ea typeface="Malgun Gothic"/>
              <a:cs typeface="Malgun Gothic"/>
              <a:sym typeface="Malgun Gothic"/>
            </a:endParaRPr>
          </a:p>
        </p:txBody>
      </p:sp>
      <p:sp>
        <p:nvSpPr>
          <p:cNvPr id="1268" name="Google Shape;1268;p132"/>
          <p:cNvSpPr/>
          <p:nvPr/>
        </p:nvSpPr>
        <p:spPr>
          <a:xfrm>
            <a:off x="160420" y="1988272"/>
            <a:ext cx="466263" cy="742731"/>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주문</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상태</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변경</a:t>
            </a:r>
            <a:endParaRPr sz="1000" b="0" i="0" u="none" strike="noStrike" cap="none" dirty="0">
              <a:solidFill>
                <a:srgbClr val="000000"/>
              </a:solidFill>
              <a:latin typeface="Malgun Gothic"/>
              <a:ea typeface="Malgun Gothic"/>
              <a:cs typeface="Malgun Gothic"/>
              <a:sym typeface="Malgun Gothic"/>
            </a:endParaRPr>
          </a:p>
        </p:txBody>
      </p:sp>
      <p:sp>
        <p:nvSpPr>
          <p:cNvPr id="1269" name="Google Shape;1269;p132"/>
          <p:cNvSpPr/>
          <p:nvPr/>
        </p:nvSpPr>
        <p:spPr>
          <a:xfrm>
            <a:off x="153480" y="2617351"/>
            <a:ext cx="466263" cy="742731"/>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주문</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상태</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변경</a:t>
            </a:r>
            <a:endParaRPr sz="1000" b="0" i="0" u="none" strike="noStrike" cap="none">
              <a:solidFill>
                <a:srgbClr val="000000"/>
              </a:solidFill>
              <a:latin typeface="Malgun Gothic"/>
              <a:ea typeface="Malgun Gothic"/>
              <a:cs typeface="Malgun Gothic"/>
              <a:sym typeface="Malgun Gothic"/>
            </a:endParaRPr>
          </a:p>
        </p:txBody>
      </p:sp>
      <p:sp>
        <p:nvSpPr>
          <p:cNvPr id="1270" name="Google Shape;1270;p132"/>
          <p:cNvSpPr/>
          <p:nvPr/>
        </p:nvSpPr>
        <p:spPr>
          <a:xfrm>
            <a:off x="8223952" y="1047805"/>
            <a:ext cx="745868" cy="501720"/>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추천상품</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저장</a:t>
            </a:r>
            <a:endParaRPr sz="1400" b="0" i="0" u="none" strike="noStrike" cap="none">
              <a:solidFill>
                <a:srgbClr val="000000"/>
              </a:solidFill>
              <a:latin typeface="Arial"/>
              <a:ea typeface="Arial"/>
              <a:cs typeface="Arial"/>
              <a:sym typeface="Arial"/>
            </a:endParaRPr>
          </a:p>
        </p:txBody>
      </p:sp>
      <p:sp>
        <p:nvSpPr>
          <p:cNvPr id="1271" name="Google Shape;1271;p132"/>
          <p:cNvSpPr/>
          <p:nvPr/>
        </p:nvSpPr>
        <p:spPr>
          <a:xfrm>
            <a:off x="6556493" y="2836743"/>
            <a:ext cx="1495066" cy="244682"/>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100"/>
              <a:buFont typeface="Malgun Gothic"/>
              <a:buNone/>
            </a:pPr>
            <a:r>
              <a:rPr lang="en-US" sz="1100" b="1" i="0" u="none" strike="noStrike" cap="none">
                <a:solidFill>
                  <a:schemeClr val="lt1"/>
                </a:solidFill>
                <a:latin typeface="Malgun Gothic"/>
                <a:ea typeface="Malgun Gothic"/>
                <a:cs typeface="Malgun Gothic"/>
                <a:sym typeface="Malgun Gothic"/>
              </a:rPr>
              <a:t>마이페이지 - CQRS</a:t>
            </a:r>
            <a:endParaRPr sz="1100" b="1" i="0" u="none" strike="noStrike" cap="none">
              <a:solidFill>
                <a:schemeClr val="lt1"/>
              </a:solidFill>
              <a:latin typeface="Malgun Gothic"/>
              <a:ea typeface="Malgun Gothic"/>
              <a:cs typeface="Malgun Gothic"/>
              <a:sym typeface="Malgun Gothic"/>
            </a:endParaRPr>
          </a:p>
        </p:txBody>
      </p:sp>
      <p:sp>
        <p:nvSpPr>
          <p:cNvPr id="1272" name="Google Shape;1272;p132"/>
          <p:cNvSpPr/>
          <p:nvPr/>
        </p:nvSpPr>
        <p:spPr>
          <a:xfrm>
            <a:off x="6737120" y="3142983"/>
            <a:ext cx="889740" cy="648950"/>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주문정보</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수집</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(PO. No:1)</a:t>
            </a:r>
            <a:endParaRPr sz="1000" b="0" i="0" u="none" strike="noStrike" cap="none">
              <a:solidFill>
                <a:srgbClr val="000000"/>
              </a:solidFill>
              <a:latin typeface="Malgun Gothic"/>
              <a:ea typeface="Malgun Gothic"/>
              <a:cs typeface="Malgun Gothic"/>
              <a:sym typeface="Malgun Gothic"/>
            </a:endParaRPr>
          </a:p>
        </p:txBody>
      </p:sp>
      <p:sp>
        <p:nvSpPr>
          <p:cNvPr id="1273" name="Google Shape;1273;p132"/>
          <p:cNvSpPr/>
          <p:nvPr/>
        </p:nvSpPr>
        <p:spPr>
          <a:xfrm>
            <a:off x="61360" y="4143067"/>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aphicFrame>
        <p:nvGraphicFramePr>
          <p:cNvPr id="1274" name="Google Shape;1274;p132"/>
          <p:cNvGraphicFramePr/>
          <p:nvPr/>
        </p:nvGraphicFramePr>
        <p:xfrm>
          <a:off x="2599791" y="4219267"/>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tc>
                <a:extLst>
                  <a:ext uri="{0D108BD9-81ED-4DB2-BD59-A6C34878D82A}">
                    <a16:rowId xmlns:a16="http://schemas.microsoft.com/office/drawing/2014/main" val="10002"/>
                  </a:ext>
                </a:extLst>
              </a:tr>
            </a:tbl>
          </a:graphicData>
        </a:graphic>
      </p:graphicFrame>
      <p:sp>
        <p:nvSpPr>
          <p:cNvPr id="1275" name="Google Shape;1275;p132"/>
          <p:cNvSpPr/>
          <p:nvPr/>
        </p:nvSpPr>
        <p:spPr>
          <a:xfrm>
            <a:off x="6797358" y="3197394"/>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주문정보</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수집</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(PO. No:2)</a:t>
            </a:r>
            <a:endParaRPr sz="1000" b="0" i="0" u="none" strike="noStrike" cap="none">
              <a:solidFill>
                <a:srgbClr val="000000"/>
              </a:solidFill>
              <a:latin typeface="Malgun Gothic"/>
              <a:ea typeface="Malgun Gothic"/>
              <a:cs typeface="Malgun Gothic"/>
              <a:sym typeface="Malgun Gothic"/>
            </a:endParaRPr>
          </a:p>
        </p:txBody>
      </p:sp>
      <p:cxnSp>
        <p:nvCxnSpPr>
          <p:cNvPr id="1276" name="Google Shape;1276;p132"/>
          <p:cNvCxnSpPr/>
          <p:nvPr/>
        </p:nvCxnSpPr>
        <p:spPr>
          <a:xfrm rot="10800000">
            <a:off x="6390855" y="2795738"/>
            <a:ext cx="2681427" cy="10711"/>
          </a:xfrm>
          <a:prstGeom prst="straightConnector1">
            <a:avLst/>
          </a:prstGeom>
          <a:noFill/>
          <a:ln w="9525" cap="flat" cmpd="sng">
            <a:solidFill>
              <a:srgbClr val="D8D8D8"/>
            </a:solidFill>
            <a:prstDash val="dash"/>
            <a:round/>
            <a:headEnd type="none" w="sm" len="sm"/>
            <a:tailEnd type="none" w="sm" len="sm"/>
          </a:ln>
        </p:spPr>
      </p:cxnSp>
      <p:sp>
        <p:nvSpPr>
          <p:cNvPr id="1277" name="Google Shape;1277;p132"/>
          <p:cNvSpPr/>
          <p:nvPr/>
        </p:nvSpPr>
        <p:spPr>
          <a:xfrm>
            <a:off x="7877209" y="3126233"/>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배송상태</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변경정보수집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(PO. No:1)</a:t>
            </a:r>
            <a:endParaRPr sz="1000" b="0" i="0" u="none" strike="noStrike" cap="none">
              <a:solidFill>
                <a:srgbClr val="000000"/>
              </a:solidFill>
              <a:latin typeface="Malgun Gothic"/>
              <a:ea typeface="Malgun Gothic"/>
              <a:cs typeface="Malgun Gothic"/>
              <a:sym typeface="Malgun Gothic"/>
            </a:endParaRPr>
          </a:p>
        </p:txBody>
      </p:sp>
      <p:sp>
        <p:nvSpPr>
          <p:cNvPr id="1278" name="Google Shape;1278;p132"/>
          <p:cNvSpPr/>
          <p:nvPr/>
        </p:nvSpPr>
        <p:spPr>
          <a:xfrm>
            <a:off x="7921282" y="3169503"/>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배송상태</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변경정보수집</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(PO. No:2)</a:t>
            </a:r>
            <a:endParaRPr sz="1000" b="0" i="0" u="none" strike="noStrike" cap="none">
              <a:solidFill>
                <a:srgbClr val="000000"/>
              </a:solidFill>
              <a:latin typeface="Malgun Gothic"/>
              <a:ea typeface="Malgun Gothic"/>
              <a:cs typeface="Malgun Gothic"/>
              <a:sym typeface="Malgun Gothic"/>
            </a:endParaRPr>
          </a:p>
        </p:txBody>
      </p:sp>
      <p:sp>
        <p:nvSpPr>
          <p:cNvPr id="1279" name="Google Shape;1279;p132"/>
          <p:cNvSpPr/>
          <p:nvPr/>
        </p:nvSpPr>
        <p:spPr>
          <a:xfrm>
            <a:off x="2250252" y="4219267"/>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0" name="Google Shape;1280;p132"/>
          <p:cNvSpPr/>
          <p:nvPr/>
        </p:nvSpPr>
        <p:spPr>
          <a:xfrm>
            <a:off x="4212675" y="4175125"/>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1" name="Google Shape;1281;p132"/>
          <p:cNvSpPr/>
          <p:nvPr/>
        </p:nvSpPr>
        <p:spPr>
          <a:xfrm>
            <a:off x="6313065" y="1726939"/>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2" name="Google Shape;1282;p132"/>
          <p:cNvSpPr/>
          <p:nvPr/>
        </p:nvSpPr>
        <p:spPr>
          <a:xfrm>
            <a:off x="6313065" y="4069877"/>
            <a:ext cx="254823" cy="230989"/>
          </a:xfrm>
          <a:prstGeom prst="can">
            <a:avLst>
              <a:gd name="adj" fmla="val 15487"/>
            </a:avLst>
          </a:prstGeom>
          <a:solidFill>
            <a:srgbClr val="D6E9F7"/>
          </a:solidFill>
          <a:ln w="9525"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aphicFrame>
        <p:nvGraphicFramePr>
          <p:cNvPr id="1283" name="Google Shape;1283;p132"/>
          <p:cNvGraphicFramePr/>
          <p:nvPr/>
        </p:nvGraphicFramePr>
        <p:xfrm>
          <a:off x="386610" y="4143067"/>
          <a:ext cx="1603950" cy="646920"/>
        </p:xfrm>
        <a:graphic>
          <a:graphicData uri="http://schemas.openxmlformats.org/drawingml/2006/table">
            <a:tbl>
              <a:tblPr firstRow="1" bandRow="1">
                <a:noFill/>
              </a:tblPr>
              <a:tblGrid>
                <a:gridCol w="253475">
                  <a:extLst>
                    <a:ext uri="{9D8B030D-6E8A-4147-A177-3AD203B41FA5}">
                      <a16:colId xmlns:a16="http://schemas.microsoft.com/office/drawing/2014/main" val="20000"/>
                    </a:ext>
                  </a:extLst>
                </a:gridCol>
                <a:gridCol w="365750">
                  <a:extLst>
                    <a:ext uri="{9D8B030D-6E8A-4147-A177-3AD203B41FA5}">
                      <a16:colId xmlns:a16="http://schemas.microsoft.com/office/drawing/2014/main" val="20001"/>
                    </a:ext>
                  </a:extLst>
                </a:gridCol>
                <a:gridCol w="344650">
                  <a:extLst>
                    <a:ext uri="{9D8B030D-6E8A-4147-A177-3AD203B41FA5}">
                      <a16:colId xmlns:a16="http://schemas.microsoft.com/office/drawing/2014/main" val="20002"/>
                    </a:ext>
                  </a:extLst>
                </a:gridCol>
                <a:gridCol w="239150">
                  <a:extLst>
                    <a:ext uri="{9D8B030D-6E8A-4147-A177-3AD203B41FA5}">
                      <a16:colId xmlns:a16="http://schemas.microsoft.com/office/drawing/2014/main" val="20003"/>
                    </a:ext>
                  </a:extLst>
                </a:gridCol>
                <a:gridCol w="4009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3"/>
                  </a:ext>
                </a:extLst>
              </a:tr>
            </a:tbl>
          </a:graphicData>
        </a:graphic>
      </p:graphicFrame>
      <p:graphicFrame>
        <p:nvGraphicFramePr>
          <p:cNvPr id="1284" name="Google Shape;1284;p132"/>
          <p:cNvGraphicFramePr/>
          <p:nvPr/>
        </p:nvGraphicFramePr>
        <p:xfrm>
          <a:off x="4565416" y="4175125"/>
          <a:ext cx="1606800" cy="64692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3"/>
                  </a:ext>
                </a:extLst>
              </a:tr>
            </a:tbl>
          </a:graphicData>
        </a:graphic>
      </p:graphicFrame>
      <p:graphicFrame>
        <p:nvGraphicFramePr>
          <p:cNvPr id="1285" name="Google Shape;1285;p132"/>
          <p:cNvGraphicFramePr/>
          <p:nvPr/>
        </p:nvGraphicFramePr>
        <p:xfrm>
          <a:off x="6364720" y="2031856"/>
          <a:ext cx="1366850" cy="489000"/>
        </p:xfrm>
        <a:graphic>
          <a:graphicData uri="http://schemas.openxmlformats.org/drawingml/2006/table">
            <a:tbl>
              <a:tblPr firstRow="1" bandRow="1">
                <a:noFill/>
              </a:tblPr>
              <a:tblGrid>
                <a:gridCol w="163075">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520700">
                  <a:extLst>
                    <a:ext uri="{9D8B030D-6E8A-4147-A177-3AD203B41FA5}">
                      <a16:colId xmlns:a16="http://schemas.microsoft.com/office/drawing/2014/main" val="20002"/>
                    </a:ext>
                  </a:extLst>
                </a:gridCol>
                <a:gridCol w="295725">
                  <a:extLst>
                    <a:ext uri="{9D8B030D-6E8A-4147-A177-3AD203B41FA5}">
                      <a16:colId xmlns:a16="http://schemas.microsoft.com/office/drawing/2014/main" val="20003"/>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category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cnt</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tc>
                <a:extLst>
                  <a:ext uri="{0D108BD9-81ED-4DB2-BD59-A6C34878D82A}">
                    <a16:rowId xmlns:a16="http://schemas.microsoft.com/office/drawing/2014/main" val="10002"/>
                  </a:ext>
                </a:extLst>
              </a:tr>
            </a:tbl>
          </a:graphicData>
        </a:graphic>
      </p:graphicFrame>
      <p:graphicFrame>
        <p:nvGraphicFramePr>
          <p:cNvPr id="1286" name="Google Shape;1286;p132"/>
          <p:cNvGraphicFramePr/>
          <p:nvPr/>
        </p:nvGraphicFramePr>
        <p:xfrm>
          <a:off x="6658417" y="4022962"/>
          <a:ext cx="2322975" cy="1040510"/>
        </p:xfrm>
        <a:graphic>
          <a:graphicData uri="http://schemas.openxmlformats.org/drawingml/2006/table">
            <a:tbl>
              <a:tblPr firstRow="1" bandRow="1">
                <a:noFill/>
              </a:tblPr>
              <a:tblGrid>
                <a:gridCol w="192775">
                  <a:extLst>
                    <a:ext uri="{9D8B030D-6E8A-4147-A177-3AD203B41FA5}">
                      <a16:colId xmlns:a16="http://schemas.microsoft.com/office/drawing/2014/main" val="20000"/>
                    </a:ext>
                  </a:extLst>
                </a:gridCol>
                <a:gridCol w="312450">
                  <a:extLst>
                    <a:ext uri="{9D8B030D-6E8A-4147-A177-3AD203B41FA5}">
                      <a16:colId xmlns:a16="http://schemas.microsoft.com/office/drawing/2014/main" val="20001"/>
                    </a:ext>
                  </a:extLst>
                </a:gridCol>
                <a:gridCol w="452900">
                  <a:extLst>
                    <a:ext uri="{9D8B030D-6E8A-4147-A177-3AD203B41FA5}">
                      <a16:colId xmlns:a16="http://schemas.microsoft.com/office/drawing/2014/main" val="20002"/>
                    </a:ext>
                  </a:extLst>
                </a:gridCol>
                <a:gridCol w="265900">
                  <a:extLst>
                    <a:ext uri="{9D8B030D-6E8A-4147-A177-3AD203B41FA5}">
                      <a16:colId xmlns:a16="http://schemas.microsoft.com/office/drawing/2014/main" val="20003"/>
                    </a:ext>
                  </a:extLst>
                </a:gridCol>
                <a:gridCol w="350775">
                  <a:extLst>
                    <a:ext uri="{9D8B030D-6E8A-4147-A177-3AD203B41FA5}">
                      <a16:colId xmlns:a16="http://schemas.microsoft.com/office/drawing/2014/main" val="20004"/>
                    </a:ext>
                  </a:extLst>
                </a:gridCol>
                <a:gridCol w="350775">
                  <a:extLst>
                    <a:ext uri="{9D8B030D-6E8A-4147-A177-3AD203B41FA5}">
                      <a16:colId xmlns:a16="http://schemas.microsoft.com/office/drawing/2014/main" val="20005"/>
                    </a:ext>
                  </a:extLst>
                </a:gridCol>
                <a:gridCol w="397400">
                  <a:extLst>
                    <a:ext uri="{9D8B030D-6E8A-4147-A177-3AD203B41FA5}">
                      <a16:colId xmlns:a16="http://schemas.microsoft.com/office/drawing/2014/main" val="20006"/>
                    </a:ext>
                  </a:extLst>
                </a:gridCol>
              </a:tblGrid>
              <a:tr h="15647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530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25,000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rgbClr val="FFC000"/>
                    </a:solidFill>
                  </a:tcPr>
                </a:tc>
                <a:extLst>
                  <a:ext uri="{0D108BD9-81ED-4DB2-BD59-A6C34878D82A}">
                    <a16:rowId xmlns:a16="http://schemas.microsoft.com/office/drawing/2014/main" val="10001"/>
                  </a:ext>
                </a:extLst>
              </a:tr>
              <a:tr h="2763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3"/>
                  </a:ext>
                </a:extLst>
              </a:tr>
              <a:tr h="1564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graphicFrame>
        <p:nvGraphicFramePr>
          <p:cNvPr id="1287" name="Google Shape;1287;p132"/>
          <p:cNvGraphicFramePr/>
          <p:nvPr/>
        </p:nvGraphicFramePr>
        <p:xfrm>
          <a:off x="388882" y="4141858"/>
          <a:ext cx="1599875" cy="646920"/>
        </p:xfrm>
        <a:graphic>
          <a:graphicData uri="http://schemas.openxmlformats.org/drawingml/2006/table">
            <a:tbl>
              <a:tblPr firstRow="1" bandRow="1">
                <a:noFill/>
              </a:tblPr>
              <a:tblGrid>
                <a:gridCol w="258225">
                  <a:extLst>
                    <a:ext uri="{9D8B030D-6E8A-4147-A177-3AD203B41FA5}">
                      <a16:colId xmlns:a16="http://schemas.microsoft.com/office/drawing/2014/main" val="20000"/>
                    </a:ext>
                  </a:extLst>
                </a:gridCol>
                <a:gridCol w="351700">
                  <a:extLst>
                    <a:ext uri="{9D8B030D-6E8A-4147-A177-3AD203B41FA5}">
                      <a16:colId xmlns:a16="http://schemas.microsoft.com/office/drawing/2014/main" val="20001"/>
                    </a:ext>
                  </a:extLst>
                </a:gridCol>
                <a:gridCol w="351700">
                  <a:extLst>
                    <a:ext uri="{9D8B030D-6E8A-4147-A177-3AD203B41FA5}">
                      <a16:colId xmlns:a16="http://schemas.microsoft.com/office/drawing/2014/main" val="20002"/>
                    </a:ext>
                  </a:extLst>
                </a:gridCol>
                <a:gridCol w="239150">
                  <a:extLst>
                    <a:ext uri="{9D8B030D-6E8A-4147-A177-3AD203B41FA5}">
                      <a16:colId xmlns:a16="http://schemas.microsoft.com/office/drawing/2014/main" val="20003"/>
                    </a:ext>
                  </a:extLst>
                </a:gridCol>
                <a:gridCol w="399100">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88" name="Google Shape;1288;p132"/>
          <p:cNvGraphicFramePr/>
          <p:nvPr/>
        </p:nvGraphicFramePr>
        <p:xfrm>
          <a:off x="2601926" y="4218060"/>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36000" marR="3600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chemeClr val="lt1"/>
                    </a:solidFill>
                  </a:tcPr>
                </a:tc>
                <a:extLst>
                  <a:ext uri="{0D108BD9-81ED-4DB2-BD59-A6C34878D82A}">
                    <a16:rowId xmlns:a16="http://schemas.microsoft.com/office/drawing/2014/main" val="10002"/>
                  </a:ext>
                </a:extLst>
              </a:tr>
            </a:tbl>
          </a:graphicData>
        </a:graphic>
      </p:graphicFrame>
      <p:graphicFrame>
        <p:nvGraphicFramePr>
          <p:cNvPr id="1289" name="Google Shape;1289;p132"/>
          <p:cNvGraphicFramePr/>
          <p:nvPr/>
        </p:nvGraphicFramePr>
        <p:xfrm>
          <a:off x="6359362" y="2032302"/>
          <a:ext cx="1372475" cy="646920"/>
        </p:xfrm>
        <a:graphic>
          <a:graphicData uri="http://schemas.openxmlformats.org/drawingml/2006/table">
            <a:tbl>
              <a:tblPr firstRow="1" bandRow="1">
                <a:noFill/>
              </a:tblPr>
              <a:tblGrid>
                <a:gridCol w="168700">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520700">
                  <a:extLst>
                    <a:ext uri="{9D8B030D-6E8A-4147-A177-3AD203B41FA5}">
                      <a16:colId xmlns:a16="http://schemas.microsoft.com/office/drawing/2014/main" val="20002"/>
                    </a:ext>
                  </a:extLst>
                </a:gridCol>
                <a:gridCol w="295725">
                  <a:extLst>
                    <a:ext uri="{9D8B030D-6E8A-4147-A177-3AD203B41FA5}">
                      <a16:colId xmlns:a16="http://schemas.microsoft.com/office/drawing/2014/main" val="20003"/>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category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cnt</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Electronic</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0" name="Google Shape;1290;p132"/>
          <p:cNvGraphicFramePr/>
          <p:nvPr/>
        </p:nvGraphicFramePr>
        <p:xfrm>
          <a:off x="389894" y="4145254"/>
          <a:ext cx="1599725" cy="646920"/>
        </p:xfrm>
        <a:graphic>
          <a:graphicData uri="http://schemas.openxmlformats.org/drawingml/2006/table">
            <a:tbl>
              <a:tblPr firstRow="1" bandRow="1">
                <a:noFill/>
              </a:tblPr>
              <a:tblGrid>
                <a:gridCol w="256275">
                  <a:extLst>
                    <a:ext uri="{9D8B030D-6E8A-4147-A177-3AD203B41FA5}">
                      <a16:colId xmlns:a16="http://schemas.microsoft.com/office/drawing/2014/main" val="20000"/>
                    </a:ext>
                  </a:extLst>
                </a:gridCol>
                <a:gridCol w="357075">
                  <a:extLst>
                    <a:ext uri="{9D8B030D-6E8A-4147-A177-3AD203B41FA5}">
                      <a16:colId xmlns:a16="http://schemas.microsoft.com/office/drawing/2014/main" val="20001"/>
                    </a:ext>
                  </a:extLst>
                </a:gridCol>
                <a:gridCol w="354800">
                  <a:extLst>
                    <a:ext uri="{9D8B030D-6E8A-4147-A177-3AD203B41FA5}">
                      <a16:colId xmlns:a16="http://schemas.microsoft.com/office/drawing/2014/main" val="20002"/>
                    </a:ext>
                  </a:extLst>
                </a:gridCol>
                <a:gridCol w="241275">
                  <a:extLst>
                    <a:ext uri="{9D8B030D-6E8A-4147-A177-3AD203B41FA5}">
                      <a16:colId xmlns:a16="http://schemas.microsoft.com/office/drawing/2014/main" val="20003"/>
                    </a:ext>
                  </a:extLst>
                </a:gridCol>
                <a:gridCol w="390300">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ordered</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ordered</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1" name="Google Shape;1291;p132"/>
          <p:cNvGraphicFramePr/>
          <p:nvPr/>
        </p:nvGraphicFramePr>
        <p:xfrm>
          <a:off x="2601927" y="4216661"/>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336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endParaRPr sz="800" u="none" strike="noStrike" cap="none"/>
                    </a:p>
                  </a:txBody>
                  <a:tcPr marL="36000" marR="36000" marT="18000" marB="18000">
                    <a:solidFill>
                      <a:srgbClr val="FFC000"/>
                    </a:solidFill>
                  </a:tcPr>
                </a:tc>
                <a:extLst>
                  <a:ext uri="{0D108BD9-81ED-4DB2-BD59-A6C34878D82A}">
                    <a16:rowId xmlns:a16="http://schemas.microsoft.com/office/drawing/2014/main" val="10001"/>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chemeClr val="lt1"/>
                    </a:solidFill>
                  </a:tcPr>
                </a:tc>
                <a:extLst>
                  <a:ext uri="{0D108BD9-81ED-4DB2-BD59-A6C34878D82A}">
                    <a16:rowId xmlns:a16="http://schemas.microsoft.com/office/drawing/2014/main" val="10002"/>
                  </a:ext>
                </a:extLst>
              </a:tr>
            </a:tbl>
          </a:graphicData>
        </a:graphic>
      </p:graphicFrame>
      <p:graphicFrame>
        <p:nvGraphicFramePr>
          <p:cNvPr id="1292" name="Google Shape;1292;p132"/>
          <p:cNvGraphicFramePr/>
          <p:nvPr/>
        </p:nvGraphicFramePr>
        <p:xfrm>
          <a:off x="6354895" y="2035861"/>
          <a:ext cx="1391075" cy="646920"/>
        </p:xfrm>
        <a:graphic>
          <a:graphicData uri="http://schemas.openxmlformats.org/drawingml/2006/table">
            <a:tbl>
              <a:tblPr firstRow="1" bandRow="1">
                <a:noFill/>
              </a:tblPr>
              <a:tblGrid>
                <a:gridCol w="175325">
                  <a:extLst>
                    <a:ext uri="{9D8B030D-6E8A-4147-A177-3AD203B41FA5}">
                      <a16:colId xmlns:a16="http://schemas.microsoft.com/office/drawing/2014/main" val="20000"/>
                    </a:ext>
                  </a:extLst>
                </a:gridCol>
                <a:gridCol w="389100">
                  <a:extLst>
                    <a:ext uri="{9D8B030D-6E8A-4147-A177-3AD203B41FA5}">
                      <a16:colId xmlns:a16="http://schemas.microsoft.com/office/drawing/2014/main" val="20001"/>
                    </a:ext>
                  </a:extLst>
                </a:gridCol>
                <a:gridCol w="518800">
                  <a:extLst>
                    <a:ext uri="{9D8B030D-6E8A-4147-A177-3AD203B41FA5}">
                      <a16:colId xmlns:a16="http://schemas.microsoft.com/office/drawing/2014/main" val="20002"/>
                    </a:ext>
                  </a:extLst>
                </a:gridCol>
                <a:gridCol w="307850">
                  <a:extLst>
                    <a:ext uri="{9D8B030D-6E8A-4147-A177-3AD203B41FA5}">
                      <a16:colId xmlns:a16="http://schemas.microsoft.com/office/drawing/2014/main" val="20003"/>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category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cnt</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Electronic</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1</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Electronic</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1</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3" name="Google Shape;1293;p132"/>
          <p:cNvGraphicFramePr/>
          <p:nvPr/>
        </p:nvGraphicFramePr>
        <p:xfrm>
          <a:off x="6649841" y="4022962"/>
          <a:ext cx="2332700" cy="1051075"/>
        </p:xfrm>
        <a:graphic>
          <a:graphicData uri="http://schemas.openxmlformats.org/drawingml/2006/table">
            <a:tbl>
              <a:tblPr firstRow="1" bandRow="1">
                <a:noFill/>
              </a:tblPr>
              <a:tblGrid>
                <a:gridCol w="195500">
                  <a:extLst>
                    <a:ext uri="{9D8B030D-6E8A-4147-A177-3AD203B41FA5}">
                      <a16:colId xmlns:a16="http://schemas.microsoft.com/office/drawing/2014/main" val="20000"/>
                    </a:ext>
                  </a:extLst>
                </a:gridCol>
                <a:gridCol w="306050">
                  <a:extLst>
                    <a:ext uri="{9D8B030D-6E8A-4147-A177-3AD203B41FA5}">
                      <a16:colId xmlns:a16="http://schemas.microsoft.com/office/drawing/2014/main" val="20001"/>
                    </a:ext>
                  </a:extLst>
                </a:gridCol>
                <a:gridCol w="461975">
                  <a:extLst>
                    <a:ext uri="{9D8B030D-6E8A-4147-A177-3AD203B41FA5}">
                      <a16:colId xmlns:a16="http://schemas.microsoft.com/office/drawing/2014/main" val="20002"/>
                    </a:ext>
                  </a:extLst>
                </a:gridCol>
                <a:gridCol w="265625">
                  <a:extLst>
                    <a:ext uri="{9D8B030D-6E8A-4147-A177-3AD203B41FA5}">
                      <a16:colId xmlns:a16="http://schemas.microsoft.com/office/drawing/2014/main" val="20003"/>
                    </a:ext>
                  </a:extLst>
                </a:gridCol>
                <a:gridCol w="352250">
                  <a:extLst>
                    <a:ext uri="{9D8B030D-6E8A-4147-A177-3AD203B41FA5}">
                      <a16:colId xmlns:a16="http://schemas.microsoft.com/office/drawing/2014/main" val="20004"/>
                    </a:ext>
                  </a:extLst>
                </a:gridCol>
                <a:gridCol w="352250">
                  <a:extLst>
                    <a:ext uri="{9D8B030D-6E8A-4147-A177-3AD203B41FA5}">
                      <a16:colId xmlns:a16="http://schemas.microsoft.com/office/drawing/2014/main" val="20005"/>
                    </a:ext>
                  </a:extLst>
                </a:gridCol>
                <a:gridCol w="399050">
                  <a:extLst>
                    <a:ext uri="{9D8B030D-6E8A-4147-A177-3AD203B41FA5}">
                      <a16:colId xmlns:a16="http://schemas.microsoft.com/office/drawing/2014/main" val="20006"/>
                    </a:ext>
                  </a:extLst>
                </a:gridCol>
              </a:tblGrid>
              <a:tr h="1695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65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754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rgbClr val="FFC000"/>
                    </a:solidFill>
                  </a:tcPr>
                </a:tc>
                <a:extLst>
                  <a:ext uri="{0D108BD9-81ED-4DB2-BD59-A6C34878D82A}">
                    <a16:rowId xmlns:a16="http://schemas.microsoft.com/office/drawing/2014/main" val="10002"/>
                  </a:ext>
                </a:extLst>
              </a:tr>
              <a:tr h="1598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3"/>
                  </a:ext>
                </a:extLst>
              </a:tr>
              <a:tr h="1598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graphicFrame>
        <p:nvGraphicFramePr>
          <p:cNvPr id="1294" name="Google Shape;1294;p132"/>
          <p:cNvGraphicFramePr/>
          <p:nvPr/>
        </p:nvGraphicFramePr>
        <p:xfrm>
          <a:off x="2601926" y="4219267"/>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336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rgbClr val="FFC000"/>
                    </a:solidFill>
                  </a:tcPr>
                </a:tc>
                <a:extLst>
                  <a:ext uri="{0D108BD9-81ED-4DB2-BD59-A6C34878D82A}">
                    <a16:rowId xmlns:a16="http://schemas.microsoft.com/office/drawing/2014/main" val="10001"/>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chemeClr val="lt1"/>
                    </a:solidFill>
                  </a:tcPr>
                </a:tc>
                <a:extLst>
                  <a:ext uri="{0D108BD9-81ED-4DB2-BD59-A6C34878D82A}">
                    <a16:rowId xmlns:a16="http://schemas.microsoft.com/office/drawing/2014/main" val="10002"/>
                  </a:ext>
                </a:extLst>
              </a:tr>
            </a:tbl>
          </a:graphicData>
        </a:graphic>
      </p:graphicFrame>
      <p:graphicFrame>
        <p:nvGraphicFramePr>
          <p:cNvPr id="1295" name="Google Shape;1295;p132"/>
          <p:cNvGraphicFramePr/>
          <p:nvPr/>
        </p:nvGraphicFramePr>
        <p:xfrm>
          <a:off x="4563648" y="4176322"/>
          <a:ext cx="1606800" cy="64692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강동구</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6" name="Google Shape;1296;p132"/>
          <p:cNvGraphicFramePr/>
          <p:nvPr/>
        </p:nvGraphicFramePr>
        <p:xfrm>
          <a:off x="4563648" y="4173928"/>
          <a:ext cx="1606800" cy="64692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강동구</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강서구</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7" name="Google Shape;1297;p132"/>
          <p:cNvGraphicFramePr/>
          <p:nvPr/>
        </p:nvGraphicFramePr>
        <p:xfrm>
          <a:off x="388619" y="4146383"/>
          <a:ext cx="1608725" cy="768840"/>
        </p:xfrm>
        <a:graphic>
          <a:graphicData uri="http://schemas.openxmlformats.org/drawingml/2006/table">
            <a:tbl>
              <a:tblPr firstRow="1" bandRow="1">
                <a:noFill/>
              </a:tblPr>
              <a:tblGrid>
                <a:gridCol w="253425">
                  <a:extLst>
                    <a:ext uri="{9D8B030D-6E8A-4147-A177-3AD203B41FA5}">
                      <a16:colId xmlns:a16="http://schemas.microsoft.com/office/drawing/2014/main" val="20000"/>
                    </a:ext>
                  </a:extLst>
                </a:gridCol>
                <a:gridCol w="368975">
                  <a:extLst>
                    <a:ext uri="{9D8B030D-6E8A-4147-A177-3AD203B41FA5}">
                      <a16:colId xmlns:a16="http://schemas.microsoft.com/office/drawing/2014/main" val="20001"/>
                    </a:ext>
                  </a:extLst>
                </a:gridCol>
                <a:gridCol w="347700">
                  <a:extLst>
                    <a:ext uri="{9D8B030D-6E8A-4147-A177-3AD203B41FA5}">
                      <a16:colId xmlns:a16="http://schemas.microsoft.com/office/drawing/2014/main" val="20002"/>
                    </a:ext>
                  </a:extLst>
                </a:gridCol>
                <a:gridCol w="248350">
                  <a:extLst>
                    <a:ext uri="{9D8B030D-6E8A-4147-A177-3AD203B41FA5}">
                      <a16:colId xmlns:a16="http://schemas.microsoft.com/office/drawing/2014/main" val="20003"/>
                    </a:ext>
                  </a:extLst>
                </a:gridCol>
                <a:gridCol w="39027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ordered</a:t>
                      </a: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8" name="Google Shape;1298;p132"/>
          <p:cNvGraphicFramePr/>
          <p:nvPr/>
        </p:nvGraphicFramePr>
        <p:xfrm>
          <a:off x="381684" y="4143167"/>
          <a:ext cx="1615925" cy="890760"/>
        </p:xfrm>
        <a:graphic>
          <a:graphicData uri="http://schemas.openxmlformats.org/drawingml/2006/table">
            <a:tbl>
              <a:tblPr firstRow="1" bandRow="1">
                <a:noFill/>
              </a:tblPr>
              <a:tblGrid>
                <a:gridCol w="265050">
                  <a:extLst>
                    <a:ext uri="{9D8B030D-6E8A-4147-A177-3AD203B41FA5}">
                      <a16:colId xmlns:a16="http://schemas.microsoft.com/office/drawing/2014/main" val="20000"/>
                    </a:ext>
                  </a:extLst>
                </a:gridCol>
                <a:gridCol w="360700">
                  <a:extLst>
                    <a:ext uri="{9D8B030D-6E8A-4147-A177-3AD203B41FA5}">
                      <a16:colId xmlns:a16="http://schemas.microsoft.com/office/drawing/2014/main" val="20001"/>
                    </a:ext>
                  </a:extLst>
                </a:gridCol>
                <a:gridCol w="346550">
                  <a:extLst>
                    <a:ext uri="{9D8B030D-6E8A-4147-A177-3AD203B41FA5}">
                      <a16:colId xmlns:a16="http://schemas.microsoft.com/office/drawing/2014/main" val="20002"/>
                    </a:ext>
                  </a:extLst>
                </a:gridCol>
                <a:gridCol w="247550">
                  <a:extLst>
                    <a:ext uri="{9D8B030D-6E8A-4147-A177-3AD203B41FA5}">
                      <a16:colId xmlns:a16="http://schemas.microsoft.com/office/drawing/2014/main" val="20003"/>
                    </a:ext>
                  </a:extLst>
                </a:gridCol>
                <a:gridCol w="39607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299" name="Google Shape;1299;p132"/>
          <p:cNvGraphicFramePr/>
          <p:nvPr/>
        </p:nvGraphicFramePr>
        <p:xfrm>
          <a:off x="379202" y="4143167"/>
          <a:ext cx="1625425" cy="890760"/>
        </p:xfrm>
        <a:graphic>
          <a:graphicData uri="http://schemas.openxmlformats.org/drawingml/2006/table">
            <a:tbl>
              <a:tblPr firstRow="1" bandRow="1">
                <a:noFill/>
              </a:tblPr>
              <a:tblGrid>
                <a:gridCol w="270250">
                  <a:extLst>
                    <a:ext uri="{9D8B030D-6E8A-4147-A177-3AD203B41FA5}">
                      <a16:colId xmlns:a16="http://schemas.microsoft.com/office/drawing/2014/main" val="20000"/>
                    </a:ext>
                  </a:extLst>
                </a:gridCol>
                <a:gridCol w="361850">
                  <a:extLst>
                    <a:ext uri="{9D8B030D-6E8A-4147-A177-3AD203B41FA5}">
                      <a16:colId xmlns:a16="http://schemas.microsoft.com/office/drawing/2014/main" val="20001"/>
                    </a:ext>
                  </a:extLst>
                </a:gridCol>
                <a:gridCol w="340575">
                  <a:extLst>
                    <a:ext uri="{9D8B030D-6E8A-4147-A177-3AD203B41FA5}">
                      <a16:colId xmlns:a16="http://schemas.microsoft.com/office/drawing/2014/main" val="20002"/>
                    </a:ext>
                  </a:extLst>
                </a:gridCol>
                <a:gridCol w="255425">
                  <a:extLst>
                    <a:ext uri="{9D8B030D-6E8A-4147-A177-3AD203B41FA5}">
                      <a16:colId xmlns:a16="http://schemas.microsoft.com/office/drawing/2014/main" val="20003"/>
                    </a:ext>
                  </a:extLst>
                </a:gridCol>
                <a:gridCol w="3973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Cancelled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300" name="Google Shape;1300;p132"/>
          <p:cNvGraphicFramePr/>
          <p:nvPr/>
        </p:nvGraphicFramePr>
        <p:xfrm>
          <a:off x="6648569" y="4027003"/>
          <a:ext cx="2327100" cy="1047650"/>
        </p:xfrm>
        <a:graphic>
          <a:graphicData uri="http://schemas.openxmlformats.org/drawingml/2006/table">
            <a:tbl>
              <a:tblPr firstRow="1" bandRow="1">
                <a:noFill/>
              </a:tblPr>
              <a:tblGrid>
                <a:gridCol w="195025">
                  <a:extLst>
                    <a:ext uri="{9D8B030D-6E8A-4147-A177-3AD203B41FA5}">
                      <a16:colId xmlns:a16="http://schemas.microsoft.com/office/drawing/2014/main" val="20000"/>
                    </a:ext>
                  </a:extLst>
                </a:gridCol>
                <a:gridCol w="311375">
                  <a:extLst>
                    <a:ext uri="{9D8B030D-6E8A-4147-A177-3AD203B41FA5}">
                      <a16:colId xmlns:a16="http://schemas.microsoft.com/office/drawing/2014/main" val="20001"/>
                    </a:ext>
                  </a:extLst>
                </a:gridCol>
                <a:gridCol w="455550">
                  <a:extLst>
                    <a:ext uri="{9D8B030D-6E8A-4147-A177-3AD203B41FA5}">
                      <a16:colId xmlns:a16="http://schemas.microsoft.com/office/drawing/2014/main" val="20002"/>
                    </a:ext>
                  </a:extLst>
                </a:gridCol>
                <a:gridCol w="276775">
                  <a:extLst>
                    <a:ext uri="{9D8B030D-6E8A-4147-A177-3AD203B41FA5}">
                      <a16:colId xmlns:a16="http://schemas.microsoft.com/office/drawing/2014/main" val="20003"/>
                    </a:ext>
                  </a:extLst>
                </a:gridCol>
                <a:gridCol w="345975">
                  <a:extLst>
                    <a:ext uri="{9D8B030D-6E8A-4147-A177-3AD203B41FA5}">
                      <a16:colId xmlns:a16="http://schemas.microsoft.com/office/drawing/2014/main" val="20004"/>
                    </a:ext>
                  </a:extLst>
                </a:gridCol>
                <a:gridCol w="345975">
                  <a:extLst>
                    <a:ext uri="{9D8B030D-6E8A-4147-A177-3AD203B41FA5}">
                      <a16:colId xmlns:a16="http://schemas.microsoft.com/office/drawing/2014/main" val="20005"/>
                    </a:ext>
                  </a:extLst>
                </a:gridCol>
                <a:gridCol w="396425">
                  <a:extLst>
                    <a:ext uri="{9D8B030D-6E8A-4147-A177-3AD203B41FA5}">
                      <a16:colId xmlns:a16="http://schemas.microsoft.com/office/drawing/2014/main" val="20006"/>
                    </a:ext>
                  </a:extLst>
                </a:gridCol>
              </a:tblGrid>
              <a:tr h="16865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770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rgbClr val="FFC000"/>
                    </a:solidFill>
                  </a:tcPr>
                </a:tc>
                <a:extLst>
                  <a:ext uri="{0D108BD9-81ED-4DB2-BD59-A6C34878D82A}">
                    <a16:rowId xmlns:a16="http://schemas.microsoft.com/office/drawing/2014/main" val="10001"/>
                  </a:ext>
                </a:extLst>
              </a:tr>
              <a:tr h="28610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579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579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graphicFrame>
        <p:nvGraphicFramePr>
          <p:cNvPr id="1301" name="Google Shape;1301;p132"/>
          <p:cNvGraphicFramePr/>
          <p:nvPr/>
        </p:nvGraphicFramePr>
        <p:xfrm>
          <a:off x="2601926" y="4217986"/>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336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15</a:t>
                      </a:r>
                      <a:endParaRPr sz="800" u="none" strike="noStrike" cap="none"/>
                    </a:p>
                  </a:txBody>
                  <a:tcPr marL="36000" marR="36000" marT="18000" marB="18000">
                    <a:solidFill>
                      <a:srgbClr val="FFC000"/>
                    </a:solidFill>
                  </a:tcPr>
                </a:tc>
                <a:extLst>
                  <a:ext uri="{0D108BD9-81ED-4DB2-BD59-A6C34878D82A}">
                    <a16:rowId xmlns:a16="http://schemas.microsoft.com/office/drawing/2014/main" val="10001"/>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10</a:t>
                      </a:r>
                      <a:endParaRPr sz="800" u="none" strike="noStrike" cap="none"/>
                    </a:p>
                  </a:txBody>
                  <a:tcPr marL="36000" marR="36000" marT="18000" marB="18000">
                    <a:solidFill>
                      <a:schemeClr val="lt1"/>
                    </a:solidFill>
                  </a:tcPr>
                </a:tc>
                <a:extLst>
                  <a:ext uri="{0D108BD9-81ED-4DB2-BD59-A6C34878D82A}">
                    <a16:rowId xmlns:a16="http://schemas.microsoft.com/office/drawing/2014/main" val="10002"/>
                  </a:ext>
                </a:extLst>
              </a:tr>
            </a:tbl>
          </a:graphicData>
        </a:graphic>
      </p:graphicFrame>
      <p:graphicFrame>
        <p:nvGraphicFramePr>
          <p:cNvPr id="1302" name="Google Shape;1302;p132"/>
          <p:cNvGraphicFramePr/>
          <p:nvPr/>
        </p:nvGraphicFramePr>
        <p:xfrm>
          <a:off x="4563648" y="4166408"/>
          <a:ext cx="1606800" cy="76884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강동구</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강서구</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303" name="Google Shape;1303;p132"/>
          <p:cNvGraphicFramePr/>
          <p:nvPr/>
        </p:nvGraphicFramePr>
        <p:xfrm>
          <a:off x="374648" y="4139349"/>
          <a:ext cx="1637025" cy="890760"/>
        </p:xfrm>
        <a:graphic>
          <a:graphicData uri="http://schemas.openxmlformats.org/drawingml/2006/table">
            <a:tbl>
              <a:tblPr firstRow="1" bandRow="1">
                <a:noFill/>
              </a:tblPr>
              <a:tblGrid>
                <a:gridCol w="279325">
                  <a:extLst>
                    <a:ext uri="{9D8B030D-6E8A-4147-A177-3AD203B41FA5}">
                      <a16:colId xmlns:a16="http://schemas.microsoft.com/office/drawing/2014/main" val="20000"/>
                    </a:ext>
                  </a:extLst>
                </a:gridCol>
                <a:gridCol w="371575">
                  <a:extLst>
                    <a:ext uri="{9D8B030D-6E8A-4147-A177-3AD203B41FA5}">
                      <a16:colId xmlns:a16="http://schemas.microsoft.com/office/drawing/2014/main" val="20001"/>
                    </a:ext>
                  </a:extLst>
                </a:gridCol>
                <a:gridCol w="335850">
                  <a:extLst>
                    <a:ext uri="{9D8B030D-6E8A-4147-A177-3AD203B41FA5}">
                      <a16:colId xmlns:a16="http://schemas.microsoft.com/office/drawing/2014/main" val="20002"/>
                    </a:ext>
                  </a:extLst>
                </a:gridCol>
                <a:gridCol w="257250">
                  <a:extLst>
                    <a:ext uri="{9D8B030D-6E8A-4147-A177-3AD203B41FA5}">
                      <a16:colId xmlns:a16="http://schemas.microsoft.com/office/drawing/2014/main" val="20003"/>
                    </a:ext>
                  </a:extLst>
                </a:gridCol>
                <a:gridCol w="3930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8000" marB="18000">
                    <a:solidFill>
                      <a:srgbClr val="FFC000"/>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graphicFrame>
        <p:nvGraphicFramePr>
          <p:cNvPr id="1304" name="Google Shape;1304;p132"/>
          <p:cNvGraphicFramePr/>
          <p:nvPr/>
        </p:nvGraphicFramePr>
        <p:xfrm>
          <a:off x="376176" y="4139349"/>
          <a:ext cx="1633475" cy="896900"/>
        </p:xfrm>
        <a:graphic>
          <a:graphicData uri="http://schemas.openxmlformats.org/drawingml/2006/table">
            <a:tbl>
              <a:tblPr firstRow="1" bandRow="1">
                <a:noFill/>
              </a:tblPr>
              <a:tblGrid>
                <a:gridCol w="279550">
                  <a:extLst>
                    <a:ext uri="{9D8B030D-6E8A-4147-A177-3AD203B41FA5}">
                      <a16:colId xmlns:a16="http://schemas.microsoft.com/office/drawing/2014/main" val="20000"/>
                    </a:ext>
                  </a:extLst>
                </a:gridCol>
                <a:gridCol w="377675">
                  <a:extLst>
                    <a:ext uri="{9D8B030D-6E8A-4147-A177-3AD203B41FA5}">
                      <a16:colId xmlns:a16="http://schemas.microsoft.com/office/drawing/2014/main" val="20001"/>
                    </a:ext>
                  </a:extLst>
                </a:gridCol>
                <a:gridCol w="334925">
                  <a:extLst>
                    <a:ext uri="{9D8B030D-6E8A-4147-A177-3AD203B41FA5}">
                      <a16:colId xmlns:a16="http://schemas.microsoft.com/office/drawing/2014/main" val="20002"/>
                    </a:ext>
                  </a:extLst>
                </a:gridCol>
                <a:gridCol w="256525">
                  <a:extLst>
                    <a:ext uri="{9D8B030D-6E8A-4147-A177-3AD203B41FA5}">
                      <a16:colId xmlns:a16="http://schemas.microsoft.com/office/drawing/2014/main" val="20003"/>
                    </a:ext>
                  </a:extLst>
                </a:gridCol>
                <a:gridCol w="384800">
                  <a:extLst>
                    <a:ext uri="{9D8B030D-6E8A-4147-A177-3AD203B41FA5}">
                      <a16:colId xmlns:a16="http://schemas.microsoft.com/office/drawing/2014/main" val="20004"/>
                    </a:ext>
                  </a:extLst>
                </a:gridCol>
              </a:tblGrid>
              <a:tr h="17435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2817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TV</a:t>
                      </a:r>
                      <a:endParaRPr sz="800" u="none" strike="noStrike" cap="none" dirty="0"/>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Returned</a:t>
                      </a:r>
                      <a:endParaRPr sz="800" u="none" strike="noStrike" cap="none" dirty="0"/>
                    </a:p>
                  </a:txBody>
                  <a:tcPr marL="0" marR="0" marT="18000" marB="18000">
                    <a:solidFill>
                      <a:schemeClr val="lt1"/>
                    </a:solidFill>
                  </a:tcPr>
                </a:tc>
                <a:extLst>
                  <a:ext uri="{0D108BD9-81ED-4DB2-BD59-A6C34878D82A}">
                    <a16:rowId xmlns:a16="http://schemas.microsoft.com/office/drawing/2014/main" val="10001"/>
                  </a:ext>
                </a:extLst>
              </a:tr>
              <a:tr h="2817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TV</a:t>
                      </a:r>
                      <a:endParaRPr sz="800" u="none" strike="noStrike" cap="none" dirty="0"/>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Delivery</a:t>
                      </a:r>
                      <a:endParaRPr sz="1400" u="none" strike="noStrike" cap="none" dirty="0"/>
                    </a:p>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Started</a:t>
                      </a:r>
                      <a:endParaRPr sz="800" u="none" strike="noStrike" cap="none" dirty="0"/>
                    </a:p>
                  </a:txBody>
                  <a:tcPr marL="0" marR="0" marT="18000" marB="18000">
                    <a:solidFill>
                      <a:schemeClr val="lt1"/>
                    </a:solidFill>
                  </a:tcPr>
                </a:tc>
                <a:extLst>
                  <a:ext uri="{0D108BD9-81ED-4DB2-BD59-A6C34878D82A}">
                    <a16:rowId xmlns:a16="http://schemas.microsoft.com/office/drawing/2014/main" val="10002"/>
                  </a:ext>
                </a:extLst>
              </a:tr>
              <a:tr h="15900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버너</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ordered</a:t>
                      </a:r>
                      <a:endParaRPr sz="800" u="none" strike="noStrike" cap="none" dirty="0"/>
                    </a:p>
                  </a:txBody>
                  <a:tcPr marL="0" marR="0" marT="18000" marB="18000">
                    <a:solidFill>
                      <a:srgbClr val="FFC000"/>
                    </a:solidFill>
                  </a:tcPr>
                </a:tc>
                <a:extLst>
                  <a:ext uri="{0D108BD9-81ED-4DB2-BD59-A6C34878D82A}">
                    <a16:rowId xmlns:a16="http://schemas.microsoft.com/office/drawing/2014/main" val="10003"/>
                  </a:ext>
                </a:extLst>
              </a:tr>
            </a:tbl>
          </a:graphicData>
        </a:graphic>
      </p:graphicFrame>
      <p:graphicFrame>
        <p:nvGraphicFramePr>
          <p:cNvPr id="1305" name="Google Shape;1305;p132"/>
          <p:cNvGraphicFramePr/>
          <p:nvPr/>
        </p:nvGraphicFramePr>
        <p:xfrm>
          <a:off x="4562314" y="4166408"/>
          <a:ext cx="1606800" cy="890760"/>
        </p:xfrm>
        <a:graphic>
          <a:graphicData uri="http://schemas.openxmlformats.org/drawingml/2006/table">
            <a:tbl>
              <a:tblPr firstRow="1" bandRow="1">
                <a:noFill/>
              </a:tblPr>
              <a:tblGrid>
                <a:gridCol w="204625">
                  <a:extLst>
                    <a:ext uri="{9D8B030D-6E8A-4147-A177-3AD203B41FA5}">
                      <a16:colId xmlns:a16="http://schemas.microsoft.com/office/drawing/2014/main" val="20000"/>
                    </a:ext>
                  </a:extLst>
                </a:gridCol>
                <a:gridCol w="411575">
                  <a:extLst>
                    <a:ext uri="{9D8B030D-6E8A-4147-A177-3AD203B41FA5}">
                      <a16:colId xmlns:a16="http://schemas.microsoft.com/office/drawing/2014/main" val="20001"/>
                    </a:ext>
                  </a:extLst>
                </a:gridCol>
                <a:gridCol w="312425">
                  <a:extLst>
                    <a:ext uri="{9D8B030D-6E8A-4147-A177-3AD203B41FA5}">
                      <a16:colId xmlns:a16="http://schemas.microsoft.com/office/drawing/2014/main" val="20002"/>
                    </a:ext>
                  </a:extLst>
                </a:gridCol>
                <a:gridCol w="324350">
                  <a:extLst>
                    <a:ext uri="{9D8B030D-6E8A-4147-A177-3AD203B41FA5}">
                      <a16:colId xmlns:a16="http://schemas.microsoft.com/office/drawing/2014/main" val="20003"/>
                    </a:ext>
                  </a:extLst>
                </a:gridCol>
                <a:gridCol w="353825">
                  <a:extLst>
                    <a:ext uri="{9D8B030D-6E8A-4147-A177-3AD203B41FA5}">
                      <a16:colId xmlns:a16="http://schemas.microsoft.com/office/drawing/2014/main" val="20004"/>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Addr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PO-id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Status</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강동구</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강서구</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Started</a:t>
                      </a:r>
                      <a:endParaRPr sz="800" u="none" strike="noStrike" cap="none" dirty="0"/>
                    </a:p>
                  </a:txBody>
                  <a:tcPr marL="0" marR="0" marT="18000" marB="18000">
                    <a:solidFill>
                      <a:schemeClr val="lt1"/>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강서구</a:t>
                      </a:r>
                      <a:endParaRPr sz="14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3</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prepare</a:t>
                      </a:r>
                      <a:endParaRPr sz="800" u="none" strike="noStrike" cap="none" dirty="0"/>
                    </a:p>
                  </a:txBody>
                  <a:tcPr marL="0" marR="0" marT="18000" marB="18000">
                    <a:solidFill>
                      <a:srgbClr val="FFC000"/>
                    </a:solidFill>
                  </a:tcPr>
                </a:tc>
                <a:extLst>
                  <a:ext uri="{0D108BD9-81ED-4DB2-BD59-A6C34878D82A}">
                    <a16:rowId xmlns:a16="http://schemas.microsoft.com/office/drawing/2014/main" val="10003"/>
                  </a:ext>
                </a:extLst>
              </a:tr>
            </a:tbl>
          </a:graphicData>
        </a:graphic>
      </p:graphicFrame>
      <p:graphicFrame>
        <p:nvGraphicFramePr>
          <p:cNvPr id="1306" name="Google Shape;1306;p132"/>
          <p:cNvGraphicFramePr/>
          <p:nvPr/>
        </p:nvGraphicFramePr>
        <p:xfrm>
          <a:off x="2601927" y="4219267"/>
          <a:ext cx="1228075" cy="489000"/>
        </p:xfrm>
        <a:graphic>
          <a:graphicData uri="http://schemas.openxmlformats.org/drawingml/2006/table">
            <a:tbl>
              <a:tblPr firstRow="1" bandRow="1">
                <a:noFill/>
              </a:tblPr>
              <a:tblGrid>
                <a:gridCol w="290850">
                  <a:extLst>
                    <a:ext uri="{9D8B030D-6E8A-4147-A177-3AD203B41FA5}">
                      <a16:colId xmlns:a16="http://schemas.microsoft.com/office/drawing/2014/main" val="20000"/>
                    </a:ext>
                  </a:extLst>
                </a:gridCol>
                <a:gridCol w="527875">
                  <a:extLst>
                    <a:ext uri="{9D8B030D-6E8A-4147-A177-3AD203B41FA5}">
                      <a16:colId xmlns:a16="http://schemas.microsoft.com/office/drawing/2014/main" val="20001"/>
                    </a:ext>
                  </a:extLst>
                </a:gridCol>
                <a:gridCol w="409350">
                  <a:extLst>
                    <a:ext uri="{9D8B030D-6E8A-4147-A177-3AD203B41FA5}">
                      <a16:colId xmlns:a16="http://schemas.microsoft.com/office/drawing/2014/main" val="20002"/>
                    </a:ext>
                  </a:extLst>
                </a:gridCol>
              </a:tblGrid>
              <a:tr h="13360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dirty="0"/>
                        <a:t>Item</a:t>
                      </a:r>
                      <a:endParaRPr sz="900" u="none" strike="noStrike" cap="none" dirty="0"/>
                    </a:p>
                  </a:txBody>
                  <a:tcPr marL="36000" marR="3600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Stock</a:t>
                      </a:r>
                      <a:endParaRPr sz="900" u="none" strike="noStrike" cap="none"/>
                    </a:p>
                  </a:txBody>
                  <a:tcPr marL="36000" marR="36000" marT="18000" marB="18000">
                    <a:solidFill>
                      <a:srgbClr val="F2F2F2"/>
                    </a:solidFill>
                  </a:tcPr>
                </a:tc>
                <a:extLst>
                  <a:ext uri="{0D108BD9-81ED-4DB2-BD59-A6C34878D82A}">
                    <a16:rowId xmlns:a16="http://schemas.microsoft.com/office/drawing/2014/main" val="10000"/>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TV</a:t>
                      </a:r>
                      <a:endParaRPr sz="800" u="none" strike="noStrike" cap="none" dirty="0"/>
                    </a:p>
                  </a:txBody>
                  <a:tcPr marL="36000" marR="3600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altLang="ko-Kore-KR" sz="800" u="none" strike="noStrike" cap="none" dirty="0"/>
                        <a:t>15</a:t>
                      </a:r>
                      <a:endParaRPr sz="800" u="none" strike="noStrike" cap="none" dirty="0"/>
                    </a:p>
                  </a:txBody>
                  <a:tcPr marL="36000" marR="36000" marT="18000" marB="18000">
                    <a:solidFill>
                      <a:schemeClr val="lt1"/>
                    </a:solidFill>
                  </a:tcPr>
                </a:tc>
                <a:extLst>
                  <a:ext uri="{0D108BD9-81ED-4DB2-BD59-A6C34878D82A}">
                    <a16:rowId xmlns:a16="http://schemas.microsoft.com/office/drawing/2014/main" val="10001"/>
                  </a:ext>
                </a:extLst>
              </a:tr>
              <a:tr h="121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36000" marR="36000" marT="18000" marB="180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8</a:t>
                      </a:r>
                      <a:endParaRPr sz="800" u="none" strike="noStrike" cap="none" dirty="0"/>
                    </a:p>
                  </a:txBody>
                  <a:tcPr marL="36000" marR="36000" marT="18000" marB="18000">
                    <a:solidFill>
                      <a:srgbClr val="FFC000"/>
                    </a:solidFill>
                  </a:tcPr>
                </a:tc>
                <a:extLst>
                  <a:ext uri="{0D108BD9-81ED-4DB2-BD59-A6C34878D82A}">
                    <a16:rowId xmlns:a16="http://schemas.microsoft.com/office/drawing/2014/main" val="10002"/>
                  </a:ext>
                </a:extLst>
              </a:tr>
            </a:tbl>
          </a:graphicData>
        </a:graphic>
      </p:graphicFrame>
      <p:graphicFrame>
        <p:nvGraphicFramePr>
          <p:cNvPr id="1307" name="Google Shape;1307;p132"/>
          <p:cNvGraphicFramePr/>
          <p:nvPr/>
        </p:nvGraphicFramePr>
        <p:xfrm>
          <a:off x="6648423" y="4021689"/>
          <a:ext cx="2328925" cy="1052375"/>
        </p:xfrm>
        <a:graphic>
          <a:graphicData uri="http://schemas.openxmlformats.org/drawingml/2006/table">
            <a:tbl>
              <a:tblPr firstRow="1" bandRow="1">
                <a:noFill/>
              </a:tblPr>
              <a:tblGrid>
                <a:gridCol w="189450">
                  <a:extLst>
                    <a:ext uri="{9D8B030D-6E8A-4147-A177-3AD203B41FA5}">
                      <a16:colId xmlns:a16="http://schemas.microsoft.com/office/drawing/2014/main" val="20000"/>
                    </a:ext>
                  </a:extLst>
                </a:gridCol>
                <a:gridCol w="319100">
                  <a:extLst>
                    <a:ext uri="{9D8B030D-6E8A-4147-A177-3AD203B41FA5}">
                      <a16:colId xmlns:a16="http://schemas.microsoft.com/office/drawing/2014/main" val="20001"/>
                    </a:ext>
                  </a:extLst>
                </a:gridCol>
                <a:gridCol w="452550">
                  <a:extLst>
                    <a:ext uri="{9D8B030D-6E8A-4147-A177-3AD203B41FA5}">
                      <a16:colId xmlns:a16="http://schemas.microsoft.com/office/drawing/2014/main" val="20002"/>
                    </a:ext>
                  </a:extLst>
                </a:gridCol>
                <a:gridCol w="284300">
                  <a:extLst>
                    <a:ext uri="{9D8B030D-6E8A-4147-A177-3AD203B41FA5}">
                      <a16:colId xmlns:a16="http://schemas.microsoft.com/office/drawing/2014/main" val="20003"/>
                    </a:ext>
                  </a:extLst>
                </a:gridCol>
                <a:gridCol w="342325">
                  <a:extLst>
                    <a:ext uri="{9D8B030D-6E8A-4147-A177-3AD203B41FA5}">
                      <a16:colId xmlns:a16="http://schemas.microsoft.com/office/drawing/2014/main" val="20004"/>
                    </a:ext>
                  </a:extLst>
                </a:gridCol>
                <a:gridCol w="342325">
                  <a:extLst>
                    <a:ext uri="{9D8B030D-6E8A-4147-A177-3AD203B41FA5}">
                      <a16:colId xmlns:a16="http://schemas.microsoft.com/office/drawing/2014/main" val="20005"/>
                    </a:ext>
                  </a:extLst>
                </a:gridCol>
                <a:gridCol w="398875">
                  <a:extLst>
                    <a:ext uri="{9D8B030D-6E8A-4147-A177-3AD203B41FA5}">
                      <a16:colId xmlns:a16="http://schemas.microsoft.com/office/drawing/2014/main" val="20006"/>
                    </a:ext>
                  </a:extLst>
                </a:gridCol>
              </a:tblGrid>
              <a:tr h="1705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01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801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rgbClr val="FFC000"/>
                    </a:solidFill>
                  </a:tcPr>
                </a:tc>
                <a:extLst>
                  <a:ext uri="{0D108BD9-81ED-4DB2-BD59-A6C34878D82A}">
                    <a16:rowId xmlns:a16="http://schemas.microsoft.com/office/drawing/2014/main" val="10002"/>
                  </a:ext>
                </a:extLst>
              </a:tr>
              <a:tr h="1607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607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08" name="Google Shape;1308;p132"/>
          <p:cNvSpPr/>
          <p:nvPr/>
        </p:nvSpPr>
        <p:spPr>
          <a:xfrm>
            <a:off x="6567888" y="920379"/>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선호도수집</a:t>
            </a:r>
            <a:endParaRPr sz="1400" b="0" i="0" u="none" strike="noStrike" cap="none">
              <a:solidFill>
                <a:srgbClr val="000000"/>
              </a:solidFill>
              <a:latin typeface="Arial"/>
              <a:ea typeface="Arial"/>
              <a:cs typeface="Arial"/>
              <a:sym typeface="Arial"/>
            </a:endParaRPr>
          </a:p>
        </p:txBody>
      </p:sp>
      <p:graphicFrame>
        <p:nvGraphicFramePr>
          <p:cNvPr id="1309" name="Google Shape;1309;p132"/>
          <p:cNvGraphicFramePr/>
          <p:nvPr/>
        </p:nvGraphicFramePr>
        <p:xfrm>
          <a:off x="6352684" y="2035085"/>
          <a:ext cx="1386525" cy="646920"/>
        </p:xfrm>
        <a:graphic>
          <a:graphicData uri="http://schemas.openxmlformats.org/drawingml/2006/table">
            <a:tbl>
              <a:tblPr firstRow="1" bandRow="1">
                <a:noFill/>
              </a:tblPr>
              <a:tblGrid>
                <a:gridCol w="178975">
                  <a:extLst>
                    <a:ext uri="{9D8B030D-6E8A-4147-A177-3AD203B41FA5}">
                      <a16:colId xmlns:a16="http://schemas.microsoft.com/office/drawing/2014/main" val="20000"/>
                    </a:ext>
                  </a:extLst>
                </a:gridCol>
                <a:gridCol w="389100">
                  <a:extLst>
                    <a:ext uri="{9D8B030D-6E8A-4147-A177-3AD203B41FA5}">
                      <a16:colId xmlns:a16="http://schemas.microsoft.com/office/drawing/2014/main" val="20001"/>
                    </a:ext>
                  </a:extLst>
                </a:gridCol>
                <a:gridCol w="512325">
                  <a:extLst>
                    <a:ext uri="{9D8B030D-6E8A-4147-A177-3AD203B41FA5}">
                      <a16:colId xmlns:a16="http://schemas.microsoft.com/office/drawing/2014/main" val="20002"/>
                    </a:ext>
                  </a:extLst>
                </a:gridCol>
                <a:gridCol w="306125">
                  <a:extLst>
                    <a:ext uri="{9D8B030D-6E8A-4147-A177-3AD203B41FA5}">
                      <a16:colId xmlns:a16="http://schemas.microsoft.com/office/drawing/2014/main" val="20003"/>
                    </a:ext>
                  </a:extLst>
                </a:gridCol>
              </a:tblGrid>
              <a:tr h="1427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category</a:t>
                      </a:r>
                      <a:endParaRPr sz="900" u="none" strike="noStrike" cap="none"/>
                    </a:p>
                  </a:txBody>
                  <a:tcPr marL="0" marR="0" marT="18000" marB="180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cnt</a:t>
                      </a:r>
                      <a:endParaRPr sz="900" u="none" strike="noStrike" cap="none"/>
                    </a:p>
                  </a:txBody>
                  <a:tcPr marL="0" marR="0" marT="18000" marB="18000">
                    <a:solidFill>
                      <a:srgbClr val="F2F2F2"/>
                    </a:solidFill>
                  </a:tcPr>
                </a:tc>
                <a:extLst>
                  <a:ext uri="{0D108BD9-81ED-4DB2-BD59-A6C34878D82A}">
                    <a16:rowId xmlns:a16="http://schemas.microsoft.com/office/drawing/2014/main" val="10000"/>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Electronic</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5</a:t>
                      </a:r>
                      <a:endParaRPr sz="800" u="none" strike="noStrike" cap="none"/>
                    </a:p>
                  </a:txBody>
                  <a:tcPr marL="0" marR="0" marT="18000" marB="18000">
                    <a:solidFill>
                      <a:schemeClr val="lt1"/>
                    </a:solidFill>
                  </a:tcPr>
                </a:tc>
                <a:extLst>
                  <a:ext uri="{0D108BD9-81ED-4DB2-BD59-A6C34878D82A}">
                    <a16:rowId xmlns:a16="http://schemas.microsoft.com/office/drawing/2014/main" val="10001"/>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Camping</a:t>
                      </a: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r>
                        <a:rPr lang="en-US" sz="800" u="none" strike="noStrike" cap="none"/>
                        <a:t>2</a:t>
                      </a:r>
                      <a:endParaRPr sz="800" u="none" strike="noStrike" cap="none"/>
                    </a:p>
                  </a:txBody>
                  <a:tcPr marL="0" marR="0" marT="18000" marB="18000">
                    <a:solidFill>
                      <a:srgbClr val="FFC000"/>
                    </a:solidFill>
                  </a:tcPr>
                </a:tc>
                <a:extLst>
                  <a:ext uri="{0D108BD9-81ED-4DB2-BD59-A6C34878D82A}">
                    <a16:rowId xmlns:a16="http://schemas.microsoft.com/office/drawing/2014/main" val="10002"/>
                  </a:ext>
                </a:extLst>
              </a:tr>
              <a:tr h="14272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endParaRPr sz="800" u="none" strike="noStrike" cap="none"/>
                    </a:p>
                  </a:txBody>
                  <a:tcPr marL="0" marR="0" marT="18000" marB="18000">
                    <a:solidFill>
                      <a:schemeClr val="lt1"/>
                    </a:solidFill>
                  </a:tcPr>
                </a:tc>
                <a:tc>
                  <a:txBody>
                    <a:bodyPr/>
                    <a:lstStyle/>
                    <a:p>
                      <a:pPr marL="0" marR="0" lvl="0" indent="0" algn="ctr" rtl="0">
                        <a:lnSpc>
                          <a:spcPct val="100000"/>
                        </a:lnSpc>
                        <a:spcBef>
                          <a:spcPts val="0"/>
                        </a:spcBef>
                        <a:spcAft>
                          <a:spcPts val="0"/>
                        </a:spcAft>
                        <a:buClr>
                          <a:schemeClr val="dk1"/>
                        </a:buClr>
                        <a:buSzPts val="800"/>
                        <a:buFont typeface="Malgun Gothic"/>
                        <a:buNone/>
                      </a:pPr>
                      <a:endParaRPr sz="800" u="none" strike="noStrike" cap="none"/>
                    </a:p>
                  </a:txBody>
                  <a:tcPr marL="0" marR="0" marT="18000" marB="18000">
                    <a:solidFill>
                      <a:schemeClr val="lt1"/>
                    </a:solidFill>
                  </a:tcPr>
                </a:tc>
                <a:extLst>
                  <a:ext uri="{0D108BD9-81ED-4DB2-BD59-A6C34878D82A}">
                    <a16:rowId xmlns:a16="http://schemas.microsoft.com/office/drawing/2014/main" val="10003"/>
                  </a:ext>
                </a:extLst>
              </a:tr>
            </a:tbl>
          </a:graphicData>
        </a:graphic>
      </p:graphicFrame>
      <p:sp>
        <p:nvSpPr>
          <p:cNvPr id="1310" name="Google Shape;1310;p132"/>
          <p:cNvSpPr txBox="1"/>
          <p:nvPr/>
        </p:nvSpPr>
        <p:spPr>
          <a:xfrm>
            <a:off x="-62499" y="4374056"/>
            <a:ext cx="52770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MySQL</a:t>
            </a:r>
            <a:endParaRPr sz="800" b="0" i="0" u="none" strike="noStrike" cap="none">
              <a:solidFill>
                <a:srgbClr val="000000"/>
              </a:solidFill>
              <a:latin typeface="Arial"/>
              <a:ea typeface="Arial"/>
              <a:cs typeface="Arial"/>
              <a:sym typeface="Arial"/>
            </a:endParaRPr>
          </a:p>
        </p:txBody>
      </p:sp>
      <p:sp>
        <p:nvSpPr>
          <p:cNvPr id="1311" name="Google Shape;1311;p132"/>
          <p:cNvSpPr txBox="1"/>
          <p:nvPr/>
        </p:nvSpPr>
        <p:spPr>
          <a:xfrm>
            <a:off x="1979712" y="4418881"/>
            <a:ext cx="643125"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MongoDB</a:t>
            </a:r>
            <a:endParaRPr sz="800" b="0" i="0" u="none" strike="noStrike" cap="none">
              <a:solidFill>
                <a:srgbClr val="000000"/>
              </a:solidFill>
              <a:latin typeface="Arial"/>
              <a:ea typeface="Arial"/>
              <a:cs typeface="Arial"/>
              <a:sym typeface="Arial"/>
            </a:endParaRPr>
          </a:p>
        </p:txBody>
      </p:sp>
      <p:sp>
        <p:nvSpPr>
          <p:cNvPr id="1312" name="Google Shape;1312;p132"/>
          <p:cNvSpPr txBox="1"/>
          <p:nvPr/>
        </p:nvSpPr>
        <p:spPr>
          <a:xfrm>
            <a:off x="4139664" y="4374739"/>
            <a:ext cx="447558"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Redis</a:t>
            </a:r>
            <a:endParaRPr sz="800" b="0" i="0" u="none" strike="noStrike" cap="none">
              <a:solidFill>
                <a:srgbClr val="000000"/>
              </a:solidFill>
              <a:latin typeface="Arial"/>
              <a:ea typeface="Arial"/>
              <a:cs typeface="Arial"/>
              <a:sym typeface="Arial"/>
            </a:endParaRPr>
          </a:p>
        </p:txBody>
      </p:sp>
      <p:sp>
        <p:nvSpPr>
          <p:cNvPr id="1313" name="Google Shape;1313;p132"/>
          <p:cNvSpPr txBox="1"/>
          <p:nvPr/>
        </p:nvSpPr>
        <p:spPr>
          <a:xfrm>
            <a:off x="6228184" y="4291901"/>
            <a:ext cx="463588"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HTML</a:t>
            </a:r>
            <a:endParaRPr sz="800" b="0" i="0" u="none" strike="noStrike" cap="none">
              <a:solidFill>
                <a:srgbClr val="000000"/>
              </a:solidFill>
              <a:latin typeface="Arial"/>
              <a:ea typeface="Arial"/>
              <a:cs typeface="Arial"/>
              <a:sym typeface="Arial"/>
            </a:endParaRPr>
          </a:p>
        </p:txBody>
      </p:sp>
      <p:sp>
        <p:nvSpPr>
          <p:cNvPr id="1314" name="Google Shape;1314;p132"/>
          <p:cNvSpPr txBox="1"/>
          <p:nvPr/>
        </p:nvSpPr>
        <p:spPr>
          <a:xfrm>
            <a:off x="6567888" y="1727654"/>
            <a:ext cx="726481"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File-System</a:t>
            </a:r>
            <a:endParaRPr sz="800" b="0" i="0" u="none" strike="noStrike" cap="none">
              <a:solidFill>
                <a:srgbClr val="000000"/>
              </a:solidFill>
              <a:latin typeface="Arial"/>
              <a:ea typeface="Arial"/>
              <a:cs typeface="Arial"/>
              <a:sym typeface="Arial"/>
            </a:endParaRPr>
          </a:p>
        </p:txBody>
      </p:sp>
      <p:sp>
        <p:nvSpPr>
          <p:cNvPr id="1315" name="Google Shape;1315;p132"/>
          <p:cNvSpPr/>
          <p:nvPr/>
        </p:nvSpPr>
        <p:spPr>
          <a:xfrm>
            <a:off x="1307026" y="614124"/>
            <a:ext cx="693590" cy="369332"/>
          </a:xfrm>
          <a:prstGeom prst="wedgeEllipseCallout">
            <a:avLst>
              <a:gd name="adj1" fmla="val -32053"/>
              <a:gd name="adj2" fmla="val 74791"/>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2060"/>
              </a:buClr>
              <a:buSzPts val="900"/>
              <a:buFont typeface="Arial"/>
              <a:buNone/>
            </a:pPr>
            <a:r>
              <a:rPr lang="en-US" sz="900" b="0" i="0" u="none" strike="noStrike" cap="none">
                <a:solidFill>
                  <a:srgbClr val="002060"/>
                </a:solidFill>
                <a:latin typeface="Arial"/>
                <a:ea typeface="Arial"/>
                <a:cs typeface="Arial"/>
                <a:sym typeface="Arial"/>
              </a:rPr>
              <a:t>이벤트</a:t>
            </a:r>
            <a:endParaRPr sz="900" b="0" i="0" u="none" strike="noStrike" cap="none">
              <a:solidFill>
                <a:srgbClr val="002060"/>
              </a:solidFill>
              <a:latin typeface="Arial"/>
              <a:ea typeface="Arial"/>
              <a:cs typeface="Arial"/>
              <a:sym typeface="Arial"/>
            </a:endParaRPr>
          </a:p>
          <a:p>
            <a:pPr marL="0" marR="0" lvl="0" indent="0" algn="ctr" rtl="0">
              <a:lnSpc>
                <a:spcPct val="100000"/>
              </a:lnSpc>
              <a:spcBef>
                <a:spcPts val="0"/>
              </a:spcBef>
              <a:spcAft>
                <a:spcPts val="0"/>
              </a:spcAft>
              <a:buClr>
                <a:srgbClr val="002060"/>
              </a:buClr>
              <a:buSzPts val="900"/>
              <a:buFont typeface="Arial"/>
              <a:buNone/>
            </a:pPr>
            <a:r>
              <a:rPr lang="en-US" sz="900" b="0" i="0" u="none" strike="noStrike" cap="none">
                <a:solidFill>
                  <a:srgbClr val="002060"/>
                </a:solidFill>
                <a:latin typeface="Arial"/>
                <a:ea typeface="Arial"/>
                <a:cs typeface="Arial"/>
                <a:sym typeface="Arial"/>
              </a:rPr>
              <a:t>Publish</a:t>
            </a:r>
            <a:endParaRPr sz="900" b="0" i="0" u="none" strike="noStrike" cap="none">
              <a:solidFill>
                <a:srgbClr val="002060"/>
              </a:solidFill>
              <a:latin typeface="Arial"/>
              <a:ea typeface="Arial"/>
              <a:cs typeface="Arial"/>
              <a:sym typeface="Arial"/>
            </a:endParaRPr>
          </a:p>
        </p:txBody>
      </p:sp>
      <p:sp>
        <p:nvSpPr>
          <p:cNvPr id="1316" name="Google Shape;1316;p132"/>
          <p:cNvSpPr/>
          <p:nvPr/>
        </p:nvSpPr>
        <p:spPr>
          <a:xfrm>
            <a:off x="3255751" y="795863"/>
            <a:ext cx="789054" cy="369332"/>
          </a:xfrm>
          <a:prstGeom prst="wedgeEllipseCallout">
            <a:avLst>
              <a:gd name="adj1" fmla="val -32053"/>
              <a:gd name="adj2" fmla="val 74791"/>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2060"/>
              </a:buClr>
              <a:buSzPts val="900"/>
              <a:buFont typeface="Arial"/>
              <a:buNone/>
            </a:pPr>
            <a:r>
              <a:rPr lang="en-US" sz="900" b="0" i="0" u="none" strike="noStrike" cap="none">
                <a:solidFill>
                  <a:srgbClr val="002060"/>
                </a:solidFill>
                <a:latin typeface="Arial"/>
                <a:ea typeface="Arial"/>
                <a:cs typeface="Arial"/>
                <a:sym typeface="Arial"/>
              </a:rPr>
              <a:t>이벤트</a:t>
            </a:r>
            <a:endParaRPr sz="900" b="0" i="0" u="none" strike="noStrike" cap="none">
              <a:solidFill>
                <a:srgbClr val="002060"/>
              </a:solidFill>
              <a:latin typeface="Arial"/>
              <a:ea typeface="Arial"/>
              <a:cs typeface="Arial"/>
              <a:sym typeface="Arial"/>
            </a:endParaRPr>
          </a:p>
          <a:p>
            <a:pPr marL="0" marR="0" lvl="0" indent="0" algn="ctr" rtl="0">
              <a:lnSpc>
                <a:spcPct val="100000"/>
              </a:lnSpc>
              <a:spcBef>
                <a:spcPts val="0"/>
              </a:spcBef>
              <a:spcAft>
                <a:spcPts val="0"/>
              </a:spcAft>
              <a:buClr>
                <a:srgbClr val="002060"/>
              </a:buClr>
              <a:buSzPts val="900"/>
              <a:buFont typeface="Arial"/>
              <a:buNone/>
            </a:pPr>
            <a:r>
              <a:rPr lang="en-US" sz="900" b="0" i="0" u="none" strike="noStrike" cap="none">
                <a:solidFill>
                  <a:srgbClr val="002060"/>
                </a:solidFill>
                <a:latin typeface="Arial"/>
                <a:ea typeface="Arial"/>
                <a:cs typeface="Arial"/>
                <a:sym typeface="Arial"/>
              </a:rPr>
              <a:t>Subscribe</a:t>
            </a:r>
            <a:endParaRPr sz="900" b="0" i="0" u="none" strike="noStrike" cap="none">
              <a:solidFill>
                <a:srgbClr val="002060"/>
              </a:solidFill>
              <a:latin typeface="Arial"/>
              <a:ea typeface="Arial"/>
              <a:cs typeface="Arial"/>
              <a:sym typeface="Arial"/>
            </a:endParaRPr>
          </a:p>
        </p:txBody>
      </p:sp>
      <p:sp>
        <p:nvSpPr>
          <p:cNvPr id="1319" name="Google Shape;1319;p132"/>
          <p:cNvSpPr/>
          <p:nvPr/>
        </p:nvSpPr>
        <p:spPr>
          <a:xfrm>
            <a:off x="6849496" y="3254263"/>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주문취소</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정보수집</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(PO. No:1)</a:t>
            </a:r>
            <a:endParaRPr sz="1000" b="0" i="0" u="none" strike="noStrike" cap="none">
              <a:solidFill>
                <a:srgbClr val="000000"/>
              </a:solidFill>
              <a:latin typeface="Malgun Gothic"/>
              <a:ea typeface="Malgun Gothic"/>
              <a:cs typeface="Malgun Gothic"/>
              <a:sym typeface="Malgun Gothic"/>
            </a:endParaRPr>
          </a:p>
        </p:txBody>
      </p:sp>
      <p:graphicFrame>
        <p:nvGraphicFramePr>
          <p:cNvPr id="1320" name="Google Shape;1320;p132"/>
          <p:cNvGraphicFramePr/>
          <p:nvPr/>
        </p:nvGraphicFramePr>
        <p:xfrm>
          <a:off x="6647229" y="4018703"/>
          <a:ext cx="2328925" cy="1055725"/>
        </p:xfrm>
        <a:graphic>
          <a:graphicData uri="http://schemas.openxmlformats.org/drawingml/2006/table">
            <a:tbl>
              <a:tblPr firstRow="1" bandRow="1">
                <a:noFill/>
              </a:tblPr>
              <a:tblGrid>
                <a:gridCol w="189450">
                  <a:extLst>
                    <a:ext uri="{9D8B030D-6E8A-4147-A177-3AD203B41FA5}">
                      <a16:colId xmlns:a16="http://schemas.microsoft.com/office/drawing/2014/main" val="20000"/>
                    </a:ext>
                  </a:extLst>
                </a:gridCol>
                <a:gridCol w="319100">
                  <a:extLst>
                    <a:ext uri="{9D8B030D-6E8A-4147-A177-3AD203B41FA5}">
                      <a16:colId xmlns:a16="http://schemas.microsoft.com/office/drawing/2014/main" val="20001"/>
                    </a:ext>
                  </a:extLst>
                </a:gridCol>
                <a:gridCol w="452550">
                  <a:extLst>
                    <a:ext uri="{9D8B030D-6E8A-4147-A177-3AD203B41FA5}">
                      <a16:colId xmlns:a16="http://schemas.microsoft.com/office/drawing/2014/main" val="20002"/>
                    </a:ext>
                  </a:extLst>
                </a:gridCol>
                <a:gridCol w="284300">
                  <a:extLst>
                    <a:ext uri="{9D8B030D-6E8A-4147-A177-3AD203B41FA5}">
                      <a16:colId xmlns:a16="http://schemas.microsoft.com/office/drawing/2014/main" val="20003"/>
                    </a:ext>
                  </a:extLst>
                </a:gridCol>
                <a:gridCol w="342325">
                  <a:extLst>
                    <a:ext uri="{9D8B030D-6E8A-4147-A177-3AD203B41FA5}">
                      <a16:colId xmlns:a16="http://schemas.microsoft.com/office/drawing/2014/main" val="20004"/>
                    </a:ext>
                  </a:extLst>
                </a:gridCol>
                <a:gridCol w="342325">
                  <a:extLst>
                    <a:ext uri="{9D8B030D-6E8A-4147-A177-3AD203B41FA5}">
                      <a16:colId xmlns:a16="http://schemas.microsoft.com/office/drawing/2014/main" val="20005"/>
                    </a:ext>
                  </a:extLst>
                </a:gridCol>
                <a:gridCol w="398875">
                  <a:extLst>
                    <a:ext uri="{9D8B030D-6E8A-4147-A177-3AD203B41FA5}">
                      <a16:colId xmlns:a16="http://schemas.microsoft.com/office/drawing/2014/main" val="20006"/>
                    </a:ext>
                  </a:extLst>
                </a:gridCol>
              </a:tblGrid>
              <a:tr h="17107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10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810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613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613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21" name="Google Shape;1321;p132"/>
          <p:cNvSpPr/>
          <p:nvPr/>
        </p:nvSpPr>
        <p:spPr>
          <a:xfrm>
            <a:off x="7962107" y="3220611"/>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배송수거</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정보수집</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(PO. No:1)</a:t>
            </a:r>
            <a:endParaRPr sz="1000" b="0" i="0" u="none" strike="noStrike" cap="none">
              <a:solidFill>
                <a:srgbClr val="000000"/>
              </a:solidFill>
              <a:latin typeface="Malgun Gothic"/>
              <a:ea typeface="Malgun Gothic"/>
              <a:cs typeface="Malgun Gothic"/>
              <a:sym typeface="Malgun Gothic"/>
            </a:endParaRPr>
          </a:p>
        </p:txBody>
      </p:sp>
      <p:graphicFrame>
        <p:nvGraphicFramePr>
          <p:cNvPr id="1322" name="Google Shape;1322;p132"/>
          <p:cNvGraphicFramePr/>
          <p:nvPr/>
        </p:nvGraphicFramePr>
        <p:xfrm>
          <a:off x="6647375" y="4021058"/>
          <a:ext cx="2328925" cy="1051250"/>
        </p:xfrm>
        <a:graphic>
          <a:graphicData uri="http://schemas.openxmlformats.org/drawingml/2006/table">
            <a:tbl>
              <a:tblPr firstRow="1" bandRow="1">
                <a:noFill/>
              </a:tblPr>
              <a:tblGrid>
                <a:gridCol w="189450">
                  <a:extLst>
                    <a:ext uri="{9D8B030D-6E8A-4147-A177-3AD203B41FA5}">
                      <a16:colId xmlns:a16="http://schemas.microsoft.com/office/drawing/2014/main" val="20000"/>
                    </a:ext>
                  </a:extLst>
                </a:gridCol>
                <a:gridCol w="319100">
                  <a:extLst>
                    <a:ext uri="{9D8B030D-6E8A-4147-A177-3AD203B41FA5}">
                      <a16:colId xmlns:a16="http://schemas.microsoft.com/office/drawing/2014/main" val="20001"/>
                    </a:ext>
                  </a:extLst>
                </a:gridCol>
                <a:gridCol w="452550">
                  <a:extLst>
                    <a:ext uri="{9D8B030D-6E8A-4147-A177-3AD203B41FA5}">
                      <a16:colId xmlns:a16="http://schemas.microsoft.com/office/drawing/2014/main" val="20002"/>
                    </a:ext>
                  </a:extLst>
                </a:gridCol>
                <a:gridCol w="284300">
                  <a:extLst>
                    <a:ext uri="{9D8B030D-6E8A-4147-A177-3AD203B41FA5}">
                      <a16:colId xmlns:a16="http://schemas.microsoft.com/office/drawing/2014/main" val="20003"/>
                    </a:ext>
                  </a:extLst>
                </a:gridCol>
                <a:gridCol w="342325">
                  <a:extLst>
                    <a:ext uri="{9D8B030D-6E8A-4147-A177-3AD203B41FA5}">
                      <a16:colId xmlns:a16="http://schemas.microsoft.com/office/drawing/2014/main" val="20004"/>
                    </a:ext>
                  </a:extLst>
                </a:gridCol>
                <a:gridCol w="342325">
                  <a:extLst>
                    <a:ext uri="{9D8B030D-6E8A-4147-A177-3AD203B41FA5}">
                      <a16:colId xmlns:a16="http://schemas.microsoft.com/office/drawing/2014/main" val="20005"/>
                    </a:ext>
                  </a:extLst>
                </a:gridCol>
                <a:gridCol w="398875">
                  <a:extLst>
                    <a:ext uri="{9D8B030D-6E8A-4147-A177-3AD203B41FA5}">
                      <a16:colId xmlns:a16="http://schemas.microsoft.com/office/drawing/2014/main" val="20006"/>
                    </a:ext>
                  </a:extLst>
                </a:gridCol>
              </a:tblGrid>
              <a:tr h="170350">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79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4400" marB="14400">
                    <a:solidFill>
                      <a:srgbClr val="FFC000"/>
                    </a:solidFill>
                  </a:tcPr>
                </a:tc>
                <a:extLst>
                  <a:ext uri="{0D108BD9-81ED-4DB2-BD59-A6C34878D82A}">
                    <a16:rowId xmlns:a16="http://schemas.microsoft.com/office/drawing/2014/main" val="10001"/>
                  </a:ext>
                </a:extLst>
              </a:tr>
              <a:tr h="279850">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606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60600">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23" name="Google Shape;1323;p132"/>
          <p:cNvSpPr/>
          <p:nvPr/>
        </p:nvSpPr>
        <p:spPr>
          <a:xfrm>
            <a:off x="6909357" y="3297100"/>
            <a:ext cx="914400" cy="666973"/>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주문정보</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수집</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(PO. No:3)</a:t>
            </a:r>
            <a:endParaRPr sz="1000" b="0" i="0" u="none" strike="noStrike" cap="none">
              <a:solidFill>
                <a:srgbClr val="000000"/>
              </a:solidFill>
              <a:latin typeface="Malgun Gothic"/>
              <a:ea typeface="Malgun Gothic"/>
              <a:cs typeface="Malgun Gothic"/>
              <a:sym typeface="Malgun Gothic"/>
            </a:endParaRPr>
          </a:p>
        </p:txBody>
      </p:sp>
      <p:graphicFrame>
        <p:nvGraphicFramePr>
          <p:cNvPr id="1324" name="Google Shape;1324;p132"/>
          <p:cNvGraphicFramePr/>
          <p:nvPr/>
        </p:nvGraphicFramePr>
        <p:xfrm>
          <a:off x="6645687" y="4018315"/>
          <a:ext cx="2335975" cy="1054225"/>
        </p:xfrm>
        <a:graphic>
          <a:graphicData uri="http://schemas.openxmlformats.org/drawingml/2006/table">
            <a:tbl>
              <a:tblPr firstRow="1" bandRow="1">
                <a:noFill/>
              </a:tblPr>
              <a:tblGrid>
                <a:gridCol w="190025">
                  <a:extLst>
                    <a:ext uri="{9D8B030D-6E8A-4147-A177-3AD203B41FA5}">
                      <a16:colId xmlns:a16="http://schemas.microsoft.com/office/drawing/2014/main" val="20000"/>
                    </a:ext>
                  </a:extLst>
                </a:gridCol>
                <a:gridCol w="320075">
                  <a:extLst>
                    <a:ext uri="{9D8B030D-6E8A-4147-A177-3AD203B41FA5}">
                      <a16:colId xmlns:a16="http://schemas.microsoft.com/office/drawing/2014/main" val="20001"/>
                    </a:ext>
                  </a:extLst>
                </a:gridCol>
                <a:gridCol w="453925">
                  <a:extLst>
                    <a:ext uri="{9D8B030D-6E8A-4147-A177-3AD203B41FA5}">
                      <a16:colId xmlns:a16="http://schemas.microsoft.com/office/drawing/2014/main" val="20002"/>
                    </a:ext>
                  </a:extLst>
                </a:gridCol>
                <a:gridCol w="285150">
                  <a:extLst>
                    <a:ext uri="{9D8B030D-6E8A-4147-A177-3AD203B41FA5}">
                      <a16:colId xmlns:a16="http://schemas.microsoft.com/office/drawing/2014/main" val="20003"/>
                    </a:ext>
                  </a:extLst>
                </a:gridCol>
                <a:gridCol w="343350">
                  <a:extLst>
                    <a:ext uri="{9D8B030D-6E8A-4147-A177-3AD203B41FA5}">
                      <a16:colId xmlns:a16="http://schemas.microsoft.com/office/drawing/2014/main" val="20004"/>
                    </a:ext>
                  </a:extLst>
                </a:gridCol>
                <a:gridCol w="343350">
                  <a:extLst>
                    <a:ext uri="{9D8B030D-6E8A-4147-A177-3AD203B41FA5}">
                      <a16:colId xmlns:a16="http://schemas.microsoft.com/office/drawing/2014/main" val="20005"/>
                    </a:ext>
                  </a:extLst>
                </a:gridCol>
                <a:gridCol w="400100">
                  <a:extLst>
                    <a:ext uri="{9D8B030D-6E8A-4147-A177-3AD203B41FA5}">
                      <a16:colId xmlns:a16="http://schemas.microsoft.com/office/drawing/2014/main" val="20006"/>
                    </a:ext>
                  </a:extLst>
                </a:gridCol>
              </a:tblGrid>
              <a:tr h="1708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06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806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610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003</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20,000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rgbClr val="FFC000"/>
                    </a:solidFill>
                  </a:tcPr>
                </a:tc>
                <a:extLst>
                  <a:ext uri="{0D108BD9-81ED-4DB2-BD59-A6C34878D82A}">
                    <a16:rowId xmlns:a16="http://schemas.microsoft.com/office/drawing/2014/main" val="10003"/>
                  </a:ext>
                </a:extLst>
              </a:tr>
              <a:tr h="1610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25" name="Google Shape;1325;p132"/>
          <p:cNvSpPr/>
          <p:nvPr/>
        </p:nvSpPr>
        <p:spPr>
          <a:xfrm>
            <a:off x="669458" y="565689"/>
            <a:ext cx="733425" cy="193675"/>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100"/>
              <a:buFont typeface="Malgun Gothic"/>
              <a:buNone/>
            </a:pPr>
            <a:r>
              <a:rPr lang="en-US" sz="1100" b="1" i="0" u="none" strike="noStrike" cap="none">
                <a:solidFill>
                  <a:schemeClr val="lt1"/>
                </a:solidFill>
                <a:latin typeface="Malgun Gothic"/>
                <a:ea typeface="Malgun Gothic"/>
                <a:cs typeface="Malgun Gothic"/>
                <a:sym typeface="Malgun Gothic"/>
              </a:rPr>
              <a:t>주문팀</a:t>
            </a:r>
            <a:endParaRPr sz="1100" b="1" i="0" u="none" strike="noStrike" cap="none">
              <a:solidFill>
                <a:schemeClr val="lt1"/>
              </a:solidFill>
              <a:latin typeface="Malgun Gothic"/>
              <a:ea typeface="Malgun Gothic"/>
              <a:cs typeface="Malgun Gothic"/>
              <a:sym typeface="Malgun Gothic"/>
            </a:endParaRPr>
          </a:p>
        </p:txBody>
      </p:sp>
      <p:sp>
        <p:nvSpPr>
          <p:cNvPr id="1326" name="Google Shape;1326;p132"/>
          <p:cNvSpPr/>
          <p:nvPr/>
        </p:nvSpPr>
        <p:spPr>
          <a:xfrm>
            <a:off x="2643539" y="566006"/>
            <a:ext cx="733323" cy="193896"/>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상품팀</a:t>
            </a:r>
            <a:endParaRPr sz="1100" b="1" i="0" u="none" strike="noStrike" cap="none">
              <a:solidFill>
                <a:srgbClr val="FFFFFF"/>
              </a:solidFill>
              <a:latin typeface="Malgun Gothic"/>
              <a:ea typeface="Malgun Gothic"/>
              <a:cs typeface="Malgun Gothic"/>
              <a:sym typeface="Malgun Gothic"/>
            </a:endParaRPr>
          </a:p>
        </p:txBody>
      </p:sp>
      <p:sp>
        <p:nvSpPr>
          <p:cNvPr id="1327" name="Google Shape;1327;p132"/>
          <p:cNvSpPr/>
          <p:nvPr/>
        </p:nvSpPr>
        <p:spPr>
          <a:xfrm>
            <a:off x="4637792" y="566006"/>
            <a:ext cx="733323" cy="193896"/>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배송팀</a:t>
            </a:r>
            <a:endParaRPr sz="1100" b="1" i="0" u="none" strike="noStrike" cap="none">
              <a:solidFill>
                <a:srgbClr val="FFFFFF"/>
              </a:solidFill>
              <a:latin typeface="Malgun Gothic"/>
              <a:ea typeface="Malgun Gothic"/>
              <a:cs typeface="Malgun Gothic"/>
              <a:sym typeface="Malgun Gothic"/>
            </a:endParaRPr>
          </a:p>
        </p:txBody>
      </p:sp>
      <p:sp>
        <p:nvSpPr>
          <p:cNvPr id="1328" name="Google Shape;1328;p132"/>
          <p:cNvSpPr/>
          <p:nvPr/>
        </p:nvSpPr>
        <p:spPr>
          <a:xfrm>
            <a:off x="7119628" y="201930"/>
            <a:ext cx="824163" cy="193896"/>
          </a:xfrm>
          <a:prstGeom prst="roundRect">
            <a:avLst>
              <a:gd name="adj" fmla="val 16667"/>
            </a:avLst>
          </a:prstGeom>
          <a:solidFill>
            <a:srgbClr val="1A242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마케팅팀</a:t>
            </a:r>
            <a:endParaRPr sz="1100" b="1" i="0" u="none" strike="noStrike" cap="none">
              <a:solidFill>
                <a:srgbClr val="FFFFFF"/>
              </a:solidFill>
              <a:latin typeface="Malgun Gothic"/>
              <a:ea typeface="Malgun Gothic"/>
              <a:cs typeface="Malgun Gothic"/>
              <a:sym typeface="Malgun Gothic"/>
            </a:endParaRPr>
          </a:p>
        </p:txBody>
      </p:sp>
      <p:sp>
        <p:nvSpPr>
          <p:cNvPr id="1329" name="Google Shape;1329;p132"/>
          <p:cNvSpPr/>
          <p:nvPr/>
        </p:nvSpPr>
        <p:spPr>
          <a:xfrm>
            <a:off x="3128566" y="3572619"/>
            <a:ext cx="914400" cy="547652"/>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err="1">
                <a:solidFill>
                  <a:srgbClr val="000000"/>
                </a:solidFill>
                <a:latin typeface="Malgun Gothic"/>
                <a:ea typeface="Malgun Gothic"/>
                <a:cs typeface="Malgun Gothic"/>
                <a:sym typeface="Malgun Gothic"/>
              </a:rPr>
              <a:t>가격변경</a:t>
            </a:r>
            <a:endParaRPr sz="1000" b="0" i="0" u="none" strike="noStrike" cap="none" dirty="0">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dirty="0">
                <a:solidFill>
                  <a:srgbClr val="000000"/>
                </a:solidFill>
                <a:latin typeface="Malgun Gothic"/>
                <a:ea typeface="Malgun Gothic"/>
                <a:cs typeface="Malgun Gothic"/>
                <a:sym typeface="Malgun Gothic"/>
              </a:rPr>
              <a:t>(TV, 4만원)</a:t>
            </a:r>
            <a:endParaRPr sz="1000" b="0" i="0" u="none" strike="noStrike" cap="none" dirty="0">
              <a:solidFill>
                <a:srgbClr val="000000"/>
              </a:solidFill>
              <a:latin typeface="Malgun Gothic"/>
              <a:ea typeface="Malgun Gothic"/>
              <a:cs typeface="Malgun Gothic"/>
              <a:sym typeface="Malgun Gothic"/>
            </a:endParaRPr>
          </a:p>
        </p:txBody>
      </p:sp>
      <p:graphicFrame>
        <p:nvGraphicFramePr>
          <p:cNvPr id="1330" name="Google Shape;1330;p132"/>
          <p:cNvGraphicFramePr/>
          <p:nvPr/>
        </p:nvGraphicFramePr>
        <p:xfrm>
          <a:off x="6655769" y="4018083"/>
          <a:ext cx="2335975" cy="1054225"/>
        </p:xfrm>
        <a:graphic>
          <a:graphicData uri="http://schemas.openxmlformats.org/drawingml/2006/table">
            <a:tbl>
              <a:tblPr firstRow="1" bandRow="1">
                <a:noFill/>
              </a:tblPr>
              <a:tblGrid>
                <a:gridCol w="190025">
                  <a:extLst>
                    <a:ext uri="{9D8B030D-6E8A-4147-A177-3AD203B41FA5}">
                      <a16:colId xmlns:a16="http://schemas.microsoft.com/office/drawing/2014/main" val="20000"/>
                    </a:ext>
                  </a:extLst>
                </a:gridCol>
                <a:gridCol w="320075">
                  <a:extLst>
                    <a:ext uri="{9D8B030D-6E8A-4147-A177-3AD203B41FA5}">
                      <a16:colId xmlns:a16="http://schemas.microsoft.com/office/drawing/2014/main" val="20001"/>
                    </a:ext>
                  </a:extLst>
                </a:gridCol>
                <a:gridCol w="453925">
                  <a:extLst>
                    <a:ext uri="{9D8B030D-6E8A-4147-A177-3AD203B41FA5}">
                      <a16:colId xmlns:a16="http://schemas.microsoft.com/office/drawing/2014/main" val="20002"/>
                    </a:ext>
                  </a:extLst>
                </a:gridCol>
                <a:gridCol w="285150">
                  <a:extLst>
                    <a:ext uri="{9D8B030D-6E8A-4147-A177-3AD203B41FA5}">
                      <a16:colId xmlns:a16="http://schemas.microsoft.com/office/drawing/2014/main" val="20003"/>
                    </a:ext>
                  </a:extLst>
                </a:gridCol>
                <a:gridCol w="343350">
                  <a:extLst>
                    <a:ext uri="{9D8B030D-6E8A-4147-A177-3AD203B41FA5}">
                      <a16:colId xmlns:a16="http://schemas.microsoft.com/office/drawing/2014/main" val="20004"/>
                    </a:ext>
                  </a:extLst>
                </a:gridCol>
                <a:gridCol w="343350">
                  <a:extLst>
                    <a:ext uri="{9D8B030D-6E8A-4147-A177-3AD203B41FA5}">
                      <a16:colId xmlns:a16="http://schemas.microsoft.com/office/drawing/2014/main" val="20005"/>
                    </a:ext>
                  </a:extLst>
                </a:gridCol>
                <a:gridCol w="400100">
                  <a:extLst>
                    <a:ext uri="{9D8B030D-6E8A-4147-A177-3AD203B41FA5}">
                      <a16:colId xmlns:a16="http://schemas.microsoft.com/office/drawing/2014/main" val="20006"/>
                    </a:ext>
                  </a:extLst>
                </a:gridCol>
              </a:tblGrid>
              <a:tr h="170825">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id</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User</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Item</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Qty</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prc</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o-stat</a:t>
                      </a:r>
                      <a:endParaRPr sz="900" u="none" strike="noStrike" cap="none"/>
                    </a:p>
                  </a:txBody>
                  <a:tcPr marL="0" marR="0" marT="14400" marB="14400">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t>d-stat</a:t>
                      </a:r>
                      <a:endParaRPr sz="900" u="none" strike="noStrike" cap="none"/>
                    </a:p>
                  </a:txBody>
                  <a:tcPr marL="0" marR="0" marT="14400" marB="14400">
                    <a:solidFill>
                      <a:srgbClr val="F2F2F2"/>
                    </a:solidFill>
                  </a:tcPr>
                </a:tc>
                <a:extLst>
                  <a:ext uri="{0D108BD9-81ED-4DB2-BD59-A6C34878D82A}">
                    <a16:rowId xmlns:a16="http://schemas.microsoft.com/office/drawing/2014/main" val="10000"/>
                  </a:ext>
                </a:extLst>
              </a:tr>
              <a:tr h="2806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001</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홍길동</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40,000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cancel</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Returned</a:t>
                      </a:r>
                      <a:endParaRPr sz="800" u="none" strike="noStrike" cap="none"/>
                    </a:p>
                  </a:txBody>
                  <a:tcPr marL="0" marR="0" marT="14400" marB="14400">
                    <a:solidFill>
                      <a:schemeClr val="lt1"/>
                    </a:solidFill>
                  </a:tcPr>
                </a:tc>
                <a:extLst>
                  <a:ext uri="{0D108BD9-81ED-4DB2-BD59-A6C34878D82A}">
                    <a16:rowId xmlns:a16="http://schemas.microsoft.com/office/drawing/2014/main" val="10001"/>
                  </a:ext>
                </a:extLst>
              </a:tr>
              <a:tr h="28062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TV</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40,000</a:t>
                      </a:r>
                      <a:endParaRPr sz="800" u="none" strike="noStrike" cap="none"/>
                    </a:p>
                  </a:txBody>
                  <a:tcPr marL="0" marR="0" marT="14400" marB="14400">
                    <a:solidFill>
                      <a:srgbClr val="FFC000"/>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Delivery</a:t>
                      </a:r>
                      <a:endParaRPr sz="1400" u="none" strike="noStrike" cap="none"/>
                    </a:p>
                    <a:p>
                      <a:pPr marL="0" marR="0" lvl="0" indent="0" algn="ctr" rtl="0">
                        <a:lnSpc>
                          <a:spcPct val="100000"/>
                        </a:lnSpc>
                        <a:spcBef>
                          <a:spcPts val="0"/>
                        </a:spcBef>
                        <a:spcAft>
                          <a:spcPts val="0"/>
                        </a:spcAft>
                        <a:buClr>
                          <a:srgbClr val="000000"/>
                        </a:buClr>
                        <a:buSzPts val="800"/>
                        <a:buFont typeface="Arial"/>
                        <a:buNone/>
                      </a:pPr>
                      <a:r>
                        <a:rPr lang="en-US" sz="800" u="none" strike="noStrike" cap="none"/>
                        <a:t>Started</a:t>
                      </a:r>
                      <a:endParaRPr sz="800" u="none" strike="noStrike" cap="none"/>
                    </a:p>
                  </a:txBody>
                  <a:tcPr marL="0" marR="0" marT="14400" marB="14400">
                    <a:solidFill>
                      <a:schemeClr val="lt1"/>
                    </a:solidFill>
                  </a:tcPr>
                </a:tc>
                <a:extLst>
                  <a:ext uri="{0D108BD9-81ED-4DB2-BD59-A6C34878D82A}">
                    <a16:rowId xmlns:a16="http://schemas.microsoft.com/office/drawing/2014/main" val="10002"/>
                  </a:ext>
                </a:extLst>
              </a:tr>
              <a:tr h="1610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003</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아무개</a:t>
                      </a:r>
                      <a:endParaRPr sz="14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RADIO</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20,000</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order</a:t>
                      </a: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700"/>
                        <a:buFont typeface="Arial"/>
                        <a:buNone/>
                      </a:pPr>
                      <a:endParaRPr sz="700" u="none" strike="noStrike" cap="none"/>
                    </a:p>
                  </a:txBody>
                  <a:tcPr marL="0" marR="0" marT="14400" marB="14400">
                    <a:solidFill>
                      <a:schemeClr val="lt1"/>
                    </a:solidFill>
                  </a:tcPr>
                </a:tc>
                <a:extLst>
                  <a:ext uri="{0D108BD9-81ED-4DB2-BD59-A6C34878D82A}">
                    <a16:rowId xmlns:a16="http://schemas.microsoft.com/office/drawing/2014/main" val="10003"/>
                  </a:ext>
                </a:extLst>
              </a:tr>
              <a:tr h="161075">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0" marR="0" marT="14400" marB="14400">
                    <a:solidFill>
                      <a:schemeClr val="lt1"/>
                    </a:solidFill>
                  </a:tcPr>
                </a:tc>
                <a:extLst>
                  <a:ext uri="{0D108BD9-81ED-4DB2-BD59-A6C34878D82A}">
                    <a16:rowId xmlns:a16="http://schemas.microsoft.com/office/drawing/2014/main" val="10004"/>
                  </a:ext>
                </a:extLst>
              </a:tr>
            </a:tbl>
          </a:graphicData>
        </a:graphic>
      </p:graphicFrame>
      <p:sp>
        <p:nvSpPr>
          <p:cNvPr id="1331" name="Google Shape;1331;p132"/>
          <p:cNvSpPr/>
          <p:nvPr/>
        </p:nvSpPr>
        <p:spPr>
          <a:xfrm>
            <a:off x="5905013" y="52674"/>
            <a:ext cx="1214616" cy="570823"/>
          </a:xfrm>
          <a:prstGeom prst="star7">
            <a:avLst>
              <a:gd name="adj" fmla="val 34601"/>
              <a:gd name="hf" fmla="val 102572"/>
              <a:gd name="vf" fmla="val 10521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700" b="0" i="0" u="none" strike="noStrike" cap="none">
                <a:solidFill>
                  <a:schemeClr val="lt1"/>
                </a:solidFill>
                <a:latin typeface="Arial"/>
                <a:ea typeface="Arial"/>
                <a:cs typeface="Arial"/>
                <a:sym typeface="Arial"/>
              </a:rPr>
              <a:t>새로운 기능 = 신규 팀의 합류</a:t>
            </a:r>
            <a:endParaRPr sz="700" b="0" i="0" u="none" strike="noStrike" cap="none">
              <a:solidFill>
                <a:schemeClr val="lt1"/>
              </a:solidFill>
              <a:latin typeface="Arial"/>
              <a:ea typeface="Arial"/>
              <a:cs typeface="Arial"/>
              <a:sym typeface="Arial"/>
            </a:endParaRPr>
          </a:p>
        </p:txBody>
      </p:sp>
      <p:sp>
        <p:nvSpPr>
          <p:cNvPr id="1332" name="Google Shape;1332;p132"/>
          <p:cNvSpPr/>
          <p:nvPr/>
        </p:nvSpPr>
        <p:spPr>
          <a:xfrm>
            <a:off x="5593059" y="2556380"/>
            <a:ext cx="1366851" cy="466829"/>
          </a:xfrm>
          <a:prstGeom prst="star7">
            <a:avLst>
              <a:gd name="adj" fmla="val 34601"/>
              <a:gd name="hf" fmla="val 102572"/>
              <a:gd name="vf" fmla="val 10521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700" b="0" i="0" u="none" strike="noStrike" cap="none">
                <a:solidFill>
                  <a:schemeClr val="lt1"/>
                </a:solidFill>
                <a:latin typeface="Arial"/>
                <a:ea typeface="Arial"/>
                <a:cs typeface="Arial"/>
                <a:sym typeface="Arial"/>
              </a:rPr>
              <a:t>Data Join 기능 요구</a:t>
            </a:r>
            <a:endParaRPr sz="700" b="0" i="0" u="none" strike="noStrike" cap="none">
              <a:solidFill>
                <a:schemeClr val="lt1"/>
              </a:solidFill>
              <a:latin typeface="Arial"/>
              <a:ea typeface="Arial"/>
              <a:cs typeface="Arial"/>
              <a:sym typeface="Arial"/>
            </a:endParaRPr>
          </a:p>
        </p:txBody>
      </p:sp>
      <p:sp>
        <p:nvSpPr>
          <p:cNvPr id="102" name="Google Shape;1268;p132">
            <a:extLst>
              <a:ext uri="{FF2B5EF4-FFF2-40B4-BE49-F238E27FC236}">
                <a16:creationId xmlns:a16="http://schemas.microsoft.com/office/drawing/2014/main" id="{258BDF14-96D0-2A4B-84E6-ACEFDC10F69D}"/>
              </a:ext>
            </a:extLst>
          </p:cNvPr>
          <p:cNvSpPr/>
          <p:nvPr/>
        </p:nvSpPr>
        <p:spPr>
          <a:xfrm>
            <a:off x="1590989" y="2211229"/>
            <a:ext cx="466263" cy="742731"/>
          </a:xfrm>
          <a:prstGeom prst="foldedCorner">
            <a:avLst>
              <a:gd name="adj" fmla="val 16667"/>
            </a:avLst>
          </a:prstGeom>
          <a:solidFill>
            <a:srgbClr val="A6A1D7"/>
          </a:solidFill>
          <a:ln w="9525" cap="flat" cmpd="sng">
            <a:solidFill>
              <a:srgbClr val="9579CD"/>
            </a:solidFill>
            <a:prstDash val="solid"/>
            <a:round/>
            <a:headEnd type="none" w="sm" len="sm"/>
            <a:tailEnd type="none" w="sm" len="sm"/>
          </a:ln>
        </p:spPr>
        <p:txBody>
          <a:bodyPr spcFirstLastPara="1" wrap="square" lIns="0" tIns="46800" rIns="0" bIns="45700" anchor="ctr"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ko-KR" altLang="en-US" sz="800" b="0" i="0" u="none" strike="noStrike" cap="none" dirty="0">
                <a:solidFill>
                  <a:srgbClr val="000000"/>
                </a:solidFill>
                <a:latin typeface="Malgun Gothic"/>
                <a:ea typeface="Malgun Gothic"/>
                <a:cs typeface="Malgun Gothic"/>
                <a:sym typeface="Malgun Gothic"/>
              </a:rPr>
              <a:t>주문예약고객에게 추가 입고 통보</a:t>
            </a:r>
            <a:endParaRPr sz="800" b="0" i="0" u="none" strike="noStrike" cap="none" dirty="0">
              <a:solidFill>
                <a:srgbClr val="000000"/>
              </a:solidFill>
              <a:latin typeface="Malgun Gothic"/>
              <a:ea typeface="Malgun Gothic"/>
              <a:cs typeface="Malgun Gothic"/>
              <a:sym typeface="Malgun Gothic"/>
            </a:endParaRPr>
          </a:p>
        </p:txBody>
      </p:sp>
      <p:grpSp>
        <p:nvGrpSpPr>
          <p:cNvPr id="38" name="그룹 37">
            <a:extLst>
              <a:ext uri="{FF2B5EF4-FFF2-40B4-BE49-F238E27FC236}">
                <a16:creationId xmlns:a16="http://schemas.microsoft.com/office/drawing/2014/main" id="{E8813D75-4E33-2F4A-8655-0CBE5D3DE0DE}"/>
              </a:ext>
            </a:extLst>
          </p:cNvPr>
          <p:cNvGrpSpPr/>
          <p:nvPr/>
        </p:nvGrpSpPr>
        <p:grpSpPr>
          <a:xfrm>
            <a:off x="428372" y="51470"/>
            <a:ext cx="5337946" cy="279849"/>
            <a:chOff x="428372" y="51470"/>
            <a:chExt cx="5337946" cy="279849"/>
          </a:xfrm>
        </p:grpSpPr>
        <p:sp>
          <p:nvSpPr>
            <p:cNvPr id="2" name="원통[C] 1">
              <a:extLst>
                <a:ext uri="{FF2B5EF4-FFF2-40B4-BE49-F238E27FC236}">
                  <a16:creationId xmlns:a16="http://schemas.microsoft.com/office/drawing/2014/main" id="{D521DA09-88CB-9B44-8A7E-6E02393C3911}"/>
                </a:ext>
              </a:extLst>
            </p:cNvPr>
            <p:cNvSpPr/>
            <p:nvPr/>
          </p:nvSpPr>
          <p:spPr>
            <a:xfrm rot="16200000">
              <a:off x="2957420" y="-2477578"/>
              <a:ext cx="279849" cy="5337946"/>
            </a:xfrm>
            <a:prstGeom prst="can">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sp>
          <p:nvSpPr>
            <p:cNvPr id="3" name="TextBox 2">
              <a:extLst>
                <a:ext uri="{FF2B5EF4-FFF2-40B4-BE49-F238E27FC236}">
                  <a16:creationId xmlns:a16="http://schemas.microsoft.com/office/drawing/2014/main" id="{1232B5D7-9BD0-104E-9F28-52CEC379DA0C}"/>
                </a:ext>
              </a:extLst>
            </p:cNvPr>
            <p:cNvSpPr txBox="1"/>
            <p:nvPr/>
          </p:nvSpPr>
          <p:spPr>
            <a:xfrm>
              <a:off x="4899073" y="90554"/>
              <a:ext cx="800219" cy="215444"/>
            </a:xfrm>
            <a:prstGeom prst="rect">
              <a:avLst/>
            </a:prstGeom>
            <a:solidFill>
              <a:srgbClr val="BFBFBF"/>
            </a:solidFill>
          </p:spPr>
          <p:txBody>
            <a:bodyPr wrap="none" rtlCol="0">
              <a:spAutoFit/>
            </a:bodyPr>
            <a:lstStyle/>
            <a:p>
              <a:r>
                <a:rPr kumimoji="1" lang="ko-KR" altLang="en-US" sz="800" dirty="0">
                  <a:solidFill>
                    <a:schemeClr val="bg1"/>
                  </a:solidFill>
                </a:rPr>
                <a:t>이벤트스토어</a:t>
              </a:r>
              <a:endParaRPr kumimoji="1" lang="ko-US" altLang="en-US" sz="800" dirty="0">
                <a:solidFill>
                  <a:schemeClr val="bg1"/>
                </a:solidFill>
              </a:endParaRPr>
            </a:p>
          </p:txBody>
        </p:sp>
      </p:grpSp>
      <p:sp>
        <p:nvSpPr>
          <p:cNvPr id="4" name="모서리가 접힌 도형[F] 3">
            <a:extLst>
              <a:ext uri="{FF2B5EF4-FFF2-40B4-BE49-F238E27FC236}">
                <a16:creationId xmlns:a16="http://schemas.microsoft.com/office/drawing/2014/main" id="{3D5C3C29-9D7F-6346-A11D-133B14EDEF91}"/>
              </a:ext>
            </a:extLst>
          </p:cNvPr>
          <p:cNvSpPr/>
          <p:nvPr/>
        </p:nvSpPr>
        <p:spPr>
          <a:xfrm>
            <a:off x="700627" y="93100"/>
            <a:ext cx="293215" cy="192049"/>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dirty="0"/>
              <a:t>1</a:t>
            </a:r>
            <a:endParaRPr kumimoji="1" lang="ko-US" altLang="en-US" dirty="0"/>
          </a:p>
        </p:txBody>
      </p:sp>
      <p:cxnSp>
        <p:nvCxnSpPr>
          <p:cNvPr id="6" name="구부러진 연결선[U] 5">
            <a:extLst>
              <a:ext uri="{FF2B5EF4-FFF2-40B4-BE49-F238E27FC236}">
                <a16:creationId xmlns:a16="http://schemas.microsoft.com/office/drawing/2014/main" id="{1ECCBE1A-172C-6647-BB09-5D0EF64A7867}"/>
              </a:ext>
            </a:extLst>
          </p:cNvPr>
          <p:cNvCxnSpPr>
            <a:cxnSpLocks/>
            <a:stCxn id="1237" idx="0"/>
            <a:endCxn id="4" idx="2"/>
          </p:cNvCxnSpPr>
          <p:nvPr/>
        </p:nvCxnSpPr>
        <p:spPr>
          <a:xfrm rot="16200000" flipV="1">
            <a:off x="635776" y="496608"/>
            <a:ext cx="748504" cy="325585"/>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구부러진 연결선[U] 120">
            <a:extLst>
              <a:ext uri="{FF2B5EF4-FFF2-40B4-BE49-F238E27FC236}">
                <a16:creationId xmlns:a16="http://schemas.microsoft.com/office/drawing/2014/main" id="{07074F76-8D85-7543-A1A6-C781BAC94EFC}"/>
              </a:ext>
            </a:extLst>
          </p:cNvPr>
          <p:cNvCxnSpPr>
            <a:cxnSpLocks/>
            <a:stCxn id="4" idx="2"/>
            <a:endCxn id="1241" idx="0"/>
          </p:cNvCxnSpPr>
          <p:nvPr/>
        </p:nvCxnSpPr>
        <p:spPr>
          <a:xfrm rot="16200000" flipH="1">
            <a:off x="1432560" y="-300177"/>
            <a:ext cx="748504" cy="1919155"/>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모서리가 접힌 도형[F] 105">
            <a:extLst>
              <a:ext uri="{FF2B5EF4-FFF2-40B4-BE49-F238E27FC236}">
                <a16:creationId xmlns:a16="http://schemas.microsoft.com/office/drawing/2014/main" id="{FB1D1FC8-C3C0-5148-B95F-AC1EF05A69DB}"/>
              </a:ext>
            </a:extLst>
          </p:cNvPr>
          <p:cNvSpPr/>
          <p:nvPr/>
        </p:nvSpPr>
        <p:spPr>
          <a:xfrm>
            <a:off x="1099770" y="82664"/>
            <a:ext cx="293215" cy="192049"/>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dirty="0"/>
              <a:t>2</a:t>
            </a:r>
            <a:endParaRPr kumimoji="1" lang="ko-US" altLang="en-US" dirty="0"/>
          </a:p>
        </p:txBody>
      </p:sp>
      <p:cxnSp>
        <p:nvCxnSpPr>
          <p:cNvPr id="124" name="구부러진 연결선[U] 123">
            <a:extLst>
              <a:ext uri="{FF2B5EF4-FFF2-40B4-BE49-F238E27FC236}">
                <a16:creationId xmlns:a16="http://schemas.microsoft.com/office/drawing/2014/main" id="{6D84017E-784E-C849-A045-36273E3E74AC}"/>
              </a:ext>
            </a:extLst>
          </p:cNvPr>
          <p:cNvCxnSpPr>
            <a:cxnSpLocks/>
            <a:stCxn id="1234" idx="0"/>
            <a:endCxn id="106" idx="2"/>
          </p:cNvCxnSpPr>
          <p:nvPr/>
        </p:nvCxnSpPr>
        <p:spPr>
          <a:xfrm rot="5400000" flipH="1" flipV="1">
            <a:off x="434716" y="1012817"/>
            <a:ext cx="1549765" cy="73559"/>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7" name="구부러진 연결선[U] 126">
            <a:extLst>
              <a:ext uri="{FF2B5EF4-FFF2-40B4-BE49-F238E27FC236}">
                <a16:creationId xmlns:a16="http://schemas.microsoft.com/office/drawing/2014/main" id="{93F60F3B-89F6-7449-A4E4-30246E0D6AFA}"/>
              </a:ext>
            </a:extLst>
          </p:cNvPr>
          <p:cNvCxnSpPr>
            <a:cxnSpLocks/>
            <a:stCxn id="106" idx="2"/>
            <a:endCxn id="1238" idx="0"/>
          </p:cNvCxnSpPr>
          <p:nvPr/>
        </p:nvCxnSpPr>
        <p:spPr>
          <a:xfrm rot="16200000" flipH="1">
            <a:off x="1201817" y="319273"/>
            <a:ext cx="1609133" cy="1520011"/>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07" name="모서리가 접힌 도형[F] 106">
            <a:extLst>
              <a:ext uri="{FF2B5EF4-FFF2-40B4-BE49-F238E27FC236}">
                <a16:creationId xmlns:a16="http://schemas.microsoft.com/office/drawing/2014/main" id="{FA06DB6A-E9DE-824E-9409-C21345196BAC}"/>
              </a:ext>
            </a:extLst>
          </p:cNvPr>
          <p:cNvSpPr/>
          <p:nvPr/>
        </p:nvSpPr>
        <p:spPr>
          <a:xfrm>
            <a:off x="1496034" y="86114"/>
            <a:ext cx="293215" cy="192049"/>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dirty="0"/>
              <a:t>3</a:t>
            </a:r>
            <a:endParaRPr kumimoji="1" lang="ko-US" altLang="en-US" dirty="0"/>
          </a:p>
        </p:txBody>
      </p:sp>
      <p:cxnSp>
        <p:nvCxnSpPr>
          <p:cNvPr id="130" name="구부러진 연결선[U] 129">
            <a:extLst>
              <a:ext uri="{FF2B5EF4-FFF2-40B4-BE49-F238E27FC236}">
                <a16:creationId xmlns:a16="http://schemas.microsoft.com/office/drawing/2014/main" id="{71B528AD-0529-AF43-A83A-9F560FC21516}"/>
              </a:ext>
            </a:extLst>
          </p:cNvPr>
          <p:cNvCxnSpPr>
            <a:cxnSpLocks/>
            <a:stCxn id="1242" idx="0"/>
            <a:endCxn id="107" idx="2"/>
          </p:cNvCxnSpPr>
          <p:nvPr/>
        </p:nvCxnSpPr>
        <p:spPr>
          <a:xfrm rot="16200000" flipV="1">
            <a:off x="1729923" y="190883"/>
            <a:ext cx="1754771" cy="1929332"/>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구부러진 연결선[U] 134">
            <a:extLst>
              <a:ext uri="{FF2B5EF4-FFF2-40B4-BE49-F238E27FC236}">
                <a16:creationId xmlns:a16="http://schemas.microsoft.com/office/drawing/2014/main" id="{0C6E28F0-3EF6-DF4B-A45C-512ADC06A5DD}"/>
              </a:ext>
            </a:extLst>
          </p:cNvPr>
          <p:cNvCxnSpPr>
            <a:cxnSpLocks/>
            <a:stCxn id="107" idx="2"/>
            <a:endCxn id="102" idx="0"/>
          </p:cNvCxnSpPr>
          <p:nvPr/>
        </p:nvCxnSpPr>
        <p:spPr>
          <a:xfrm rot="16200000" flipH="1">
            <a:off x="766848" y="1153956"/>
            <a:ext cx="1933066" cy="181479"/>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5" name="구부러진 연결선[U] 164">
            <a:extLst>
              <a:ext uri="{FF2B5EF4-FFF2-40B4-BE49-F238E27FC236}">
                <a16:creationId xmlns:a16="http://schemas.microsoft.com/office/drawing/2014/main" id="{41E8F64F-3354-B147-A652-E32BC3643030}"/>
              </a:ext>
            </a:extLst>
          </p:cNvPr>
          <p:cNvCxnSpPr>
            <a:cxnSpLocks/>
            <a:stCxn id="4" idx="2"/>
            <a:endCxn id="1243" idx="0"/>
          </p:cNvCxnSpPr>
          <p:nvPr/>
        </p:nvCxnSpPr>
        <p:spPr>
          <a:xfrm rot="16200000" flipH="1">
            <a:off x="2450924" y="-1318540"/>
            <a:ext cx="742674" cy="3950052"/>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8" name="구부러진 연결선[U] 167">
            <a:extLst>
              <a:ext uri="{FF2B5EF4-FFF2-40B4-BE49-F238E27FC236}">
                <a16:creationId xmlns:a16="http://schemas.microsoft.com/office/drawing/2014/main" id="{7CA9F333-F45C-204F-B2C2-E35647FC06BD}"/>
              </a:ext>
            </a:extLst>
          </p:cNvPr>
          <p:cNvCxnSpPr>
            <a:cxnSpLocks/>
            <a:stCxn id="106" idx="2"/>
            <a:endCxn id="1244" idx="0"/>
          </p:cNvCxnSpPr>
          <p:nvPr/>
        </p:nvCxnSpPr>
        <p:spPr>
          <a:xfrm rot="16200000" flipH="1">
            <a:off x="2250954" y="-729864"/>
            <a:ext cx="1541756" cy="3550909"/>
          </a:xfrm>
          <a:prstGeom prst="curvedConnector3">
            <a:avLst>
              <a:gd name="adj1" fmla="val 50000"/>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80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5"/>
                                        </p:tgtEl>
                                        <p:attrNameLst>
                                          <p:attrName>style.visibility</p:attrName>
                                        </p:attrNameLst>
                                      </p:cBhvr>
                                      <p:to>
                                        <p:strVal val="visible"/>
                                      </p:to>
                                    </p:set>
                                    <p:animEffect transition="in" filter="fade">
                                      <p:cBhvr>
                                        <p:cTn id="7" dur="500"/>
                                        <p:tgtEl>
                                          <p:spTgt spid="13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6"/>
                                        </p:tgtEl>
                                        <p:attrNameLst>
                                          <p:attrName>style.visibility</p:attrName>
                                        </p:attrNameLst>
                                      </p:cBhvr>
                                      <p:to>
                                        <p:strVal val="visible"/>
                                      </p:to>
                                    </p:set>
                                    <p:animEffect transition="in" filter="fade">
                                      <p:cBhvr>
                                        <p:cTn id="12" dur="500"/>
                                        <p:tgtEl>
                                          <p:spTgt spid="13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7"/>
                                        </p:tgtEl>
                                        <p:attrNameLst>
                                          <p:attrName>style.visibility</p:attrName>
                                        </p:attrNameLst>
                                      </p:cBhvr>
                                      <p:to>
                                        <p:strVal val="visible"/>
                                      </p:to>
                                    </p:set>
                                    <p:animEffect transition="in" filter="fade">
                                      <p:cBhvr>
                                        <p:cTn id="17" dur="500"/>
                                        <p:tgtEl>
                                          <p:spTgt spid="13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58"/>
                                        </p:tgtEl>
                                        <p:attrNameLst>
                                          <p:attrName>style.visibility</p:attrName>
                                        </p:attrNameLst>
                                      </p:cBhvr>
                                      <p:to>
                                        <p:strVal val="visible"/>
                                      </p:to>
                                    </p:set>
                                    <p:animEffect transition="in" filter="fade">
                                      <p:cBhvr>
                                        <p:cTn id="22" dur="500"/>
                                        <p:tgtEl>
                                          <p:spTgt spid="12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59"/>
                                        </p:tgtEl>
                                        <p:attrNameLst>
                                          <p:attrName>style.visibility</p:attrName>
                                        </p:attrNameLst>
                                      </p:cBhvr>
                                      <p:to>
                                        <p:strVal val="visible"/>
                                      </p:to>
                                    </p:set>
                                    <p:animEffect transition="in" filter="fade">
                                      <p:cBhvr>
                                        <p:cTn id="27" dur="500"/>
                                        <p:tgtEl>
                                          <p:spTgt spid="12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10"/>
                                        </p:tgtEl>
                                        <p:attrNameLst>
                                          <p:attrName>style.visibility</p:attrName>
                                        </p:attrNameLst>
                                      </p:cBhvr>
                                      <p:to>
                                        <p:strVal val="visible"/>
                                      </p:to>
                                    </p:set>
                                    <p:animEffect transition="in" filter="fade">
                                      <p:cBhvr>
                                        <p:cTn id="32" dur="500"/>
                                        <p:tgtEl>
                                          <p:spTgt spid="13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11"/>
                                        </p:tgtEl>
                                        <p:attrNameLst>
                                          <p:attrName>style.visibility</p:attrName>
                                        </p:attrNameLst>
                                      </p:cBhvr>
                                      <p:to>
                                        <p:strVal val="visible"/>
                                      </p:to>
                                    </p:set>
                                    <p:animEffect transition="in" filter="fade">
                                      <p:cBhvr>
                                        <p:cTn id="37" dur="500"/>
                                        <p:tgtEl>
                                          <p:spTgt spid="13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2"/>
                                        </p:tgtEl>
                                        <p:attrNameLst>
                                          <p:attrName>style.visibility</p:attrName>
                                        </p:attrNameLst>
                                      </p:cBhvr>
                                      <p:to>
                                        <p:strVal val="visible"/>
                                      </p:to>
                                    </p:set>
                                    <p:animEffect transition="in" filter="fade">
                                      <p:cBhvr>
                                        <p:cTn id="42" dur="500"/>
                                        <p:tgtEl>
                                          <p:spTgt spid="131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87"/>
                                        </p:tgtEl>
                                        <p:attrNameLst>
                                          <p:attrName>style.visibility</p:attrName>
                                        </p:attrNameLst>
                                      </p:cBhvr>
                                      <p:to>
                                        <p:strVal val="visible"/>
                                      </p:to>
                                    </p:set>
                                    <p:anim calcmode="lin" valueType="num">
                                      <p:cBhvr additive="base">
                                        <p:cTn id="47" dur="500"/>
                                        <p:tgtEl>
                                          <p:spTgt spid="128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dissolve">
                                      <p:cBhvr>
                                        <p:cTn id="52" dur="500"/>
                                        <p:tgtEl>
                                          <p:spTgt spid="38"/>
                                        </p:tgtEl>
                                      </p:cBhvr>
                                    </p:animEffec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1237"/>
                                        </p:tgtEl>
                                        <p:attrNameLst>
                                          <p:attrName>style.visibility</p:attrName>
                                        </p:attrNameLst>
                                      </p:cBhvr>
                                      <p:to>
                                        <p:strVal val="visible"/>
                                      </p:to>
                                    </p:set>
                                    <p:animEffect transition="in" filter="wipe(down)">
                                      <p:cBhvr>
                                        <p:cTn id="56" dur="500"/>
                                        <p:tgtEl>
                                          <p:spTgt spid="123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00"/>
                                        <p:tgtEl>
                                          <p:spTgt spid="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down)">
                                      <p:cBhvr>
                                        <p:cTn id="64" dur="500"/>
                                        <p:tgtEl>
                                          <p:spTgt spid="4"/>
                                        </p:tgtEl>
                                      </p:cBhvr>
                                    </p:animEffec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131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xit" presetSubtype="4" fill="hold" nodeType="clickEffect">
                                  <p:stCondLst>
                                    <p:cond delay="0"/>
                                  </p:stCondLst>
                                  <p:childTnLst>
                                    <p:animEffect transition="out" filter="wipe(down)">
                                      <p:cBhvr>
                                        <p:cTn id="71" dur="500"/>
                                        <p:tgtEl>
                                          <p:spTgt spid="6"/>
                                        </p:tgtEl>
                                      </p:cBhvr>
                                    </p:animEffect>
                                    <p:set>
                                      <p:cBhvr>
                                        <p:cTn id="72" dur="1" fill="hold">
                                          <p:stCondLst>
                                            <p:cond delay="499"/>
                                          </p:stCondLst>
                                        </p:cTn>
                                        <p:tgtEl>
                                          <p:spTgt spid="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wipe(up)">
                                      <p:cBhvr>
                                        <p:cTn id="77" dur="500"/>
                                        <p:tgtEl>
                                          <p:spTgt spid="12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41"/>
                                        </p:tgtEl>
                                        <p:attrNameLst>
                                          <p:attrName>style.visibility</p:attrName>
                                        </p:attrNameLst>
                                      </p:cBhvr>
                                      <p:to>
                                        <p:strVal val="visible"/>
                                      </p:to>
                                    </p:set>
                                    <p:animEffect transition="in" filter="fade">
                                      <p:cBhvr>
                                        <p:cTn id="82" dur="500"/>
                                        <p:tgtEl>
                                          <p:spTgt spid="1241"/>
                                        </p:tgtEl>
                                      </p:cBhvr>
                                    </p:animEffect>
                                  </p:childTnLst>
                                </p:cTn>
                              </p:par>
                            </p:childTnLst>
                          </p:cTn>
                        </p:par>
                        <p:par>
                          <p:cTn id="83" fill="hold">
                            <p:stCondLst>
                              <p:cond delay="500"/>
                            </p:stCondLst>
                            <p:childTnLst>
                              <p:par>
                                <p:cTn id="84" presetID="22" presetClass="entr" presetSubtype="4" fill="hold" nodeType="afterEffect">
                                  <p:stCondLst>
                                    <p:cond delay="0"/>
                                  </p:stCondLst>
                                  <p:childTnLst>
                                    <p:set>
                                      <p:cBhvr>
                                        <p:cTn id="85" dur="1" fill="hold">
                                          <p:stCondLst>
                                            <p:cond delay="0"/>
                                          </p:stCondLst>
                                        </p:cTn>
                                        <p:tgtEl>
                                          <p:spTgt spid="1316"/>
                                        </p:tgtEl>
                                        <p:attrNameLst>
                                          <p:attrName>style.visibility</p:attrName>
                                        </p:attrNameLst>
                                      </p:cBhvr>
                                      <p:to>
                                        <p:strVal val="visible"/>
                                      </p:to>
                                    </p:set>
                                    <p:animEffect transition="in" filter="wipe(down)">
                                      <p:cBhvr>
                                        <p:cTn id="86" dur="500"/>
                                        <p:tgtEl>
                                          <p:spTgt spid="1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xit" presetSubtype="4" fill="hold" nodeType="clickEffect">
                                  <p:stCondLst>
                                    <p:cond delay="0"/>
                                  </p:stCondLst>
                                  <p:childTnLst>
                                    <p:animEffect transition="out" filter="wipe(down)">
                                      <p:cBhvr>
                                        <p:cTn id="90" dur="500"/>
                                        <p:tgtEl>
                                          <p:spTgt spid="121"/>
                                        </p:tgtEl>
                                      </p:cBhvr>
                                    </p:animEffect>
                                    <p:set>
                                      <p:cBhvr>
                                        <p:cTn id="91" dur="1" fill="hold">
                                          <p:stCondLst>
                                            <p:cond delay="499"/>
                                          </p:stCondLst>
                                        </p:cTn>
                                        <p:tgtEl>
                                          <p:spTgt spid="121"/>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288"/>
                                        </p:tgtEl>
                                        <p:attrNameLst>
                                          <p:attrName>style.visibility</p:attrName>
                                        </p:attrNameLst>
                                      </p:cBhvr>
                                      <p:to>
                                        <p:strVal val="visible"/>
                                      </p:to>
                                    </p:set>
                                    <p:anim calcmode="lin" valueType="num">
                                      <p:cBhvr additive="base">
                                        <p:cTn id="96" dur="500"/>
                                        <p:tgtEl>
                                          <p:spTgt spid="1288"/>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290"/>
                                        </p:tgtEl>
                                        <p:attrNameLst>
                                          <p:attrName>style.visibility</p:attrName>
                                        </p:attrNameLst>
                                      </p:cBhvr>
                                      <p:to>
                                        <p:strVal val="visible"/>
                                      </p:to>
                                    </p:set>
                                    <p:anim calcmode="lin" valueType="num">
                                      <p:cBhvr additive="base">
                                        <p:cTn id="101" dur="500"/>
                                        <p:tgtEl>
                                          <p:spTgt spid="1290"/>
                                        </p:tgtEl>
                                        <p:attrNameLst>
                                          <p:attrName>ppt_y</p:attrName>
                                        </p:attrNameLst>
                                      </p:cBhvr>
                                      <p:tavLst>
                                        <p:tav tm="0">
                                          <p:val>
                                            <p:strVal val="#ppt_y+1"/>
                                          </p:val>
                                        </p:tav>
                                        <p:tav tm="100000">
                                          <p:val>
                                            <p:strVal val="#ppt_y"/>
                                          </p:val>
                                        </p:tav>
                                      </p:tavLst>
                                    </p:anim>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234"/>
                                        </p:tgtEl>
                                        <p:attrNameLst>
                                          <p:attrName>style.visibility</p:attrName>
                                        </p:attrNameLst>
                                      </p:cBhvr>
                                      <p:to>
                                        <p:strVal val="visible"/>
                                      </p:to>
                                    </p:set>
                                    <p:animEffect transition="in" filter="fade">
                                      <p:cBhvr>
                                        <p:cTn id="105" dur="500"/>
                                        <p:tgtEl>
                                          <p:spTgt spid="1234"/>
                                        </p:tgtEl>
                                      </p:cBhvr>
                                    </p:animEffect>
                                  </p:childTnLst>
                                </p:cTn>
                              </p:par>
                              <p:par>
                                <p:cTn id="106" presetID="22" presetClass="entr" presetSubtype="4" fill="hold" nodeType="with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wipe(down)">
                                      <p:cBhvr>
                                        <p:cTn id="108" dur="500"/>
                                        <p:tgtEl>
                                          <p:spTgt spid="12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06"/>
                                        </p:tgtEl>
                                        <p:attrNameLst>
                                          <p:attrName>style.visibility</p:attrName>
                                        </p:attrNameLst>
                                      </p:cBhvr>
                                      <p:to>
                                        <p:strVal val="visible"/>
                                      </p:to>
                                    </p:set>
                                    <p:animEffect transition="in" filter="wipe(down)">
                                      <p:cBhvr>
                                        <p:cTn id="113" dur="500"/>
                                        <p:tgtEl>
                                          <p:spTgt spid="10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xit" presetSubtype="4" fill="hold" nodeType="clickEffect">
                                  <p:stCondLst>
                                    <p:cond delay="0"/>
                                  </p:stCondLst>
                                  <p:childTnLst>
                                    <p:animEffect transition="out" filter="wipe(down)">
                                      <p:cBhvr>
                                        <p:cTn id="117" dur="500"/>
                                        <p:tgtEl>
                                          <p:spTgt spid="124"/>
                                        </p:tgtEl>
                                      </p:cBhvr>
                                    </p:animEffect>
                                    <p:set>
                                      <p:cBhvr>
                                        <p:cTn id="118" dur="1" fill="hold">
                                          <p:stCondLst>
                                            <p:cond delay="499"/>
                                          </p:stCondLst>
                                        </p:cTn>
                                        <p:tgtEl>
                                          <p:spTgt spid="12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127"/>
                                        </p:tgtEl>
                                        <p:attrNameLst>
                                          <p:attrName>style.visibility</p:attrName>
                                        </p:attrNameLst>
                                      </p:cBhvr>
                                      <p:to>
                                        <p:strVal val="visible"/>
                                      </p:to>
                                    </p:set>
                                    <p:animEffect transition="in" filter="wipe(up)">
                                      <p:cBhvr>
                                        <p:cTn id="123" dur="500"/>
                                        <p:tgtEl>
                                          <p:spTgt spid="127"/>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238"/>
                                        </p:tgtEl>
                                        <p:attrNameLst>
                                          <p:attrName>style.visibility</p:attrName>
                                        </p:attrNameLst>
                                      </p:cBhvr>
                                      <p:to>
                                        <p:strVal val="visible"/>
                                      </p:to>
                                    </p:set>
                                    <p:animEffect transition="in" filter="fade">
                                      <p:cBhvr>
                                        <p:cTn id="128" dur="500"/>
                                        <p:tgtEl>
                                          <p:spTgt spid="1238"/>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xit" presetSubtype="4" fill="hold" nodeType="clickEffect">
                                  <p:stCondLst>
                                    <p:cond delay="0"/>
                                  </p:stCondLst>
                                  <p:childTnLst>
                                    <p:animEffect transition="out" filter="wipe(down)">
                                      <p:cBhvr>
                                        <p:cTn id="132" dur="500"/>
                                        <p:tgtEl>
                                          <p:spTgt spid="127"/>
                                        </p:tgtEl>
                                      </p:cBhvr>
                                    </p:animEffect>
                                    <p:set>
                                      <p:cBhvr>
                                        <p:cTn id="133" dur="1" fill="hold">
                                          <p:stCondLst>
                                            <p:cond delay="499"/>
                                          </p:stCondLst>
                                        </p:cTn>
                                        <p:tgtEl>
                                          <p:spTgt spid="127"/>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1291"/>
                                        </p:tgtEl>
                                        <p:attrNameLst>
                                          <p:attrName>style.visibility</p:attrName>
                                        </p:attrNameLst>
                                      </p:cBhvr>
                                      <p:to>
                                        <p:strVal val="visible"/>
                                      </p:to>
                                    </p:set>
                                    <p:anim calcmode="lin" valueType="num">
                                      <p:cBhvr additive="base">
                                        <p:cTn id="138" dur="500"/>
                                        <p:tgtEl>
                                          <p:spTgt spid="1291"/>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1294"/>
                                        </p:tgtEl>
                                        <p:attrNameLst>
                                          <p:attrName>style.visibility</p:attrName>
                                        </p:attrNameLst>
                                      </p:cBhvr>
                                      <p:to>
                                        <p:strVal val="visible"/>
                                      </p:to>
                                    </p:set>
                                    <p:anim calcmode="lin" valueType="num">
                                      <p:cBhvr additive="base">
                                        <p:cTn id="143" dur="500"/>
                                        <p:tgtEl>
                                          <p:spTgt spid="1294"/>
                                        </p:tgtEl>
                                        <p:attrNameLst>
                                          <p:attrName>ppt_y</p:attrName>
                                        </p:attrNameLst>
                                      </p:cBhvr>
                                      <p:tavLst>
                                        <p:tav tm="0">
                                          <p:val>
                                            <p:strVal val="#ppt_y+1"/>
                                          </p:val>
                                        </p:tav>
                                        <p:tav tm="100000">
                                          <p:val>
                                            <p:strVal val="#ppt_y"/>
                                          </p:val>
                                        </p:tav>
                                      </p:tavLst>
                                    </p:anim>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1242"/>
                                        </p:tgtEl>
                                        <p:attrNameLst>
                                          <p:attrName>style.visibility</p:attrName>
                                        </p:attrNameLst>
                                      </p:cBhvr>
                                      <p:to>
                                        <p:strVal val="visible"/>
                                      </p:to>
                                    </p:set>
                                    <p:animEffect transition="in" filter="fade">
                                      <p:cBhvr>
                                        <p:cTn id="147" dur="500"/>
                                        <p:tgtEl>
                                          <p:spTgt spid="124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nodeType="clickEffect">
                                  <p:stCondLst>
                                    <p:cond delay="0"/>
                                  </p:stCondLst>
                                  <p:childTnLst>
                                    <p:set>
                                      <p:cBhvr>
                                        <p:cTn id="151" dur="1" fill="hold">
                                          <p:stCondLst>
                                            <p:cond delay="0"/>
                                          </p:stCondLst>
                                        </p:cTn>
                                        <p:tgtEl>
                                          <p:spTgt spid="130"/>
                                        </p:tgtEl>
                                        <p:attrNameLst>
                                          <p:attrName>style.visibility</p:attrName>
                                        </p:attrNameLst>
                                      </p:cBhvr>
                                      <p:to>
                                        <p:strVal val="visible"/>
                                      </p:to>
                                    </p:set>
                                    <p:animEffect transition="in" filter="wipe(down)">
                                      <p:cBhvr>
                                        <p:cTn id="152" dur="500"/>
                                        <p:tgtEl>
                                          <p:spTgt spid="130"/>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107"/>
                                        </p:tgtEl>
                                        <p:attrNameLst>
                                          <p:attrName>style.visibility</p:attrName>
                                        </p:attrNameLst>
                                      </p:cBhvr>
                                      <p:to>
                                        <p:strVal val="visible"/>
                                      </p:to>
                                    </p:set>
                                    <p:animEffect transition="in" filter="wipe(down)">
                                      <p:cBhvr>
                                        <p:cTn id="155" dur="500"/>
                                        <p:tgtEl>
                                          <p:spTgt spid="107"/>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xit" presetSubtype="4" fill="hold" nodeType="clickEffect">
                                  <p:stCondLst>
                                    <p:cond delay="0"/>
                                  </p:stCondLst>
                                  <p:childTnLst>
                                    <p:animEffect transition="out" filter="wipe(down)">
                                      <p:cBhvr>
                                        <p:cTn id="159" dur="500"/>
                                        <p:tgtEl>
                                          <p:spTgt spid="130"/>
                                        </p:tgtEl>
                                      </p:cBhvr>
                                    </p:animEffect>
                                    <p:set>
                                      <p:cBhvr>
                                        <p:cTn id="160" dur="1" fill="hold">
                                          <p:stCondLst>
                                            <p:cond delay="499"/>
                                          </p:stCondLst>
                                        </p:cTn>
                                        <p:tgtEl>
                                          <p:spTgt spid="130"/>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nodeType="clickEffect">
                                  <p:stCondLst>
                                    <p:cond delay="0"/>
                                  </p:stCondLst>
                                  <p:childTnLst>
                                    <p:set>
                                      <p:cBhvr>
                                        <p:cTn id="164" dur="1" fill="hold">
                                          <p:stCondLst>
                                            <p:cond delay="0"/>
                                          </p:stCondLst>
                                        </p:cTn>
                                        <p:tgtEl>
                                          <p:spTgt spid="135"/>
                                        </p:tgtEl>
                                        <p:attrNameLst>
                                          <p:attrName>style.visibility</p:attrName>
                                        </p:attrNameLst>
                                      </p:cBhvr>
                                      <p:to>
                                        <p:strVal val="visible"/>
                                      </p:to>
                                    </p:set>
                                    <p:animEffect transition="in" filter="wipe(up)">
                                      <p:cBhvr>
                                        <p:cTn id="165" dur="500"/>
                                        <p:tgtEl>
                                          <p:spTgt spid="13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500"/>
                                        <p:tgtEl>
                                          <p:spTgt spid="10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xit" presetSubtype="4" fill="hold" nodeType="clickEffect">
                                  <p:stCondLst>
                                    <p:cond delay="0"/>
                                  </p:stCondLst>
                                  <p:childTnLst>
                                    <p:animEffect transition="out" filter="wipe(down)">
                                      <p:cBhvr>
                                        <p:cTn id="174" dur="500"/>
                                        <p:tgtEl>
                                          <p:spTgt spid="135"/>
                                        </p:tgtEl>
                                      </p:cBhvr>
                                    </p:animEffect>
                                    <p:set>
                                      <p:cBhvr>
                                        <p:cTn id="175" dur="1" fill="hold">
                                          <p:stCondLst>
                                            <p:cond delay="499"/>
                                          </p:stCondLst>
                                        </p:cTn>
                                        <p:tgtEl>
                                          <p:spTgt spid="135"/>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nodeType="clickEffect">
                                  <p:stCondLst>
                                    <p:cond delay="0"/>
                                  </p:stCondLst>
                                  <p:childTnLst>
                                    <p:set>
                                      <p:cBhvr>
                                        <p:cTn id="179" dur="1" fill="hold">
                                          <p:stCondLst>
                                            <p:cond delay="0"/>
                                          </p:stCondLst>
                                        </p:cTn>
                                        <p:tgtEl>
                                          <p:spTgt spid="165"/>
                                        </p:tgtEl>
                                        <p:attrNameLst>
                                          <p:attrName>style.visibility</p:attrName>
                                        </p:attrNameLst>
                                      </p:cBhvr>
                                      <p:to>
                                        <p:strVal val="visible"/>
                                      </p:to>
                                    </p:set>
                                    <p:animEffect transition="in" filter="wipe(up)">
                                      <p:cBhvr>
                                        <p:cTn id="180" dur="500"/>
                                        <p:tgtEl>
                                          <p:spTgt spid="16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1243"/>
                                        </p:tgtEl>
                                        <p:attrNameLst>
                                          <p:attrName>style.visibility</p:attrName>
                                        </p:attrNameLst>
                                      </p:cBhvr>
                                      <p:to>
                                        <p:strVal val="visible"/>
                                      </p:to>
                                    </p:set>
                                    <p:animEffect transition="in" filter="fade">
                                      <p:cBhvr>
                                        <p:cTn id="185" dur="500"/>
                                        <p:tgtEl>
                                          <p:spTgt spid="1243"/>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xit" presetSubtype="4" fill="hold" nodeType="clickEffect">
                                  <p:stCondLst>
                                    <p:cond delay="0"/>
                                  </p:stCondLst>
                                  <p:childTnLst>
                                    <p:animEffect transition="out" filter="wipe(down)">
                                      <p:cBhvr>
                                        <p:cTn id="189" dur="500"/>
                                        <p:tgtEl>
                                          <p:spTgt spid="165"/>
                                        </p:tgtEl>
                                      </p:cBhvr>
                                    </p:animEffect>
                                    <p:set>
                                      <p:cBhvr>
                                        <p:cTn id="190" dur="1" fill="hold">
                                          <p:stCondLst>
                                            <p:cond delay="499"/>
                                          </p:stCondLst>
                                        </p:cTn>
                                        <p:tgtEl>
                                          <p:spTgt spid="165"/>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1295"/>
                                        </p:tgtEl>
                                        <p:attrNameLst>
                                          <p:attrName>style.visibility</p:attrName>
                                        </p:attrNameLst>
                                      </p:cBhvr>
                                      <p:to>
                                        <p:strVal val="visible"/>
                                      </p:to>
                                    </p:set>
                                    <p:animEffect transition="in" filter="fade">
                                      <p:cBhvr>
                                        <p:cTn id="195" dur="500"/>
                                        <p:tgtEl>
                                          <p:spTgt spid="1295"/>
                                        </p:tgtEl>
                                      </p:cBhvr>
                                    </p:animEffect>
                                  </p:childTnLst>
                                </p:cTn>
                              </p:par>
                            </p:childTnLst>
                          </p:cTn>
                        </p:par>
                        <p:par>
                          <p:cTn id="196" fill="hold">
                            <p:stCondLst>
                              <p:cond delay="500"/>
                            </p:stCondLst>
                            <p:childTnLst>
                              <p:par>
                                <p:cTn id="197" presetID="10" presetClass="entr" presetSubtype="0" fill="hold" nodeType="afterEffect">
                                  <p:stCondLst>
                                    <p:cond delay="0"/>
                                  </p:stCondLst>
                                  <p:childTnLst>
                                    <p:set>
                                      <p:cBhvr>
                                        <p:cTn id="198" dur="1" fill="hold">
                                          <p:stCondLst>
                                            <p:cond delay="0"/>
                                          </p:stCondLst>
                                        </p:cTn>
                                        <p:tgtEl>
                                          <p:spTgt spid="1245"/>
                                        </p:tgtEl>
                                        <p:attrNameLst>
                                          <p:attrName>style.visibility</p:attrName>
                                        </p:attrNameLst>
                                      </p:cBhvr>
                                      <p:to>
                                        <p:strVal val="visible"/>
                                      </p:to>
                                    </p:set>
                                    <p:animEffect transition="in" filter="fade">
                                      <p:cBhvr>
                                        <p:cTn id="199" dur="500"/>
                                        <p:tgtEl>
                                          <p:spTgt spid="1245"/>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1267"/>
                                        </p:tgtEl>
                                        <p:attrNameLst>
                                          <p:attrName>style.visibility</p:attrName>
                                        </p:attrNameLst>
                                      </p:cBhvr>
                                      <p:to>
                                        <p:strVal val="visible"/>
                                      </p:to>
                                    </p:set>
                                    <p:animEffect transition="in" filter="fade">
                                      <p:cBhvr>
                                        <p:cTn id="204" dur="500"/>
                                        <p:tgtEl>
                                          <p:spTgt spid="1267"/>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nodeType="clickEffect">
                                  <p:stCondLst>
                                    <p:cond delay="0"/>
                                  </p:stCondLst>
                                  <p:childTnLst>
                                    <p:set>
                                      <p:cBhvr>
                                        <p:cTn id="208" dur="1" fill="hold">
                                          <p:stCondLst>
                                            <p:cond delay="0"/>
                                          </p:stCondLst>
                                        </p:cTn>
                                        <p:tgtEl>
                                          <p:spTgt spid="1297"/>
                                        </p:tgtEl>
                                        <p:attrNameLst>
                                          <p:attrName>style.visibility</p:attrName>
                                        </p:attrNameLst>
                                      </p:cBhvr>
                                      <p:to>
                                        <p:strVal val="visible"/>
                                      </p:to>
                                    </p:set>
                                    <p:animEffect transition="in" filter="fade">
                                      <p:cBhvr>
                                        <p:cTn id="209" dur="500"/>
                                        <p:tgtEl>
                                          <p:spTgt spid="1297"/>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1" fill="hold" nodeType="clickEffect">
                                  <p:stCondLst>
                                    <p:cond delay="0"/>
                                  </p:stCondLst>
                                  <p:childTnLst>
                                    <p:set>
                                      <p:cBhvr>
                                        <p:cTn id="213" dur="1" fill="hold">
                                          <p:stCondLst>
                                            <p:cond delay="0"/>
                                          </p:stCondLst>
                                        </p:cTn>
                                        <p:tgtEl>
                                          <p:spTgt spid="168"/>
                                        </p:tgtEl>
                                        <p:attrNameLst>
                                          <p:attrName>style.visibility</p:attrName>
                                        </p:attrNameLst>
                                      </p:cBhvr>
                                      <p:to>
                                        <p:strVal val="visible"/>
                                      </p:to>
                                    </p:set>
                                    <p:animEffect transition="in" filter="wipe(up)">
                                      <p:cBhvr>
                                        <p:cTn id="214" dur="500"/>
                                        <p:tgtEl>
                                          <p:spTgt spid="168"/>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nodeType="clickEffect">
                                  <p:stCondLst>
                                    <p:cond delay="0"/>
                                  </p:stCondLst>
                                  <p:childTnLst>
                                    <p:set>
                                      <p:cBhvr>
                                        <p:cTn id="218" dur="1" fill="hold">
                                          <p:stCondLst>
                                            <p:cond delay="0"/>
                                          </p:stCondLst>
                                        </p:cTn>
                                        <p:tgtEl>
                                          <p:spTgt spid="1244"/>
                                        </p:tgtEl>
                                        <p:attrNameLst>
                                          <p:attrName>style.visibility</p:attrName>
                                        </p:attrNameLst>
                                      </p:cBhvr>
                                      <p:to>
                                        <p:strVal val="visible"/>
                                      </p:to>
                                    </p:set>
                                    <p:animEffect transition="in" filter="fade">
                                      <p:cBhvr>
                                        <p:cTn id="219" dur="500"/>
                                        <p:tgtEl>
                                          <p:spTgt spid="1244"/>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1296"/>
                                        </p:tgtEl>
                                        <p:attrNameLst>
                                          <p:attrName>style.visibility</p:attrName>
                                        </p:attrNameLst>
                                      </p:cBhvr>
                                      <p:to>
                                        <p:strVal val="visible"/>
                                      </p:to>
                                    </p:set>
                                    <p:animEffect transition="in" filter="fade">
                                      <p:cBhvr>
                                        <p:cTn id="224" dur="500"/>
                                        <p:tgtEl>
                                          <p:spTgt spid="1296"/>
                                        </p:tgtEl>
                                      </p:cBhvr>
                                    </p:animEffect>
                                  </p:childTnLst>
                                </p:cTn>
                              </p:par>
                              <p:par>
                                <p:cTn id="225" presetID="22" presetClass="exit" presetSubtype="4" fill="hold" nodeType="withEffect">
                                  <p:stCondLst>
                                    <p:cond delay="0"/>
                                  </p:stCondLst>
                                  <p:childTnLst>
                                    <p:animEffect transition="out" filter="wipe(down)">
                                      <p:cBhvr>
                                        <p:cTn id="226" dur="500"/>
                                        <p:tgtEl>
                                          <p:spTgt spid="168"/>
                                        </p:tgtEl>
                                      </p:cBhvr>
                                    </p:animEffect>
                                    <p:set>
                                      <p:cBhvr>
                                        <p:cTn id="227" dur="1" fill="hold">
                                          <p:stCondLst>
                                            <p:cond delay="499"/>
                                          </p:stCondLst>
                                        </p:cTn>
                                        <p:tgtEl>
                                          <p:spTgt spid="168"/>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nodeType="clickEffect">
                                  <p:stCondLst>
                                    <p:cond delay="0"/>
                                  </p:stCondLst>
                                  <p:childTnLst>
                                    <p:set>
                                      <p:cBhvr>
                                        <p:cTn id="231" dur="1" fill="hold">
                                          <p:stCondLst>
                                            <p:cond delay="0"/>
                                          </p:stCondLst>
                                        </p:cTn>
                                        <p:tgtEl>
                                          <p:spTgt spid="38"/>
                                        </p:tgtEl>
                                        <p:attrNameLst>
                                          <p:attrName>style.visibility</p:attrName>
                                        </p:attrNameLst>
                                      </p:cBhvr>
                                      <p:to>
                                        <p:strVal val="hidden"/>
                                      </p:to>
                                    </p:set>
                                  </p:childTnLst>
                                </p:cTn>
                              </p:par>
                              <p:par>
                                <p:cTn id="232" presetID="1" presetClass="exit" presetSubtype="0" fill="hold" grpId="1" nodeType="withEffect">
                                  <p:stCondLst>
                                    <p:cond delay="0"/>
                                  </p:stCondLst>
                                  <p:childTnLst>
                                    <p:set>
                                      <p:cBhvr>
                                        <p:cTn id="233" dur="1" fill="hold">
                                          <p:stCondLst>
                                            <p:cond delay="0"/>
                                          </p:stCondLst>
                                        </p:cTn>
                                        <p:tgtEl>
                                          <p:spTgt spid="4"/>
                                        </p:tgtEl>
                                        <p:attrNameLst>
                                          <p:attrName>style.visibility</p:attrName>
                                        </p:attrNameLst>
                                      </p:cBhvr>
                                      <p:to>
                                        <p:strVal val="hidden"/>
                                      </p:to>
                                    </p:set>
                                  </p:childTnLst>
                                </p:cTn>
                              </p:par>
                              <p:par>
                                <p:cTn id="234" presetID="1" presetClass="exit" presetSubtype="0" fill="hold" grpId="1" nodeType="withEffect">
                                  <p:stCondLst>
                                    <p:cond delay="0"/>
                                  </p:stCondLst>
                                  <p:childTnLst>
                                    <p:set>
                                      <p:cBhvr>
                                        <p:cTn id="235" dur="1" fill="hold">
                                          <p:stCondLst>
                                            <p:cond delay="0"/>
                                          </p:stCondLst>
                                        </p:cTn>
                                        <p:tgtEl>
                                          <p:spTgt spid="106"/>
                                        </p:tgtEl>
                                        <p:attrNameLst>
                                          <p:attrName>style.visibility</p:attrName>
                                        </p:attrNameLst>
                                      </p:cBhvr>
                                      <p:to>
                                        <p:strVal val="hidden"/>
                                      </p:to>
                                    </p:set>
                                  </p:childTnLst>
                                </p:cTn>
                              </p:par>
                              <p:par>
                                <p:cTn id="236" presetID="1" presetClass="exit" presetSubtype="0" fill="hold" grpId="1" nodeType="withEffect">
                                  <p:stCondLst>
                                    <p:cond delay="0"/>
                                  </p:stCondLst>
                                  <p:childTnLst>
                                    <p:set>
                                      <p:cBhvr>
                                        <p:cTn id="237" dur="1" fill="hold">
                                          <p:stCondLst>
                                            <p:cond delay="0"/>
                                          </p:stCondLst>
                                        </p:cTn>
                                        <p:tgtEl>
                                          <p:spTgt spid="107"/>
                                        </p:tgtEl>
                                        <p:attrNameLst>
                                          <p:attrName>style.visibility</p:attrName>
                                        </p:attrNameLst>
                                      </p:cBhvr>
                                      <p:to>
                                        <p:strVal val="hidden"/>
                                      </p:to>
                                    </p:set>
                                  </p:childTnLst>
                                </p:cTn>
                              </p:par>
                            </p:childTnLst>
                          </p:cTn>
                        </p:par>
                        <p:par>
                          <p:cTn id="238" fill="hold">
                            <p:stCondLst>
                              <p:cond delay="0"/>
                            </p:stCondLst>
                            <p:childTnLst>
                              <p:par>
                                <p:cTn id="239" presetID="10" presetClass="entr" presetSubtype="0" fill="hold" nodeType="afterEffect">
                                  <p:stCondLst>
                                    <p:cond delay="0"/>
                                  </p:stCondLst>
                                  <p:childTnLst>
                                    <p:set>
                                      <p:cBhvr>
                                        <p:cTn id="240" dur="1" fill="hold">
                                          <p:stCondLst>
                                            <p:cond delay="0"/>
                                          </p:stCondLst>
                                        </p:cTn>
                                        <p:tgtEl>
                                          <p:spTgt spid="1248"/>
                                        </p:tgtEl>
                                        <p:attrNameLst>
                                          <p:attrName>style.visibility</p:attrName>
                                        </p:attrNameLst>
                                      </p:cBhvr>
                                      <p:to>
                                        <p:strVal val="visible"/>
                                      </p:to>
                                    </p:set>
                                    <p:animEffect transition="in" filter="fade">
                                      <p:cBhvr>
                                        <p:cTn id="241" dur="500"/>
                                        <p:tgtEl>
                                          <p:spTgt spid="1248"/>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1268"/>
                                        </p:tgtEl>
                                        <p:attrNameLst>
                                          <p:attrName>style.visibility</p:attrName>
                                        </p:attrNameLst>
                                      </p:cBhvr>
                                      <p:to>
                                        <p:strVal val="visible"/>
                                      </p:to>
                                    </p:set>
                                    <p:animEffect transition="in" filter="fade">
                                      <p:cBhvr>
                                        <p:cTn id="246" dur="500"/>
                                        <p:tgtEl>
                                          <p:spTgt spid="1268"/>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nodeType="clickEffect">
                                  <p:stCondLst>
                                    <p:cond delay="0"/>
                                  </p:stCondLst>
                                  <p:childTnLst>
                                    <p:set>
                                      <p:cBhvr>
                                        <p:cTn id="250" dur="1" fill="hold">
                                          <p:stCondLst>
                                            <p:cond delay="0"/>
                                          </p:stCondLst>
                                        </p:cTn>
                                        <p:tgtEl>
                                          <p:spTgt spid="1298"/>
                                        </p:tgtEl>
                                        <p:attrNameLst>
                                          <p:attrName>style.visibility</p:attrName>
                                        </p:attrNameLst>
                                      </p:cBhvr>
                                      <p:to>
                                        <p:strVal val="visible"/>
                                      </p:to>
                                    </p:set>
                                    <p:animEffect transition="in" filter="fade">
                                      <p:cBhvr>
                                        <p:cTn id="251" dur="500"/>
                                        <p:tgtEl>
                                          <p:spTgt spid="1298"/>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nodeType="clickEffect">
                                  <p:stCondLst>
                                    <p:cond delay="0"/>
                                  </p:stCondLst>
                                  <p:childTnLst>
                                    <p:set>
                                      <p:cBhvr>
                                        <p:cTn id="255" dur="1" fill="hold">
                                          <p:stCondLst>
                                            <p:cond delay="0"/>
                                          </p:stCondLst>
                                        </p:cTn>
                                        <p:tgtEl>
                                          <p:spTgt spid="1299"/>
                                        </p:tgtEl>
                                        <p:attrNameLst>
                                          <p:attrName>style.visibility</p:attrName>
                                        </p:attrNameLst>
                                      </p:cBhvr>
                                      <p:to>
                                        <p:strVal val="visible"/>
                                      </p:to>
                                    </p:set>
                                    <p:animEffect transition="in" filter="fade">
                                      <p:cBhvr>
                                        <p:cTn id="256" dur="500"/>
                                        <p:tgtEl>
                                          <p:spTgt spid="1299"/>
                                        </p:tgtEl>
                                      </p:cBhvr>
                                    </p:animEffect>
                                  </p:childTnLst>
                                </p:cTn>
                              </p:par>
                            </p:childTnLst>
                          </p:cTn>
                        </p:par>
                        <p:par>
                          <p:cTn id="257" fill="hold">
                            <p:stCondLst>
                              <p:cond delay="500"/>
                            </p:stCondLst>
                            <p:childTnLst>
                              <p:par>
                                <p:cTn id="258" presetID="10" presetClass="entr" presetSubtype="0" fill="hold" nodeType="afterEffect">
                                  <p:stCondLst>
                                    <p:cond delay="0"/>
                                  </p:stCondLst>
                                  <p:childTnLst>
                                    <p:set>
                                      <p:cBhvr>
                                        <p:cTn id="259" dur="1" fill="hold">
                                          <p:stCondLst>
                                            <p:cond delay="0"/>
                                          </p:stCondLst>
                                        </p:cTn>
                                        <p:tgtEl>
                                          <p:spTgt spid="1235"/>
                                        </p:tgtEl>
                                        <p:attrNameLst>
                                          <p:attrName>style.visibility</p:attrName>
                                        </p:attrNameLst>
                                      </p:cBhvr>
                                      <p:to>
                                        <p:strVal val="visible"/>
                                      </p:to>
                                    </p:set>
                                    <p:animEffect transition="in" filter="fade">
                                      <p:cBhvr>
                                        <p:cTn id="260" dur="500"/>
                                        <p:tgtEl>
                                          <p:spTgt spid="1235"/>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nodeType="clickEffect">
                                  <p:stCondLst>
                                    <p:cond delay="0"/>
                                  </p:stCondLst>
                                  <p:childTnLst>
                                    <p:set>
                                      <p:cBhvr>
                                        <p:cTn id="264" dur="1" fill="hold">
                                          <p:stCondLst>
                                            <p:cond delay="0"/>
                                          </p:stCondLst>
                                        </p:cTn>
                                        <p:tgtEl>
                                          <p:spTgt spid="1239"/>
                                        </p:tgtEl>
                                        <p:attrNameLst>
                                          <p:attrName>style.visibility</p:attrName>
                                        </p:attrNameLst>
                                      </p:cBhvr>
                                      <p:to>
                                        <p:strVal val="visible"/>
                                      </p:to>
                                    </p:set>
                                    <p:animEffect transition="in" filter="fade">
                                      <p:cBhvr>
                                        <p:cTn id="265" dur="500"/>
                                        <p:tgtEl>
                                          <p:spTgt spid="1239"/>
                                        </p:tgtEl>
                                      </p:cBhvr>
                                    </p:animEffect>
                                  </p:childTnLst>
                                </p:cTn>
                              </p:par>
                            </p:childTnLst>
                          </p:cTn>
                        </p:par>
                      </p:childTnLst>
                    </p:cTn>
                  </p:par>
                  <p:par>
                    <p:cTn id="266" fill="hold">
                      <p:stCondLst>
                        <p:cond delay="indefinite"/>
                      </p:stCondLst>
                      <p:childTnLst>
                        <p:par>
                          <p:cTn id="267" fill="hold">
                            <p:stCondLst>
                              <p:cond delay="0"/>
                            </p:stCondLst>
                            <p:childTnLst>
                              <p:par>
                                <p:cTn id="268" presetID="2" presetClass="entr" presetSubtype="4" fill="hold" nodeType="clickEffect">
                                  <p:stCondLst>
                                    <p:cond delay="0"/>
                                  </p:stCondLst>
                                  <p:childTnLst>
                                    <p:set>
                                      <p:cBhvr>
                                        <p:cTn id="269" dur="1" fill="hold">
                                          <p:stCondLst>
                                            <p:cond delay="0"/>
                                          </p:stCondLst>
                                        </p:cTn>
                                        <p:tgtEl>
                                          <p:spTgt spid="1301"/>
                                        </p:tgtEl>
                                        <p:attrNameLst>
                                          <p:attrName>style.visibility</p:attrName>
                                        </p:attrNameLst>
                                      </p:cBhvr>
                                      <p:to>
                                        <p:strVal val="visible"/>
                                      </p:to>
                                    </p:set>
                                    <p:anim calcmode="lin" valueType="num">
                                      <p:cBhvr additive="base">
                                        <p:cTn id="270" dur="500"/>
                                        <p:tgtEl>
                                          <p:spTgt spid="1301"/>
                                        </p:tgtEl>
                                        <p:attrNameLst>
                                          <p:attrName>ppt_y</p:attrName>
                                        </p:attrNameLst>
                                      </p:cBhvr>
                                      <p:tavLst>
                                        <p:tav tm="0">
                                          <p:val>
                                            <p:strVal val="#ppt_y+1"/>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nodeType="clickEffect">
                                  <p:stCondLst>
                                    <p:cond delay="0"/>
                                  </p:stCondLst>
                                  <p:childTnLst>
                                    <p:set>
                                      <p:cBhvr>
                                        <p:cTn id="274" dur="1" fill="hold">
                                          <p:stCondLst>
                                            <p:cond delay="0"/>
                                          </p:stCondLst>
                                        </p:cTn>
                                        <p:tgtEl>
                                          <p:spTgt spid="1246"/>
                                        </p:tgtEl>
                                        <p:attrNameLst>
                                          <p:attrName>style.visibility</p:attrName>
                                        </p:attrNameLst>
                                      </p:cBhvr>
                                      <p:to>
                                        <p:strVal val="visible"/>
                                      </p:to>
                                    </p:set>
                                    <p:animEffect transition="in" filter="fade">
                                      <p:cBhvr>
                                        <p:cTn id="275" dur="500"/>
                                        <p:tgtEl>
                                          <p:spTgt spid="1246"/>
                                        </p:tgtEl>
                                      </p:cBhvr>
                                    </p:animEffect>
                                  </p:childTnLst>
                                </p:cTn>
                              </p:par>
                            </p:childTnLst>
                          </p:cTn>
                        </p:par>
                      </p:childTnLst>
                    </p:cTn>
                  </p:par>
                  <p:par>
                    <p:cTn id="276" fill="hold">
                      <p:stCondLst>
                        <p:cond delay="indefinite"/>
                      </p:stCondLst>
                      <p:childTnLst>
                        <p:par>
                          <p:cTn id="277" fill="hold">
                            <p:stCondLst>
                              <p:cond delay="0"/>
                            </p:stCondLst>
                            <p:childTnLst>
                              <p:par>
                                <p:cTn id="278" presetID="10" presetClass="entr" presetSubtype="0" fill="hold" nodeType="clickEffect">
                                  <p:stCondLst>
                                    <p:cond delay="0"/>
                                  </p:stCondLst>
                                  <p:childTnLst>
                                    <p:set>
                                      <p:cBhvr>
                                        <p:cTn id="279" dur="1" fill="hold">
                                          <p:stCondLst>
                                            <p:cond delay="0"/>
                                          </p:stCondLst>
                                        </p:cTn>
                                        <p:tgtEl>
                                          <p:spTgt spid="1302"/>
                                        </p:tgtEl>
                                        <p:attrNameLst>
                                          <p:attrName>style.visibility</p:attrName>
                                        </p:attrNameLst>
                                      </p:cBhvr>
                                      <p:to>
                                        <p:strVal val="visible"/>
                                      </p:to>
                                    </p:set>
                                    <p:animEffect transition="in" filter="fade">
                                      <p:cBhvr>
                                        <p:cTn id="280" dur="500"/>
                                        <p:tgtEl>
                                          <p:spTgt spid="1302"/>
                                        </p:tgtEl>
                                      </p:cBhvr>
                                    </p:animEffect>
                                  </p:childTnLst>
                                </p:cTn>
                              </p:par>
                            </p:childTnLst>
                          </p:cTn>
                        </p:par>
                        <p:par>
                          <p:cTn id="281" fill="hold">
                            <p:stCondLst>
                              <p:cond delay="500"/>
                            </p:stCondLst>
                            <p:childTnLst>
                              <p:par>
                                <p:cTn id="282" presetID="10" presetClass="entr" presetSubtype="0" fill="hold" nodeType="afterEffect">
                                  <p:stCondLst>
                                    <p:cond delay="0"/>
                                  </p:stCondLst>
                                  <p:childTnLst>
                                    <p:set>
                                      <p:cBhvr>
                                        <p:cTn id="283" dur="1" fill="hold">
                                          <p:stCondLst>
                                            <p:cond delay="0"/>
                                          </p:stCondLst>
                                        </p:cTn>
                                        <p:tgtEl>
                                          <p:spTgt spid="1247"/>
                                        </p:tgtEl>
                                        <p:attrNameLst>
                                          <p:attrName>style.visibility</p:attrName>
                                        </p:attrNameLst>
                                      </p:cBhvr>
                                      <p:to>
                                        <p:strVal val="visible"/>
                                      </p:to>
                                    </p:set>
                                    <p:animEffect transition="in" filter="fade">
                                      <p:cBhvr>
                                        <p:cTn id="284" dur="500"/>
                                        <p:tgtEl>
                                          <p:spTgt spid="1247"/>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nodeType="clickEffect">
                                  <p:stCondLst>
                                    <p:cond delay="0"/>
                                  </p:stCondLst>
                                  <p:childTnLst>
                                    <p:set>
                                      <p:cBhvr>
                                        <p:cTn id="288" dur="1" fill="hold">
                                          <p:stCondLst>
                                            <p:cond delay="0"/>
                                          </p:stCondLst>
                                        </p:cTn>
                                        <p:tgtEl>
                                          <p:spTgt spid="1269"/>
                                        </p:tgtEl>
                                        <p:attrNameLst>
                                          <p:attrName>style.visibility</p:attrName>
                                        </p:attrNameLst>
                                      </p:cBhvr>
                                      <p:to>
                                        <p:strVal val="visible"/>
                                      </p:to>
                                    </p:set>
                                    <p:animEffect transition="in" filter="fade">
                                      <p:cBhvr>
                                        <p:cTn id="289" dur="500"/>
                                        <p:tgtEl>
                                          <p:spTgt spid="1269"/>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ntr" presetSubtype="0" fill="hold" nodeType="clickEffect">
                                  <p:stCondLst>
                                    <p:cond delay="0"/>
                                  </p:stCondLst>
                                  <p:childTnLst>
                                    <p:set>
                                      <p:cBhvr>
                                        <p:cTn id="293" dur="1" fill="hold">
                                          <p:stCondLst>
                                            <p:cond delay="0"/>
                                          </p:stCondLst>
                                        </p:cTn>
                                        <p:tgtEl>
                                          <p:spTgt spid="1303"/>
                                        </p:tgtEl>
                                        <p:attrNameLst>
                                          <p:attrName>style.visibility</p:attrName>
                                        </p:attrNameLst>
                                      </p:cBhvr>
                                      <p:to>
                                        <p:strVal val="visible"/>
                                      </p:to>
                                    </p:set>
                                    <p:animEffect transition="in" filter="fade">
                                      <p:cBhvr>
                                        <p:cTn id="294" dur="500"/>
                                        <p:tgtEl>
                                          <p:spTgt spid="1303"/>
                                        </p:tgtEl>
                                      </p:cBhvr>
                                    </p:animEffect>
                                  </p:childTnLst>
                                </p:cTn>
                              </p:par>
                            </p:childTnLst>
                          </p:cTn>
                        </p:par>
                      </p:childTnLst>
                    </p:cTn>
                  </p:par>
                  <p:par>
                    <p:cTn id="295" fill="hold">
                      <p:stCondLst>
                        <p:cond delay="indefinite"/>
                      </p:stCondLst>
                      <p:childTnLst>
                        <p:par>
                          <p:cTn id="296" fill="hold">
                            <p:stCondLst>
                              <p:cond delay="0"/>
                            </p:stCondLst>
                            <p:childTnLst>
                              <p:par>
                                <p:cTn id="297" presetID="10" presetClass="entr" presetSubtype="0" fill="hold" nodeType="clickEffect">
                                  <p:stCondLst>
                                    <p:cond delay="0"/>
                                  </p:stCondLst>
                                  <p:childTnLst>
                                    <p:set>
                                      <p:cBhvr>
                                        <p:cTn id="298" dur="1" fill="hold">
                                          <p:stCondLst>
                                            <p:cond delay="0"/>
                                          </p:stCondLst>
                                        </p:cTn>
                                        <p:tgtEl>
                                          <p:spTgt spid="1304"/>
                                        </p:tgtEl>
                                        <p:attrNameLst>
                                          <p:attrName>style.visibility</p:attrName>
                                        </p:attrNameLst>
                                      </p:cBhvr>
                                      <p:to>
                                        <p:strVal val="visible"/>
                                      </p:to>
                                    </p:set>
                                    <p:animEffect transition="in" filter="fade">
                                      <p:cBhvr>
                                        <p:cTn id="299" dur="750"/>
                                        <p:tgtEl>
                                          <p:spTgt spid="1304"/>
                                        </p:tgtEl>
                                      </p:cBhvr>
                                    </p:animEffect>
                                  </p:childTnLst>
                                </p:cTn>
                              </p:par>
                            </p:childTnLst>
                          </p:cTn>
                        </p:par>
                        <p:par>
                          <p:cTn id="300" fill="hold">
                            <p:stCondLst>
                              <p:cond delay="750"/>
                            </p:stCondLst>
                            <p:childTnLst>
                              <p:par>
                                <p:cTn id="301" presetID="10" presetClass="entr" presetSubtype="0" fill="hold" nodeType="afterEffect">
                                  <p:stCondLst>
                                    <p:cond delay="0"/>
                                  </p:stCondLst>
                                  <p:childTnLst>
                                    <p:set>
                                      <p:cBhvr>
                                        <p:cTn id="302" dur="1" fill="hold">
                                          <p:stCondLst>
                                            <p:cond delay="0"/>
                                          </p:stCondLst>
                                        </p:cTn>
                                        <p:tgtEl>
                                          <p:spTgt spid="1236"/>
                                        </p:tgtEl>
                                        <p:attrNameLst>
                                          <p:attrName>style.visibility</p:attrName>
                                        </p:attrNameLst>
                                      </p:cBhvr>
                                      <p:to>
                                        <p:strVal val="visible"/>
                                      </p:to>
                                    </p:set>
                                    <p:animEffect transition="in" filter="fade">
                                      <p:cBhvr>
                                        <p:cTn id="303" dur="500"/>
                                        <p:tgtEl>
                                          <p:spTgt spid="1236"/>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nodeType="clickEffect">
                                  <p:stCondLst>
                                    <p:cond delay="0"/>
                                  </p:stCondLst>
                                  <p:childTnLst>
                                    <p:set>
                                      <p:cBhvr>
                                        <p:cTn id="307" dur="1" fill="hold">
                                          <p:stCondLst>
                                            <p:cond delay="0"/>
                                          </p:stCondLst>
                                        </p:cTn>
                                        <p:tgtEl>
                                          <p:spTgt spid="1249"/>
                                        </p:tgtEl>
                                        <p:attrNameLst>
                                          <p:attrName>style.visibility</p:attrName>
                                        </p:attrNameLst>
                                      </p:cBhvr>
                                      <p:to>
                                        <p:strVal val="visible"/>
                                      </p:to>
                                    </p:set>
                                    <p:animEffect transition="in" filter="fade">
                                      <p:cBhvr>
                                        <p:cTn id="308" dur="500"/>
                                        <p:tgtEl>
                                          <p:spTgt spid="1249"/>
                                        </p:tgtEl>
                                      </p:cBhvr>
                                    </p:animEffec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nodeType="clickEffect">
                                  <p:stCondLst>
                                    <p:cond delay="0"/>
                                  </p:stCondLst>
                                  <p:childTnLst>
                                    <p:set>
                                      <p:cBhvr>
                                        <p:cTn id="312" dur="1" fill="hold">
                                          <p:stCondLst>
                                            <p:cond delay="0"/>
                                          </p:stCondLst>
                                        </p:cTn>
                                        <p:tgtEl>
                                          <p:spTgt spid="1305"/>
                                        </p:tgtEl>
                                        <p:attrNameLst>
                                          <p:attrName>style.visibility</p:attrName>
                                        </p:attrNameLst>
                                      </p:cBhvr>
                                      <p:to>
                                        <p:strVal val="visible"/>
                                      </p:to>
                                    </p:set>
                                    <p:animEffect transition="in" filter="fade">
                                      <p:cBhvr>
                                        <p:cTn id="313" dur="500"/>
                                        <p:tgtEl>
                                          <p:spTgt spid="1305"/>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nodeType="clickEffect">
                                  <p:stCondLst>
                                    <p:cond delay="0"/>
                                  </p:stCondLst>
                                  <p:childTnLst>
                                    <p:set>
                                      <p:cBhvr>
                                        <p:cTn id="317" dur="1" fill="hold">
                                          <p:stCondLst>
                                            <p:cond delay="0"/>
                                          </p:stCondLst>
                                        </p:cTn>
                                        <p:tgtEl>
                                          <p:spTgt spid="1240"/>
                                        </p:tgtEl>
                                        <p:attrNameLst>
                                          <p:attrName>style.visibility</p:attrName>
                                        </p:attrNameLst>
                                      </p:cBhvr>
                                      <p:to>
                                        <p:strVal val="visible"/>
                                      </p:to>
                                    </p:set>
                                    <p:animEffect transition="in" filter="fade">
                                      <p:cBhvr>
                                        <p:cTn id="318" dur="500"/>
                                        <p:tgtEl>
                                          <p:spTgt spid="1240"/>
                                        </p:tgtEl>
                                      </p:cBhvr>
                                    </p:animEffect>
                                  </p:childTnLst>
                                </p:cTn>
                              </p:par>
                            </p:childTnLst>
                          </p:cTn>
                        </p:par>
                      </p:childTnLst>
                    </p:cTn>
                  </p:par>
                  <p:par>
                    <p:cTn id="319" fill="hold">
                      <p:stCondLst>
                        <p:cond delay="indefinite"/>
                      </p:stCondLst>
                      <p:childTnLst>
                        <p:par>
                          <p:cTn id="320" fill="hold">
                            <p:stCondLst>
                              <p:cond delay="0"/>
                            </p:stCondLst>
                            <p:childTnLst>
                              <p:par>
                                <p:cTn id="321" presetID="2" presetClass="entr" presetSubtype="4" fill="hold" nodeType="clickEffect">
                                  <p:stCondLst>
                                    <p:cond delay="0"/>
                                  </p:stCondLst>
                                  <p:childTnLst>
                                    <p:set>
                                      <p:cBhvr>
                                        <p:cTn id="322" dur="1" fill="hold">
                                          <p:stCondLst>
                                            <p:cond delay="0"/>
                                          </p:stCondLst>
                                        </p:cTn>
                                        <p:tgtEl>
                                          <p:spTgt spid="1306"/>
                                        </p:tgtEl>
                                        <p:attrNameLst>
                                          <p:attrName>style.visibility</p:attrName>
                                        </p:attrNameLst>
                                      </p:cBhvr>
                                      <p:to>
                                        <p:strVal val="visible"/>
                                      </p:to>
                                    </p:set>
                                    <p:anim calcmode="lin" valueType="num">
                                      <p:cBhvr additive="base">
                                        <p:cTn id="323" dur="500"/>
                                        <p:tgtEl>
                                          <p:spTgt spid="1306"/>
                                        </p:tgtEl>
                                        <p:attrNameLst>
                                          <p:attrName>ppt_y</p:attrName>
                                        </p:attrNameLst>
                                      </p:cBhvr>
                                      <p:tavLst>
                                        <p:tav tm="0">
                                          <p:val>
                                            <p:strVal val="#ppt_y+1"/>
                                          </p:val>
                                        </p:tav>
                                        <p:tav tm="100000">
                                          <p:val>
                                            <p:strVal val="#ppt_y"/>
                                          </p:val>
                                        </p:tav>
                                      </p:tavLst>
                                    </p:anim>
                                  </p:childTnLst>
                                </p:cTn>
                              </p:par>
                            </p:childTnLst>
                          </p:cTn>
                        </p:par>
                      </p:childTnLst>
                    </p:cTn>
                  </p:par>
                  <p:par>
                    <p:cTn id="324" fill="hold">
                      <p:stCondLst>
                        <p:cond delay="indefinite"/>
                      </p:stCondLst>
                      <p:childTnLst>
                        <p:par>
                          <p:cTn id="325" fill="hold">
                            <p:stCondLst>
                              <p:cond delay="0"/>
                            </p:stCondLst>
                            <p:childTnLst>
                              <p:par>
                                <p:cTn id="326" presetID="10" presetClass="entr" presetSubtype="0" fill="hold" nodeType="clickEffect">
                                  <p:stCondLst>
                                    <p:cond delay="0"/>
                                  </p:stCondLst>
                                  <p:childTnLst>
                                    <p:set>
                                      <p:cBhvr>
                                        <p:cTn id="327" dur="1" fill="hold">
                                          <p:stCondLst>
                                            <p:cond delay="0"/>
                                          </p:stCondLst>
                                        </p:cTn>
                                        <p:tgtEl>
                                          <p:spTgt spid="1331"/>
                                        </p:tgtEl>
                                        <p:attrNameLst>
                                          <p:attrName>style.visibility</p:attrName>
                                        </p:attrNameLst>
                                      </p:cBhvr>
                                      <p:to>
                                        <p:strVal val="visible"/>
                                      </p:to>
                                    </p:set>
                                    <p:animEffect transition="in" filter="fade">
                                      <p:cBhvr>
                                        <p:cTn id="328" dur="500"/>
                                        <p:tgtEl>
                                          <p:spTgt spid="1331"/>
                                        </p:tgtEl>
                                      </p:cBhvr>
                                    </p:animEffec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nodeType="clickEffect">
                                  <p:stCondLst>
                                    <p:cond delay="0"/>
                                  </p:stCondLst>
                                  <p:childTnLst>
                                    <p:set>
                                      <p:cBhvr>
                                        <p:cTn id="332" dur="1" fill="hold">
                                          <p:stCondLst>
                                            <p:cond delay="0"/>
                                          </p:stCondLst>
                                        </p:cTn>
                                        <p:tgtEl>
                                          <p:spTgt spid="1328"/>
                                        </p:tgtEl>
                                        <p:attrNameLst>
                                          <p:attrName>style.visibility</p:attrName>
                                        </p:attrNameLst>
                                      </p:cBhvr>
                                      <p:to>
                                        <p:strVal val="visible"/>
                                      </p:to>
                                    </p:set>
                                  </p:childTnLst>
                                </p:cTn>
                              </p:par>
                              <p:par>
                                <p:cTn id="333" presetID="1" presetClass="entr" presetSubtype="0" fill="hold" nodeType="withEffect">
                                  <p:stCondLst>
                                    <p:cond delay="0"/>
                                  </p:stCondLst>
                                  <p:childTnLst>
                                    <p:set>
                                      <p:cBhvr>
                                        <p:cTn id="334" dur="1" fill="hold">
                                          <p:stCondLst>
                                            <p:cond delay="0"/>
                                          </p:stCondLst>
                                        </p:cTn>
                                        <p:tgtEl>
                                          <p:spTgt spid="1281"/>
                                        </p:tgtEl>
                                        <p:attrNameLst>
                                          <p:attrName>style.visibility</p:attrName>
                                        </p:attrNameLst>
                                      </p:cBhvr>
                                      <p:to>
                                        <p:strVal val="visible"/>
                                      </p:to>
                                    </p:set>
                                  </p:childTnLst>
                                </p:cTn>
                              </p:par>
                              <p:par>
                                <p:cTn id="335" presetID="1" presetClass="entr" presetSubtype="0" fill="hold" nodeType="withEffect">
                                  <p:stCondLst>
                                    <p:cond delay="0"/>
                                  </p:stCondLst>
                                  <p:childTnLst>
                                    <p:set>
                                      <p:cBhvr>
                                        <p:cTn id="336" dur="1" fill="hold">
                                          <p:stCondLst>
                                            <p:cond delay="0"/>
                                          </p:stCondLst>
                                        </p:cTn>
                                        <p:tgtEl>
                                          <p:spTgt spid="1285"/>
                                        </p:tgtEl>
                                        <p:attrNameLst>
                                          <p:attrName>style.visibility</p:attrName>
                                        </p:attrNameLst>
                                      </p:cBhvr>
                                      <p:to>
                                        <p:strVal val="visible"/>
                                      </p:to>
                                    </p:set>
                                  </p:childTnLst>
                                </p:cTn>
                              </p:par>
                              <p:par>
                                <p:cTn id="337" presetID="1" presetClass="entr" presetSubtype="0" fill="hold" nodeType="withEffect">
                                  <p:stCondLst>
                                    <p:cond delay="0"/>
                                  </p:stCondLst>
                                  <p:childTnLst>
                                    <p:set>
                                      <p:cBhvr>
                                        <p:cTn id="338" dur="1" fill="hold">
                                          <p:stCondLst>
                                            <p:cond delay="0"/>
                                          </p:stCondLst>
                                        </p:cTn>
                                        <p:tgtEl>
                                          <p:spTgt spid="1314"/>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nodeType="clickEffect">
                                  <p:stCondLst>
                                    <p:cond delay="0"/>
                                  </p:stCondLst>
                                  <p:childTnLst>
                                    <p:set>
                                      <p:cBhvr>
                                        <p:cTn id="342" dur="1" fill="hold">
                                          <p:stCondLst>
                                            <p:cond delay="0"/>
                                          </p:stCondLst>
                                        </p:cTn>
                                        <p:tgtEl>
                                          <p:spTgt spid="1250"/>
                                        </p:tgtEl>
                                        <p:attrNameLst>
                                          <p:attrName>style.visibility</p:attrName>
                                        </p:attrNameLst>
                                      </p:cBhvr>
                                      <p:to>
                                        <p:strVal val="visible"/>
                                      </p:to>
                                    </p:set>
                                    <p:animEffect transition="in" filter="fade">
                                      <p:cBhvr>
                                        <p:cTn id="343" dur="500"/>
                                        <p:tgtEl>
                                          <p:spTgt spid="1250"/>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1289"/>
                                        </p:tgtEl>
                                        <p:attrNameLst>
                                          <p:attrName>style.visibility</p:attrName>
                                        </p:attrNameLst>
                                      </p:cBhvr>
                                      <p:to>
                                        <p:strVal val="visible"/>
                                      </p:to>
                                    </p:set>
                                    <p:animEffect transition="in" filter="fade">
                                      <p:cBhvr>
                                        <p:cTn id="348" dur="500"/>
                                        <p:tgtEl>
                                          <p:spTgt spid="1289"/>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1251"/>
                                        </p:tgtEl>
                                        <p:attrNameLst>
                                          <p:attrName>style.visibility</p:attrName>
                                        </p:attrNameLst>
                                      </p:cBhvr>
                                      <p:to>
                                        <p:strVal val="visible"/>
                                      </p:to>
                                    </p:set>
                                    <p:animEffect transition="in" filter="fade">
                                      <p:cBhvr>
                                        <p:cTn id="353" dur="500"/>
                                        <p:tgtEl>
                                          <p:spTgt spid="1251"/>
                                        </p:tgtEl>
                                      </p:cBhvr>
                                    </p:animEffect>
                                  </p:childTnLst>
                                </p:cTn>
                              </p:par>
                            </p:childTnLst>
                          </p:cTn>
                        </p:par>
                      </p:childTnLst>
                    </p:cTn>
                  </p:par>
                  <p:par>
                    <p:cTn id="354" fill="hold">
                      <p:stCondLst>
                        <p:cond delay="indefinite"/>
                      </p:stCondLst>
                      <p:childTnLst>
                        <p:par>
                          <p:cTn id="355" fill="hold">
                            <p:stCondLst>
                              <p:cond delay="0"/>
                            </p:stCondLst>
                            <p:childTnLst>
                              <p:par>
                                <p:cTn id="356" presetID="10" presetClass="entr" presetSubtype="0" fill="hold" nodeType="clickEffect">
                                  <p:stCondLst>
                                    <p:cond delay="0"/>
                                  </p:stCondLst>
                                  <p:childTnLst>
                                    <p:set>
                                      <p:cBhvr>
                                        <p:cTn id="357" dur="1" fill="hold">
                                          <p:stCondLst>
                                            <p:cond delay="0"/>
                                          </p:stCondLst>
                                        </p:cTn>
                                        <p:tgtEl>
                                          <p:spTgt spid="1292"/>
                                        </p:tgtEl>
                                        <p:attrNameLst>
                                          <p:attrName>style.visibility</p:attrName>
                                        </p:attrNameLst>
                                      </p:cBhvr>
                                      <p:to>
                                        <p:strVal val="visible"/>
                                      </p:to>
                                    </p:set>
                                    <p:animEffect transition="in" filter="fade">
                                      <p:cBhvr>
                                        <p:cTn id="358" dur="500"/>
                                        <p:tgtEl>
                                          <p:spTgt spid="1292"/>
                                        </p:tgtEl>
                                      </p:cBhvr>
                                    </p:animEffect>
                                  </p:childTnLst>
                                </p:cTn>
                              </p:par>
                            </p:childTnLst>
                          </p:cTn>
                        </p:par>
                      </p:childTnLst>
                    </p:cTn>
                  </p:par>
                  <p:par>
                    <p:cTn id="359" fill="hold">
                      <p:stCondLst>
                        <p:cond delay="indefinite"/>
                      </p:stCondLst>
                      <p:childTnLst>
                        <p:par>
                          <p:cTn id="360" fill="hold">
                            <p:stCondLst>
                              <p:cond delay="0"/>
                            </p:stCondLst>
                            <p:childTnLst>
                              <p:par>
                                <p:cTn id="361" presetID="10" presetClass="entr" presetSubtype="0" fill="hold" nodeType="clickEffect">
                                  <p:stCondLst>
                                    <p:cond delay="0"/>
                                  </p:stCondLst>
                                  <p:childTnLst>
                                    <p:set>
                                      <p:cBhvr>
                                        <p:cTn id="362" dur="1" fill="hold">
                                          <p:stCondLst>
                                            <p:cond delay="0"/>
                                          </p:stCondLst>
                                        </p:cTn>
                                        <p:tgtEl>
                                          <p:spTgt spid="1308"/>
                                        </p:tgtEl>
                                        <p:attrNameLst>
                                          <p:attrName>style.visibility</p:attrName>
                                        </p:attrNameLst>
                                      </p:cBhvr>
                                      <p:to>
                                        <p:strVal val="visible"/>
                                      </p:to>
                                    </p:set>
                                    <p:animEffect transition="in" filter="fade">
                                      <p:cBhvr>
                                        <p:cTn id="363" dur="500"/>
                                        <p:tgtEl>
                                          <p:spTgt spid="1308"/>
                                        </p:tgtEl>
                                      </p:cBhvr>
                                    </p:animEffect>
                                  </p:childTnLst>
                                </p:cTn>
                              </p:par>
                            </p:childTnLst>
                          </p:cTn>
                        </p:par>
                      </p:childTnLst>
                    </p:cTn>
                  </p:par>
                  <p:par>
                    <p:cTn id="364" fill="hold">
                      <p:stCondLst>
                        <p:cond delay="indefinite"/>
                      </p:stCondLst>
                      <p:childTnLst>
                        <p:par>
                          <p:cTn id="365" fill="hold">
                            <p:stCondLst>
                              <p:cond delay="0"/>
                            </p:stCondLst>
                            <p:childTnLst>
                              <p:par>
                                <p:cTn id="366" presetID="10" presetClass="entr" presetSubtype="0" fill="hold" nodeType="clickEffect">
                                  <p:stCondLst>
                                    <p:cond delay="0"/>
                                  </p:stCondLst>
                                  <p:childTnLst>
                                    <p:set>
                                      <p:cBhvr>
                                        <p:cTn id="367" dur="1" fill="hold">
                                          <p:stCondLst>
                                            <p:cond delay="0"/>
                                          </p:stCondLst>
                                        </p:cTn>
                                        <p:tgtEl>
                                          <p:spTgt spid="1309"/>
                                        </p:tgtEl>
                                        <p:attrNameLst>
                                          <p:attrName>style.visibility</p:attrName>
                                        </p:attrNameLst>
                                      </p:cBhvr>
                                      <p:to>
                                        <p:strVal val="visible"/>
                                      </p:to>
                                    </p:set>
                                    <p:animEffect transition="in" filter="fade">
                                      <p:cBhvr>
                                        <p:cTn id="368" dur="500"/>
                                        <p:tgtEl>
                                          <p:spTgt spid="1309"/>
                                        </p:tgtEl>
                                      </p:cBhvr>
                                    </p:animEffect>
                                  </p:childTnLst>
                                </p:cTn>
                              </p:par>
                            </p:childTnLst>
                          </p:cTn>
                        </p:par>
                      </p:childTnLst>
                    </p:cTn>
                  </p:par>
                  <p:par>
                    <p:cTn id="369" fill="hold">
                      <p:stCondLst>
                        <p:cond delay="indefinite"/>
                      </p:stCondLst>
                      <p:childTnLst>
                        <p:par>
                          <p:cTn id="370" fill="hold">
                            <p:stCondLst>
                              <p:cond delay="0"/>
                            </p:stCondLst>
                            <p:childTnLst>
                              <p:par>
                                <p:cTn id="371" presetID="1" presetClass="entr" presetSubtype="0" fill="hold" nodeType="clickEffect">
                                  <p:stCondLst>
                                    <p:cond delay="0"/>
                                  </p:stCondLst>
                                  <p:childTnLst>
                                    <p:set>
                                      <p:cBhvr>
                                        <p:cTn id="372" dur="1" fill="hold">
                                          <p:stCondLst>
                                            <p:cond delay="0"/>
                                          </p:stCondLst>
                                        </p:cTn>
                                        <p:tgtEl>
                                          <p:spTgt spid="1252"/>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presetID="10" presetClass="entr" presetSubtype="0" fill="hold" nodeType="clickEffect">
                                  <p:stCondLst>
                                    <p:cond delay="0"/>
                                  </p:stCondLst>
                                  <p:childTnLst>
                                    <p:set>
                                      <p:cBhvr>
                                        <p:cTn id="376" dur="1" fill="hold">
                                          <p:stCondLst>
                                            <p:cond delay="0"/>
                                          </p:stCondLst>
                                        </p:cTn>
                                        <p:tgtEl>
                                          <p:spTgt spid="1270"/>
                                        </p:tgtEl>
                                        <p:attrNameLst>
                                          <p:attrName>style.visibility</p:attrName>
                                        </p:attrNameLst>
                                      </p:cBhvr>
                                      <p:to>
                                        <p:strVal val="visible"/>
                                      </p:to>
                                    </p:set>
                                    <p:animEffect transition="in" filter="fade">
                                      <p:cBhvr>
                                        <p:cTn id="377" dur="500"/>
                                        <p:tgtEl>
                                          <p:spTgt spid="1270"/>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nodeType="clickEffect">
                                  <p:stCondLst>
                                    <p:cond delay="0"/>
                                  </p:stCondLst>
                                  <p:childTnLst>
                                    <p:set>
                                      <p:cBhvr>
                                        <p:cTn id="381" dur="1" fill="hold">
                                          <p:stCondLst>
                                            <p:cond delay="0"/>
                                          </p:stCondLst>
                                        </p:cTn>
                                        <p:tgtEl>
                                          <p:spTgt spid="1266"/>
                                        </p:tgtEl>
                                        <p:attrNameLst>
                                          <p:attrName>style.visibility</p:attrName>
                                        </p:attrNameLst>
                                      </p:cBhvr>
                                      <p:to>
                                        <p:strVal val="visible"/>
                                      </p:to>
                                    </p:set>
                                    <p:animEffect transition="in" filter="fade">
                                      <p:cBhvr>
                                        <p:cTn id="382" dur="500"/>
                                        <p:tgtEl>
                                          <p:spTgt spid="1266"/>
                                        </p:tgtEl>
                                      </p:cBhvr>
                                    </p:animEffect>
                                  </p:childTnLst>
                                </p:cTn>
                              </p:par>
                              <p:par>
                                <p:cTn id="383" presetID="1" presetClass="entr" presetSubtype="0" fill="hold" nodeType="withEffect">
                                  <p:stCondLst>
                                    <p:cond delay="0"/>
                                  </p:stCondLst>
                                  <p:childTnLst>
                                    <p:set>
                                      <p:cBhvr>
                                        <p:cTn id="384" dur="1" fill="hold">
                                          <p:stCondLst>
                                            <p:cond delay="0"/>
                                          </p:stCondLst>
                                        </p:cTn>
                                        <p:tgtEl>
                                          <p:spTgt spid="1260"/>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nodeType="clickEffect">
                                  <p:stCondLst>
                                    <p:cond delay="0"/>
                                  </p:stCondLst>
                                  <p:childTnLst>
                                    <p:set>
                                      <p:cBhvr>
                                        <p:cTn id="388" dur="1" fill="hold">
                                          <p:stCondLst>
                                            <p:cond delay="0"/>
                                          </p:stCondLst>
                                        </p:cTn>
                                        <p:tgtEl>
                                          <p:spTgt spid="1276"/>
                                        </p:tgtEl>
                                        <p:attrNameLst>
                                          <p:attrName>style.visibility</p:attrName>
                                        </p:attrNameLst>
                                      </p:cBhvr>
                                      <p:to>
                                        <p:strVal val="visible"/>
                                      </p:to>
                                    </p:set>
                                  </p:childTnLst>
                                </p:cTn>
                              </p:par>
                              <p:par>
                                <p:cTn id="389" presetID="10" presetClass="entr" presetSubtype="0" fill="hold" nodeType="withEffect">
                                  <p:stCondLst>
                                    <p:cond delay="0"/>
                                  </p:stCondLst>
                                  <p:childTnLst>
                                    <p:set>
                                      <p:cBhvr>
                                        <p:cTn id="390" dur="1" fill="hold">
                                          <p:stCondLst>
                                            <p:cond delay="0"/>
                                          </p:stCondLst>
                                        </p:cTn>
                                        <p:tgtEl>
                                          <p:spTgt spid="1332"/>
                                        </p:tgtEl>
                                        <p:attrNameLst>
                                          <p:attrName>style.visibility</p:attrName>
                                        </p:attrNameLst>
                                      </p:cBhvr>
                                      <p:to>
                                        <p:strVal val="visible"/>
                                      </p:to>
                                    </p:set>
                                    <p:animEffect transition="in" filter="fade">
                                      <p:cBhvr>
                                        <p:cTn id="391" dur="500"/>
                                        <p:tgtEl>
                                          <p:spTgt spid="1332"/>
                                        </p:tgtEl>
                                      </p:cBhvr>
                                    </p:animEffect>
                                  </p:childTnLst>
                                </p:cTn>
                              </p:par>
                              <p:par>
                                <p:cTn id="392" presetID="1" presetClass="entr" presetSubtype="0" fill="hold" nodeType="withEffect">
                                  <p:stCondLst>
                                    <p:cond delay="0"/>
                                  </p:stCondLst>
                                  <p:childTnLst>
                                    <p:set>
                                      <p:cBhvr>
                                        <p:cTn id="393" dur="1" fill="hold">
                                          <p:stCondLst>
                                            <p:cond delay="0"/>
                                          </p:stCondLst>
                                        </p:cTn>
                                        <p:tgtEl>
                                          <p:spTgt spid="1271"/>
                                        </p:tgtEl>
                                        <p:attrNameLst>
                                          <p:attrName>style.visibility</p:attrName>
                                        </p:attrNameLst>
                                      </p:cBhvr>
                                      <p:to>
                                        <p:strVal val="visible"/>
                                      </p:to>
                                    </p:set>
                                  </p:childTnLst>
                                </p:cTn>
                              </p:par>
                              <p:par>
                                <p:cTn id="394" presetID="1" presetClass="entr" presetSubtype="0" fill="hold" nodeType="withEffect">
                                  <p:stCondLst>
                                    <p:cond delay="0"/>
                                  </p:stCondLst>
                                  <p:childTnLst>
                                    <p:set>
                                      <p:cBhvr>
                                        <p:cTn id="395" dur="1" fill="hold">
                                          <p:stCondLst>
                                            <p:cond delay="0"/>
                                          </p:stCondLst>
                                        </p:cTn>
                                        <p:tgtEl>
                                          <p:spTgt spid="1282"/>
                                        </p:tgtEl>
                                        <p:attrNameLst>
                                          <p:attrName>style.visibility</p:attrName>
                                        </p:attrNameLst>
                                      </p:cBhvr>
                                      <p:to>
                                        <p:strVal val="visible"/>
                                      </p:to>
                                    </p:set>
                                  </p:childTnLst>
                                </p:cTn>
                              </p:par>
                              <p:par>
                                <p:cTn id="396" presetID="1" presetClass="entr" presetSubtype="0" fill="hold" nodeType="withEffect">
                                  <p:stCondLst>
                                    <p:cond delay="0"/>
                                  </p:stCondLst>
                                  <p:childTnLst>
                                    <p:set>
                                      <p:cBhvr>
                                        <p:cTn id="397" dur="1" fill="hold">
                                          <p:stCondLst>
                                            <p:cond delay="0"/>
                                          </p:stCondLst>
                                        </p:cTn>
                                        <p:tgtEl>
                                          <p:spTgt spid="1233"/>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313"/>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1272"/>
                                        </p:tgtEl>
                                        <p:attrNameLst>
                                          <p:attrName>style.visibility</p:attrName>
                                        </p:attrNameLst>
                                      </p:cBhvr>
                                      <p:to>
                                        <p:strVal val="visible"/>
                                      </p:to>
                                    </p:set>
                                    <p:animEffect transition="in" filter="fade">
                                      <p:cBhvr>
                                        <p:cTn id="404" dur="500"/>
                                        <p:tgtEl>
                                          <p:spTgt spid="1272"/>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ntr" presetSubtype="0" fill="hold" nodeType="clickEffect">
                                  <p:stCondLst>
                                    <p:cond delay="0"/>
                                  </p:stCondLst>
                                  <p:childTnLst>
                                    <p:set>
                                      <p:cBhvr>
                                        <p:cTn id="408" dur="1" fill="hold">
                                          <p:stCondLst>
                                            <p:cond delay="0"/>
                                          </p:stCondLst>
                                        </p:cTn>
                                        <p:tgtEl>
                                          <p:spTgt spid="1286"/>
                                        </p:tgtEl>
                                        <p:attrNameLst>
                                          <p:attrName>style.visibility</p:attrName>
                                        </p:attrNameLst>
                                      </p:cBhvr>
                                      <p:to>
                                        <p:strVal val="visible"/>
                                      </p:to>
                                    </p:set>
                                    <p:animEffect transition="in" filter="fade">
                                      <p:cBhvr>
                                        <p:cTn id="409" dur="500"/>
                                        <p:tgtEl>
                                          <p:spTgt spid="1286"/>
                                        </p:tgtEl>
                                      </p:cBhvr>
                                    </p:animEffect>
                                  </p:childTnLst>
                                </p:cTn>
                              </p:par>
                            </p:childTnLst>
                          </p:cTn>
                        </p:par>
                      </p:childTnLst>
                    </p:cTn>
                  </p:par>
                  <p:par>
                    <p:cTn id="410" fill="hold">
                      <p:stCondLst>
                        <p:cond delay="indefinite"/>
                      </p:stCondLst>
                      <p:childTnLst>
                        <p:par>
                          <p:cTn id="411" fill="hold">
                            <p:stCondLst>
                              <p:cond delay="0"/>
                            </p:stCondLst>
                            <p:childTnLst>
                              <p:par>
                                <p:cTn id="412" presetID="10" presetClass="entr" presetSubtype="0" fill="hold" nodeType="clickEffect">
                                  <p:stCondLst>
                                    <p:cond delay="0"/>
                                  </p:stCondLst>
                                  <p:childTnLst>
                                    <p:set>
                                      <p:cBhvr>
                                        <p:cTn id="413" dur="1" fill="hold">
                                          <p:stCondLst>
                                            <p:cond delay="0"/>
                                          </p:stCondLst>
                                        </p:cTn>
                                        <p:tgtEl>
                                          <p:spTgt spid="1275"/>
                                        </p:tgtEl>
                                        <p:attrNameLst>
                                          <p:attrName>style.visibility</p:attrName>
                                        </p:attrNameLst>
                                      </p:cBhvr>
                                      <p:to>
                                        <p:strVal val="visible"/>
                                      </p:to>
                                    </p:set>
                                    <p:animEffect transition="in" filter="fade">
                                      <p:cBhvr>
                                        <p:cTn id="414" dur="500"/>
                                        <p:tgtEl>
                                          <p:spTgt spid="1275"/>
                                        </p:tgtEl>
                                      </p:cBhvr>
                                    </p:animEffect>
                                  </p:childTnLst>
                                </p:cTn>
                              </p:par>
                            </p:childTnLst>
                          </p:cTn>
                        </p:par>
                      </p:childTnLst>
                    </p:cTn>
                  </p:par>
                  <p:par>
                    <p:cTn id="415" fill="hold">
                      <p:stCondLst>
                        <p:cond delay="indefinite"/>
                      </p:stCondLst>
                      <p:childTnLst>
                        <p:par>
                          <p:cTn id="416" fill="hold">
                            <p:stCondLst>
                              <p:cond delay="0"/>
                            </p:stCondLst>
                            <p:childTnLst>
                              <p:par>
                                <p:cTn id="417" presetID="10" presetClass="entr" presetSubtype="0" fill="hold" nodeType="clickEffect">
                                  <p:stCondLst>
                                    <p:cond delay="0"/>
                                  </p:stCondLst>
                                  <p:childTnLst>
                                    <p:set>
                                      <p:cBhvr>
                                        <p:cTn id="418" dur="1" fill="hold">
                                          <p:stCondLst>
                                            <p:cond delay="0"/>
                                          </p:stCondLst>
                                        </p:cTn>
                                        <p:tgtEl>
                                          <p:spTgt spid="1293"/>
                                        </p:tgtEl>
                                        <p:attrNameLst>
                                          <p:attrName>style.visibility</p:attrName>
                                        </p:attrNameLst>
                                      </p:cBhvr>
                                      <p:to>
                                        <p:strVal val="visible"/>
                                      </p:to>
                                    </p:set>
                                    <p:animEffect transition="in" filter="fade">
                                      <p:cBhvr>
                                        <p:cTn id="419" dur="500"/>
                                        <p:tgtEl>
                                          <p:spTgt spid="1293"/>
                                        </p:tgtEl>
                                      </p:cBhvr>
                                    </p:animEffect>
                                  </p:childTnLst>
                                </p:cTn>
                              </p:par>
                            </p:childTnLst>
                          </p:cTn>
                        </p:par>
                      </p:childTnLst>
                    </p:cTn>
                  </p:par>
                  <p:par>
                    <p:cTn id="420" fill="hold">
                      <p:stCondLst>
                        <p:cond delay="indefinite"/>
                      </p:stCondLst>
                      <p:childTnLst>
                        <p:par>
                          <p:cTn id="421" fill="hold">
                            <p:stCondLst>
                              <p:cond delay="0"/>
                            </p:stCondLst>
                            <p:childTnLst>
                              <p:par>
                                <p:cTn id="422" presetID="10" presetClass="entr" presetSubtype="0" fill="hold" nodeType="clickEffect">
                                  <p:stCondLst>
                                    <p:cond delay="0"/>
                                  </p:stCondLst>
                                  <p:childTnLst>
                                    <p:set>
                                      <p:cBhvr>
                                        <p:cTn id="423" dur="1" fill="hold">
                                          <p:stCondLst>
                                            <p:cond delay="0"/>
                                          </p:stCondLst>
                                        </p:cTn>
                                        <p:tgtEl>
                                          <p:spTgt spid="1277"/>
                                        </p:tgtEl>
                                        <p:attrNameLst>
                                          <p:attrName>style.visibility</p:attrName>
                                        </p:attrNameLst>
                                      </p:cBhvr>
                                      <p:to>
                                        <p:strVal val="visible"/>
                                      </p:to>
                                    </p:set>
                                    <p:animEffect transition="in" filter="fade">
                                      <p:cBhvr>
                                        <p:cTn id="424" dur="500"/>
                                        <p:tgtEl>
                                          <p:spTgt spid="1277"/>
                                        </p:tgtEl>
                                      </p:cBhvr>
                                    </p:animEffect>
                                  </p:childTnLst>
                                </p:cTn>
                              </p:par>
                            </p:childTnLst>
                          </p:cTn>
                        </p:par>
                      </p:childTnLst>
                    </p:cTn>
                  </p:par>
                  <p:par>
                    <p:cTn id="425" fill="hold">
                      <p:stCondLst>
                        <p:cond delay="indefinite"/>
                      </p:stCondLst>
                      <p:childTnLst>
                        <p:par>
                          <p:cTn id="426" fill="hold">
                            <p:stCondLst>
                              <p:cond delay="0"/>
                            </p:stCondLst>
                            <p:childTnLst>
                              <p:par>
                                <p:cTn id="427" presetID="10" presetClass="entr" presetSubtype="0" fill="hold" nodeType="clickEffect">
                                  <p:stCondLst>
                                    <p:cond delay="0"/>
                                  </p:stCondLst>
                                  <p:childTnLst>
                                    <p:set>
                                      <p:cBhvr>
                                        <p:cTn id="428" dur="1" fill="hold">
                                          <p:stCondLst>
                                            <p:cond delay="0"/>
                                          </p:stCondLst>
                                        </p:cTn>
                                        <p:tgtEl>
                                          <p:spTgt spid="1300"/>
                                        </p:tgtEl>
                                        <p:attrNameLst>
                                          <p:attrName>style.visibility</p:attrName>
                                        </p:attrNameLst>
                                      </p:cBhvr>
                                      <p:to>
                                        <p:strVal val="visible"/>
                                      </p:to>
                                    </p:set>
                                    <p:animEffect transition="in" filter="fade">
                                      <p:cBhvr>
                                        <p:cTn id="429" dur="500"/>
                                        <p:tgtEl>
                                          <p:spTgt spid="1300"/>
                                        </p:tgtEl>
                                      </p:cBhvr>
                                    </p:animEffect>
                                  </p:childTnLst>
                                </p:cTn>
                              </p:par>
                            </p:childTnLst>
                          </p:cTn>
                        </p:par>
                      </p:childTnLst>
                    </p:cTn>
                  </p:par>
                  <p:par>
                    <p:cTn id="430" fill="hold">
                      <p:stCondLst>
                        <p:cond delay="indefinite"/>
                      </p:stCondLst>
                      <p:childTnLst>
                        <p:par>
                          <p:cTn id="431" fill="hold">
                            <p:stCondLst>
                              <p:cond delay="0"/>
                            </p:stCondLst>
                            <p:childTnLst>
                              <p:par>
                                <p:cTn id="432" presetID="10" presetClass="entr" presetSubtype="0" fill="hold" nodeType="clickEffect">
                                  <p:stCondLst>
                                    <p:cond delay="0"/>
                                  </p:stCondLst>
                                  <p:childTnLst>
                                    <p:set>
                                      <p:cBhvr>
                                        <p:cTn id="433" dur="1" fill="hold">
                                          <p:stCondLst>
                                            <p:cond delay="0"/>
                                          </p:stCondLst>
                                        </p:cTn>
                                        <p:tgtEl>
                                          <p:spTgt spid="1278"/>
                                        </p:tgtEl>
                                        <p:attrNameLst>
                                          <p:attrName>style.visibility</p:attrName>
                                        </p:attrNameLst>
                                      </p:cBhvr>
                                      <p:to>
                                        <p:strVal val="visible"/>
                                      </p:to>
                                    </p:set>
                                    <p:animEffect transition="in" filter="fade">
                                      <p:cBhvr>
                                        <p:cTn id="434" dur="500"/>
                                        <p:tgtEl>
                                          <p:spTgt spid="1278"/>
                                        </p:tgtEl>
                                      </p:cBhvr>
                                    </p:animEffect>
                                  </p:childTnLst>
                                </p:cTn>
                              </p:par>
                            </p:childTnLst>
                          </p:cTn>
                        </p:par>
                      </p:childTnLst>
                    </p:cTn>
                  </p:par>
                  <p:par>
                    <p:cTn id="435" fill="hold">
                      <p:stCondLst>
                        <p:cond delay="indefinite"/>
                      </p:stCondLst>
                      <p:childTnLst>
                        <p:par>
                          <p:cTn id="436" fill="hold">
                            <p:stCondLst>
                              <p:cond delay="0"/>
                            </p:stCondLst>
                            <p:childTnLst>
                              <p:par>
                                <p:cTn id="437" presetID="10" presetClass="entr" presetSubtype="0" fill="hold" nodeType="clickEffect">
                                  <p:stCondLst>
                                    <p:cond delay="0"/>
                                  </p:stCondLst>
                                  <p:childTnLst>
                                    <p:set>
                                      <p:cBhvr>
                                        <p:cTn id="438" dur="1" fill="hold">
                                          <p:stCondLst>
                                            <p:cond delay="0"/>
                                          </p:stCondLst>
                                        </p:cTn>
                                        <p:tgtEl>
                                          <p:spTgt spid="1307"/>
                                        </p:tgtEl>
                                        <p:attrNameLst>
                                          <p:attrName>style.visibility</p:attrName>
                                        </p:attrNameLst>
                                      </p:cBhvr>
                                      <p:to>
                                        <p:strVal val="visible"/>
                                      </p:to>
                                    </p:set>
                                    <p:animEffect transition="in" filter="fade">
                                      <p:cBhvr>
                                        <p:cTn id="439" dur="500"/>
                                        <p:tgtEl>
                                          <p:spTgt spid="1307"/>
                                        </p:tgtEl>
                                      </p:cBhvr>
                                    </p:animEffect>
                                  </p:childTnLst>
                                </p:cTn>
                              </p:par>
                            </p:childTnLst>
                          </p:cTn>
                        </p:par>
                      </p:childTnLst>
                    </p:cTn>
                  </p:par>
                  <p:par>
                    <p:cTn id="440" fill="hold">
                      <p:stCondLst>
                        <p:cond delay="indefinite"/>
                      </p:stCondLst>
                      <p:childTnLst>
                        <p:par>
                          <p:cTn id="441" fill="hold">
                            <p:stCondLst>
                              <p:cond delay="0"/>
                            </p:stCondLst>
                            <p:childTnLst>
                              <p:par>
                                <p:cTn id="442" presetID="10" presetClass="entr" presetSubtype="0" fill="hold" nodeType="clickEffect">
                                  <p:stCondLst>
                                    <p:cond delay="0"/>
                                  </p:stCondLst>
                                  <p:childTnLst>
                                    <p:set>
                                      <p:cBhvr>
                                        <p:cTn id="443" dur="1" fill="hold">
                                          <p:stCondLst>
                                            <p:cond delay="0"/>
                                          </p:stCondLst>
                                        </p:cTn>
                                        <p:tgtEl>
                                          <p:spTgt spid="1319"/>
                                        </p:tgtEl>
                                        <p:attrNameLst>
                                          <p:attrName>style.visibility</p:attrName>
                                        </p:attrNameLst>
                                      </p:cBhvr>
                                      <p:to>
                                        <p:strVal val="visible"/>
                                      </p:to>
                                    </p:set>
                                    <p:animEffect transition="in" filter="fade">
                                      <p:cBhvr>
                                        <p:cTn id="444" dur="500"/>
                                        <p:tgtEl>
                                          <p:spTgt spid="1319"/>
                                        </p:tgtEl>
                                      </p:cBhvr>
                                    </p:animEffect>
                                  </p:childTnLst>
                                </p:cTn>
                              </p:par>
                            </p:childTnLst>
                          </p:cTn>
                        </p:par>
                      </p:childTnLst>
                    </p:cTn>
                  </p:par>
                  <p:par>
                    <p:cTn id="445" fill="hold">
                      <p:stCondLst>
                        <p:cond delay="indefinite"/>
                      </p:stCondLst>
                      <p:childTnLst>
                        <p:par>
                          <p:cTn id="446" fill="hold">
                            <p:stCondLst>
                              <p:cond delay="0"/>
                            </p:stCondLst>
                            <p:childTnLst>
                              <p:par>
                                <p:cTn id="447" presetID="10" presetClass="entr" presetSubtype="0" fill="hold" nodeType="clickEffect">
                                  <p:stCondLst>
                                    <p:cond delay="0"/>
                                  </p:stCondLst>
                                  <p:childTnLst>
                                    <p:set>
                                      <p:cBhvr>
                                        <p:cTn id="448" dur="1" fill="hold">
                                          <p:stCondLst>
                                            <p:cond delay="0"/>
                                          </p:stCondLst>
                                        </p:cTn>
                                        <p:tgtEl>
                                          <p:spTgt spid="1320"/>
                                        </p:tgtEl>
                                        <p:attrNameLst>
                                          <p:attrName>style.visibility</p:attrName>
                                        </p:attrNameLst>
                                      </p:cBhvr>
                                      <p:to>
                                        <p:strVal val="visible"/>
                                      </p:to>
                                    </p:set>
                                    <p:animEffect transition="in" filter="fade">
                                      <p:cBhvr>
                                        <p:cTn id="449" dur="500"/>
                                        <p:tgtEl>
                                          <p:spTgt spid="1320"/>
                                        </p:tgtEl>
                                      </p:cBhvr>
                                    </p:animEffect>
                                  </p:childTnLst>
                                </p:cTn>
                              </p:par>
                            </p:childTnLst>
                          </p:cTn>
                        </p:par>
                      </p:childTnLst>
                    </p:cTn>
                  </p:par>
                  <p:par>
                    <p:cTn id="450" fill="hold">
                      <p:stCondLst>
                        <p:cond delay="indefinite"/>
                      </p:stCondLst>
                      <p:childTnLst>
                        <p:par>
                          <p:cTn id="451" fill="hold">
                            <p:stCondLst>
                              <p:cond delay="0"/>
                            </p:stCondLst>
                            <p:childTnLst>
                              <p:par>
                                <p:cTn id="452" presetID="10" presetClass="entr" presetSubtype="0" fill="hold" nodeType="clickEffect">
                                  <p:stCondLst>
                                    <p:cond delay="0"/>
                                  </p:stCondLst>
                                  <p:childTnLst>
                                    <p:set>
                                      <p:cBhvr>
                                        <p:cTn id="453" dur="1" fill="hold">
                                          <p:stCondLst>
                                            <p:cond delay="0"/>
                                          </p:stCondLst>
                                        </p:cTn>
                                        <p:tgtEl>
                                          <p:spTgt spid="1321"/>
                                        </p:tgtEl>
                                        <p:attrNameLst>
                                          <p:attrName>style.visibility</p:attrName>
                                        </p:attrNameLst>
                                      </p:cBhvr>
                                      <p:to>
                                        <p:strVal val="visible"/>
                                      </p:to>
                                    </p:set>
                                    <p:animEffect transition="in" filter="fade">
                                      <p:cBhvr>
                                        <p:cTn id="454" dur="500"/>
                                        <p:tgtEl>
                                          <p:spTgt spid="1321"/>
                                        </p:tgtEl>
                                      </p:cBhvr>
                                    </p:animEffect>
                                  </p:childTnLst>
                                </p:cTn>
                              </p:par>
                            </p:childTnLst>
                          </p:cTn>
                        </p:par>
                      </p:childTnLst>
                    </p:cTn>
                  </p:par>
                  <p:par>
                    <p:cTn id="455" fill="hold">
                      <p:stCondLst>
                        <p:cond delay="indefinite"/>
                      </p:stCondLst>
                      <p:childTnLst>
                        <p:par>
                          <p:cTn id="456" fill="hold">
                            <p:stCondLst>
                              <p:cond delay="0"/>
                            </p:stCondLst>
                            <p:childTnLst>
                              <p:par>
                                <p:cTn id="457" presetID="10" presetClass="entr" presetSubtype="0" fill="hold" nodeType="clickEffect">
                                  <p:stCondLst>
                                    <p:cond delay="0"/>
                                  </p:stCondLst>
                                  <p:childTnLst>
                                    <p:set>
                                      <p:cBhvr>
                                        <p:cTn id="458" dur="1" fill="hold">
                                          <p:stCondLst>
                                            <p:cond delay="0"/>
                                          </p:stCondLst>
                                        </p:cTn>
                                        <p:tgtEl>
                                          <p:spTgt spid="1322"/>
                                        </p:tgtEl>
                                        <p:attrNameLst>
                                          <p:attrName>style.visibility</p:attrName>
                                        </p:attrNameLst>
                                      </p:cBhvr>
                                      <p:to>
                                        <p:strVal val="visible"/>
                                      </p:to>
                                    </p:set>
                                    <p:animEffect transition="in" filter="fade">
                                      <p:cBhvr>
                                        <p:cTn id="459" dur="500"/>
                                        <p:tgtEl>
                                          <p:spTgt spid="1322"/>
                                        </p:tgtEl>
                                      </p:cBhvr>
                                    </p:animEffect>
                                  </p:childTnLst>
                                </p:cTn>
                              </p:par>
                            </p:childTnLst>
                          </p:cTn>
                        </p:par>
                      </p:childTnLst>
                    </p:cTn>
                  </p:par>
                  <p:par>
                    <p:cTn id="460" fill="hold">
                      <p:stCondLst>
                        <p:cond delay="indefinite"/>
                      </p:stCondLst>
                      <p:childTnLst>
                        <p:par>
                          <p:cTn id="461" fill="hold">
                            <p:stCondLst>
                              <p:cond delay="0"/>
                            </p:stCondLst>
                            <p:childTnLst>
                              <p:par>
                                <p:cTn id="462" presetID="10" presetClass="entr" presetSubtype="0" fill="hold" nodeType="clickEffect">
                                  <p:stCondLst>
                                    <p:cond delay="0"/>
                                  </p:stCondLst>
                                  <p:childTnLst>
                                    <p:set>
                                      <p:cBhvr>
                                        <p:cTn id="463" dur="1" fill="hold">
                                          <p:stCondLst>
                                            <p:cond delay="0"/>
                                          </p:stCondLst>
                                        </p:cTn>
                                        <p:tgtEl>
                                          <p:spTgt spid="1323"/>
                                        </p:tgtEl>
                                        <p:attrNameLst>
                                          <p:attrName>style.visibility</p:attrName>
                                        </p:attrNameLst>
                                      </p:cBhvr>
                                      <p:to>
                                        <p:strVal val="visible"/>
                                      </p:to>
                                    </p:set>
                                    <p:animEffect transition="in" filter="fade">
                                      <p:cBhvr>
                                        <p:cTn id="464" dur="500"/>
                                        <p:tgtEl>
                                          <p:spTgt spid="1323"/>
                                        </p:tgtEl>
                                      </p:cBhvr>
                                    </p:animEffect>
                                  </p:childTnLst>
                                </p:cTn>
                              </p:par>
                            </p:childTnLst>
                          </p:cTn>
                        </p:par>
                      </p:childTnLst>
                    </p:cTn>
                  </p:par>
                  <p:par>
                    <p:cTn id="465" fill="hold">
                      <p:stCondLst>
                        <p:cond delay="indefinite"/>
                      </p:stCondLst>
                      <p:childTnLst>
                        <p:par>
                          <p:cTn id="466" fill="hold">
                            <p:stCondLst>
                              <p:cond delay="0"/>
                            </p:stCondLst>
                            <p:childTnLst>
                              <p:par>
                                <p:cTn id="467" presetID="10" presetClass="entr" presetSubtype="0" fill="hold" nodeType="clickEffect">
                                  <p:stCondLst>
                                    <p:cond delay="0"/>
                                  </p:stCondLst>
                                  <p:childTnLst>
                                    <p:set>
                                      <p:cBhvr>
                                        <p:cTn id="468" dur="1" fill="hold">
                                          <p:stCondLst>
                                            <p:cond delay="0"/>
                                          </p:stCondLst>
                                        </p:cTn>
                                        <p:tgtEl>
                                          <p:spTgt spid="1324"/>
                                        </p:tgtEl>
                                        <p:attrNameLst>
                                          <p:attrName>style.visibility</p:attrName>
                                        </p:attrNameLst>
                                      </p:cBhvr>
                                      <p:to>
                                        <p:strVal val="visible"/>
                                      </p:to>
                                    </p:set>
                                    <p:animEffect transition="in" filter="fade">
                                      <p:cBhvr>
                                        <p:cTn id="469" dur="500"/>
                                        <p:tgtEl>
                                          <p:spTgt spid="1324"/>
                                        </p:tgtEl>
                                      </p:cBhvr>
                                    </p:animEffect>
                                  </p:childTnLst>
                                </p:cTn>
                              </p:par>
                            </p:childTnLst>
                          </p:cTn>
                        </p:par>
                        <p:par>
                          <p:cTn id="470" fill="hold">
                            <p:stCondLst>
                              <p:cond delay="500"/>
                            </p:stCondLst>
                            <p:childTnLst>
                              <p:par>
                                <p:cTn id="471" presetID="10" presetClass="entr" presetSubtype="0" fill="hold" nodeType="afterEffect">
                                  <p:stCondLst>
                                    <p:cond delay="0"/>
                                  </p:stCondLst>
                                  <p:childTnLst>
                                    <p:set>
                                      <p:cBhvr>
                                        <p:cTn id="472" dur="1" fill="hold">
                                          <p:stCondLst>
                                            <p:cond delay="0"/>
                                          </p:stCondLst>
                                        </p:cTn>
                                        <p:tgtEl>
                                          <p:spTgt spid="1329"/>
                                        </p:tgtEl>
                                        <p:attrNameLst>
                                          <p:attrName>style.visibility</p:attrName>
                                        </p:attrNameLst>
                                      </p:cBhvr>
                                      <p:to>
                                        <p:strVal val="visible"/>
                                      </p:to>
                                    </p:set>
                                    <p:animEffect transition="in" filter="fade">
                                      <p:cBhvr>
                                        <p:cTn id="473" dur="500"/>
                                        <p:tgtEl>
                                          <p:spTgt spid="1329"/>
                                        </p:tgtEl>
                                      </p:cBhvr>
                                    </p:animEffect>
                                  </p:childTnLst>
                                </p:cTn>
                              </p:par>
                            </p:childTnLst>
                          </p:cTn>
                        </p:par>
                      </p:childTnLst>
                    </p:cTn>
                  </p:par>
                  <p:par>
                    <p:cTn id="474" fill="hold">
                      <p:stCondLst>
                        <p:cond delay="indefinite"/>
                      </p:stCondLst>
                      <p:childTnLst>
                        <p:par>
                          <p:cTn id="475" fill="hold">
                            <p:stCondLst>
                              <p:cond delay="0"/>
                            </p:stCondLst>
                            <p:childTnLst>
                              <p:par>
                                <p:cTn id="476" presetID="10" presetClass="entr" presetSubtype="0" fill="hold" nodeType="clickEffect">
                                  <p:stCondLst>
                                    <p:cond delay="0"/>
                                  </p:stCondLst>
                                  <p:childTnLst>
                                    <p:set>
                                      <p:cBhvr>
                                        <p:cTn id="477" dur="1" fill="hold">
                                          <p:stCondLst>
                                            <p:cond delay="0"/>
                                          </p:stCondLst>
                                        </p:cTn>
                                        <p:tgtEl>
                                          <p:spTgt spid="1330"/>
                                        </p:tgtEl>
                                        <p:attrNameLst>
                                          <p:attrName>style.visibility</p:attrName>
                                        </p:attrNameLst>
                                      </p:cBhvr>
                                      <p:to>
                                        <p:strVal val="visible"/>
                                      </p:to>
                                    </p:set>
                                    <p:animEffect transition="in" filter="fade">
                                      <p:cBhvr>
                                        <p:cTn id="478" dur="500"/>
                                        <p:tgtEl>
                                          <p:spTgt spid="1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6" grpId="0" animBg="1"/>
      <p:bldP spid="106" grpId="1" animBg="1"/>
      <p:bldP spid="107" grpId="0" animBg="1"/>
      <p:bldP spid="107"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pSp>
        <p:nvGrpSpPr>
          <p:cNvPr id="755" name="Google Shape;755;p16"/>
          <p:cNvGrpSpPr/>
          <p:nvPr/>
        </p:nvGrpSpPr>
        <p:grpSpPr>
          <a:xfrm>
            <a:off x="301379" y="447155"/>
            <a:ext cx="7100320" cy="1070831"/>
            <a:chOff x="4503706" y="1678585"/>
            <a:chExt cx="3704319" cy="1427775"/>
          </a:xfrm>
        </p:grpSpPr>
        <p:sp>
          <p:nvSpPr>
            <p:cNvPr id="756" name="Google Shape;756;p16"/>
            <p:cNvSpPr txBox="1"/>
            <p:nvPr/>
          </p:nvSpPr>
          <p:spPr>
            <a:xfrm>
              <a:off x="4503706" y="1678585"/>
              <a:ext cx="34920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3F3F3F"/>
                </a:solidFill>
                <a:latin typeface="Arial"/>
                <a:ea typeface="Arial"/>
                <a:cs typeface="Arial"/>
                <a:sym typeface="Arial"/>
              </a:endParaRPr>
            </a:p>
          </p:txBody>
        </p:sp>
        <p:sp>
          <p:nvSpPr>
            <p:cNvPr id="757" name="Google Shape;757;p16"/>
            <p:cNvSpPr txBox="1"/>
            <p:nvPr/>
          </p:nvSpPr>
          <p:spPr>
            <a:xfrm>
              <a:off x="4716025" y="2767805"/>
              <a:ext cx="3492000"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050"/>
                <a:buFont typeface="Arial"/>
                <a:buNone/>
              </a:pPr>
              <a:r>
                <a:rPr lang="en-US" sz="1050" b="0" i="0" u="none" strike="noStrike" cap="none">
                  <a:solidFill>
                    <a:srgbClr val="3F3F3F"/>
                  </a:solidFill>
                  <a:latin typeface="Arial"/>
                  <a:ea typeface="Arial"/>
                  <a:cs typeface="Arial"/>
                  <a:sym typeface="Arial"/>
                </a:rPr>
                <a:t>Data streaming can decouple database with shared data</a:t>
              </a:r>
              <a:endParaRPr sz="1050" b="0" i="0" u="none" strike="noStrike" cap="none">
                <a:solidFill>
                  <a:srgbClr val="3F3F3F"/>
                </a:solidFill>
                <a:latin typeface="Arial"/>
                <a:ea typeface="Arial"/>
                <a:cs typeface="Arial"/>
                <a:sym typeface="Arial"/>
              </a:endParaRPr>
            </a:p>
          </p:txBody>
        </p:sp>
      </p:grpSp>
      <p:sp>
        <p:nvSpPr>
          <p:cNvPr id="758" name="Google Shape;758;p16"/>
          <p:cNvSpPr txBox="1"/>
          <p:nvPr/>
        </p:nvSpPr>
        <p:spPr>
          <a:xfrm>
            <a:off x="743822" y="1718384"/>
            <a:ext cx="3044501"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ko-KR" altLang="en-US" sz="1050" b="0" i="0" u="none" strike="noStrike" cap="none" dirty="0">
                <a:solidFill>
                  <a:schemeClr val="tx1"/>
                </a:solidFill>
                <a:latin typeface="Arial"/>
                <a:ea typeface="Arial"/>
                <a:cs typeface="Arial"/>
                <a:sym typeface="Arial"/>
              </a:rPr>
              <a:t>상대의 수신을 기다리지 않는 </a:t>
            </a:r>
            <a:r>
              <a:rPr lang="ko-KR" altLang="en-US" sz="1050" b="0" i="0" u="none" strike="noStrike" cap="none" dirty="0" err="1">
                <a:solidFill>
                  <a:schemeClr val="tx1"/>
                </a:solidFill>
                <a:latin typeface="Arial"/>
                <a:ea typeface="Arial"/>
                <a:cs typeface="Arial"/>
                <a:sym typeface="Arial"/>
              </a:rPr>
              <a:t>비동기식</a:t>
            </a:r>
            <a:r>
              <a:rPr lang="ko-KR" altLang="en-US" sz="1050" b="0" i="0" u="none" strike="noStrike" cap="none" dirty="0">
                <a:solidFill>
                  <a:schemeClr val="tx1"/>
                </a:solidFill>
                <a:latin typeface="Arial"/>
                <a:ea typeface="Arial"/>
                <a:cs typeface="Arial"/>
                <a:sym typeface="Arial"/>
              </a:rPr>
              <a:t> </a:t>
            </a:r>
            <a:r>
              <a:rPr lang="ko-KR" altLang="en-US" sz="1050" b="0" i="0" u="none" strike="noStrike" cap="none" dirty="0" err="1">
                <a:solidFill>
                  <a:schemeClr val="tx1"/>
                </a:solidFill>
                <a:latin typeface="Arial"/>
                <a:ea typeface="Arial"/>
                <a:cs typeface="Arial"/>
                <a:sym typeface="Arial"/>
              </a:rPr>
              <a:t>메시징</a:t>
            </a:r>
            <a:endParaRPr lang="en-US" sz="105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accent1"/>
                </a:solidFill>
                <a:latin typeface="Arial"/>
                <a:ea typeface="Arial"/>
                <a:cs typeface="Arial"/>
                <a:sym typeface="Arial"/>
              </a:rPr>
              <a:t>Asynchronous messaging(streaming)</a:t>
            </a:r>
            <a:r>
              <a:rPr lang="ko-KR" altLang="en-US" sz="1050" b="0" i="0" u="none" strike="noStrike" cap="none" dirty="0">
                <a:solidFill>
                  <a:schemeClr val="accent1"/>
                </a:solidFill>
                <a:latin typeface="Arial"/>
                <a:ea typeface="Arial"/>
                <a:cs typeface="Arial"/>
                <a:sym typeface="Arial"/>
              </a:rPr>
              <a:t> </a:t>
            </a:r>
            <a:endParaRPr sz="1400" b="0" i="0" u="none" strike="noStrike" cap="none" dirty="0">
              <a:solidFill>
                <a:schemeClr val="accent1"/>
              </a:solidFill>
              <a:latin typeface="Arial"/>
              <a:ea typeface="Arial"/>
              <a:cs typeface="Arial"/>
              <a:sym typeface="Arial"/>
            </a:endParaRPr>
          </a:p>
        </p:txBody>
      </p:sp>
      <p:grpSp>
        <p:nvGrpSpPr>
          <p:cNvPr id="759" name="Google Shape;759;p16"/>
          <p:cNvGrpSpPr/>
          <p:nvPr/>
        </p:nvGrpSpPr>
        <p:grpSpPr>
          <a:xfrm>
            <a:off x="7234974" y="2225141"/>
            <a:ext cx="1018667" cy="909758"/>
            <a:chOff x="5709286" y="2282219"/>
            <a:chExt cx="1358222" cy="1213011"/>
          </a:xfrm>
        </p:grpSpPr>
        <p:grpSp>
          <p:nvGrpSpPr>
            <p:cNvPr id="760" name="Google Shape;760;p16"/>
            <p:cNvGrpSpPr/>
            <p:nvPr/>
          </p:nvGrpSpPr>
          <p:grpSpPr>
            <a:xfrm>
              <a:off x="5709286" y="2282219"/>
              <a:ext cx="1243375" cy="1213011"/>
              <a:chOff x="6162214" y="2871879"/>
              <a:chExt cx="1243375" cy="1213011"/>
            </a:xfrm>
          </p:grpSpPr>
          <p:sp>
            <p:nvSpPr>
              <p:cNvPr id="761" name="Google Shape;761;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Order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Capture</a:t>
                </a:r>
                <a:endParaRPr sz="900" b="1" i="0" u="none" strike="noStrike" cap="none">
                  <a:solidFill>
                    <a:schemeClr val="dk1"/>
                  </a:solidFill>
                  <a:latin typeface="Arial"/>
                  <a:ea typeface="Arial"/>
                  <a:cs typeface="Arial"/>
                  <a:sym typeface="Arial"/>
                </a:endParaRPr>
              </a:p>
            </p:txBody>
          </p:sp>
          <p:sp>
            <p:nvSpPr>
              <p:cNvPr id="762" name="Google Shape;762;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763" name="Google Shape;763;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764" name="Google Shape;764;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sp>
        <p:nvSpPr>
          <p:cNvPr id="765" name="Google Shape;765;p16"/>
          <p:cNvSpPr txBox="1"/>
          <p:nvPr/>
        </p:nvSpPr>
        <p:spPr>
          <a:xfrm>
            <a:off x="870116" y="2238141"/>
            <a:ext cx="2517106" cy="846345"/>
          </a:xfrm>
          <a:prstGeom prst="rect">
            <a:avLst/>
          </a:prstGeom>
          <a:noFill/>
          <a:ln>
            <a:noFill/>
          </a:ln>
        </p:spPr>
        <p:txBody>
          <a:bodyPr spcFirstLastPara="1" wrap="square" lIns="91425" tIns="45700" rIns="91425" bIns="45700" anchor="t" anchorCtr="0">
            <a:spAutoFit/>
          </a:bodyPr>
          <a:lstStyle/>
          <a:p>
            <a:pPr marL="214313" marR="0" lvl="0" indent="-214313" algn="l" rtl="0">
              <a:lnSpc>
                <a:spcPct val="100000"/>
              </a:lnSpc>
              <a:spcBef>
                <a:spcPts val="0"/>
              </a:spcBef>
              <a:spcAft>
                <a:spcPts val="0"/>
              </a:spcAft>
              <a:buClr>
                <a:srgbClr val="000000"/>
              </a:buClr>
              <a:buSzPts val="1050"/>
              <a:buFont typeface="Arial"/>
              <a:buChar char="•"/>
            </a:pPr>
            <a:r>
              <a:rPr lang="en-US" altLang="ko-KR" sz="1050" b="0" i="0" u="none" strike="noStrike" cap="none" dirty="0">
                <a:solidFill>
                  <a:srgbClr val="000000"/>
                </a:solidFill>
                <a:latin typeface="Arial"/>
                <a:ea typeface="Arial"/>
                <a:cs typeface="Arial"/>
                <a:sym typeface="Arial"/>
              </a:rPr>
              <a:t>Publish-Subscribe</a:t>
            </a:r>
          </a:p>
          <a:p>
            <a:pPr marL="214313" marR="0" lvl="0" indent="-214313" algn="l" rtl="0">
              <a:lnSpc>
                <a:spcPct val="100000"/>
              </a:lnSpc>
              <a:spcBef>
                <a:spcPts val="0"/>
              </a:spcBef>
              <a:spcAft>
                <a:spcPts val="0"/>
              </a:spcAft>
              <a:buClr>
                <a:srgbClr val="000000"/>
              </a:buClr>
              <a:buSzPts val="1050"/>
              <a:buFont typeface="Arial"/>
              <a:buChar char="•"/>
            </a:pPr>
            <a:r>
              <a:rPr lang="ko-KR" altLang="en-US" sz="1050" b="0" i="0" u="none" strike="noStrike" cap="none" dirty="0">
                <a:solidFill>
                  <a:srgbClr val="000000"/>
                </a:solidFill>
                <a:latin typeface="Arial"/>
                <a:ea typeface="Arial"/>
                <a:cs typeface="Arial"/>
                <a:sym typeface="Arial"/>
              </a:rPr>
              <a:t>준실시간</a:t>
            </a:r>
            <a:r>
              <a:rPr lang="ko-KR" altLang="en-US" sz="1050" dirty="0"/>
              <a:t>으로 동작함</a:t>
            </a:r>
            <a:endParaRPr lang="en-US" sz="1050" b="0" i="0" u="none" strike="noStrike" cap="none" dirty="0">
              <a:solidFill>
                <a:schemeClr val="accent1"/>
              </a:solidFill>
              <a:latin typeface="Arial"/>
              <a:ea typeface="Arial"/>
              <a:cs typeface="Arial"/>
              <a:sym typeface="Arial"/>
            </a:endParaRPr>
          </a:p>
          <a:p>
            <a:pPr marL="214313" indent="-214313">
              <a:buClr>
                <a:srgbClr val="000000"/>
              </a:buClr>
              <a:buSzPts val="1050"/>
              <a:buFont typeface="Arial"/>
              <a:buChar char="•"/>
            </a:pPr>
            <a:r>
              <a:rPr lang="en-US" altLang="ko-Kore-KR" b="1" dirty="0"/>
              <a:t>Decouples </a:t>
            </a:r>
            <a:r>
              <a:rPr lang="en-US" altLang="ko-Kore-KR" b="1" u="sng" dirty="0"/>
              <a:t>“timing”</a:t>
            </a:r>
            <a:r>
              <a:rPr lang="en-US" altLang="ko-Kore-KR" b="1" dirty="0"/>
              <a:t> = Non-blocking</a:t>
            </a:r>
            <a:endParaRPr lang="en-US" altLang="ko-Kore-KR" sz="2000" b="1" dirty="0"/>
          </a:p>
        </p:txBody>
      </p:sp>
      <p:sp>
        <p:nvSpPr>
          <p:cNvPr id="767" name="Google Shape;767;p16"/>
          <p:cNvSpPr txBox="1"/>
          <p:nvPr/>
        </p:nvSpPr>
        <p:spPr>
          <a:xfrm>
            <a:off x="743822" y="3063494"/>
            <a:ext cx="3039160"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Data streams hide the internal implementation of the service</a:t>
            </a:r>
            <a:endParaRPr sz="1400" b="0" i="0" u="none" strike="noStrike" cap="none" dirty="0">
              <a:solidFill>
                <a:srgbClr val="000000"/>
              </a:solidFill>
              <a:latin typeface="Arial"/>
              <a:ea typeface="Arial"/>
              <a:cs typeface="Arial"/>
              <a:sym typeface="Arial"/>
            </a:endParaRPr>
          </a:p>
        </p:txBody>
      </p:sp>
      <p:grpSp>
        <p:nvGrpSpPr>
          <p:cNvPr id="768" name="Google Shape;768;p16"/>
          <p:cNvGrpSpPr/>
          <p:nvPr/>
        </p:nvGrpSpPr>
        <p:grpSpPr>
          <a:xfrm>
            <a:off x="6881392" y="3685404"/>
            <a:ext cx="1018667" cy="909758"/>
            <a:chOff x="5709286" y="2282219"/>
            <a:chExt cx="1358222" cy="1213011"/>
          </a:xfrm>
        </p:grpSpPr>
        <p:grpSp>
          <p:nvGrpSpPr>
            <p:cNvPr id="769" name="Google Shape;769;p16"/>
            <p:cNvGrpSpPr/>
            <p:nvPr/>
          </p:nvGrpSpPr>
          <p:grpSpPr>
            <a:xfrm>
              <a:off x="5709286" y="2282219"/>
              <a:ext cx="1243375" cy="1213011"/>
              <a:chOff x="6162214" y="2871879"/>
              <a:chExt cx="1243375" cy="1213011"/>
            </a:xfrm>
          </p:grpSpPr>
          <p:sp>
            <p:nvSpPr>
              <p:cNvPr id="770" name="Google Shape;770;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Fulfillment</a:t>
                </a:r>
                <a:endParaRPr sz="900" b="1" i="0" u="none" strike="noStrike" cap="none">
                  <a:solidFill>
                    <a:schemeClr val="dk1"/>
                  </a:solidFill>
                  <a:latin typeface="Arial"/>
                  <a:ea typeface="Arial"/>
                  <a:cs typeface="Arial"/>
                  <a:sym typeface="Arial"/>
                </a:endParaRPr>
              </a:p>
            </p:txBody>
          </p:sp>
          <p:sp>
            <p:nvSpPr>
              <p:cNvPr id="771" name="Google Shape;771;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772" name="Google Shape;772;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773" name="Google Shape;773;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774" name="Google Shape;774;p16"/>
          <p:cNvGrpSpPr/>
          <p:nvPr/>
        </p:nvGrpSpPr>
        <p:grpSpPr>
          <a:xfrm>
            <a:off x="5484155" y="1845921"/>
            <a:ext cx="1018667" cy="909758"/>
            <a:chOff x="5709286" y="2282219"/>
            <a:chExt cx="1358222" cy="1213011"/>
          </a:xfrm>
        </p:grpSpPr>
        <p:grpSp>
          <p:nvGrpSpPr>
            <p:cNvPr id="775" name="Google Shape;775;p16"/>
            <p:cNvGrpSpPr/>
            <p:nvPr/>
          </p:nvGrpSpPr>
          <p:grpSpPr>
            <a:xfrm>
              <a:off x="5709286" y="2282219"/>
              <a:ext cx="1243375" cy="1213011"/>
              <a:chOff x="6162214" y="2871879"/>
              <a:chExt cx="1243375" cy="1213011"/>
            </a:xfrm>
          </p:grpSpPr>
          <p:sp>
            <p:nvSpPr>
              <p:cNvPr id="776" name="Google Shape;776;p16"/>
              <p:cNvSpPr/>
              <p:nvPr/>
            </p:nvSpPr>
            <p:spPr>
              <a:xfrm>
                <a:off x="6162214" y="2871879"/>
                <a:ext cx="1243375" cy="1048107"/>
              </a:xfrm>
              <a:prstGeom prst="hexagon">
                <a:avLst>
                  <a:gd name="adj" fmla="val 27869"/>
                  <a:gd name="vf" fmla="val 115470"/>
                </a:avLst>
              </a:prstGeom>
              <a:solidFill>
                <a:schemeClr val="lt1"/>
              </a:solidFill>
              <a:ln w="9525" cap="flat" cmpd="sng">
                <a:solidFill>
                  <a:srgbClr val="7F7F7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Customer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Mgmt</a:t>
                </a:r>
                <a:endParaRPr sz="900" b="1" i="0" u="none" strike="noStrike" cap="none">
                  <a:solidFill>
                    <a:schemeClr val="dk1"/>
                  </a:solidFill>
                  <a:latin typeface="Arial"/>
                  <a:ea typeface="Arial"/>
                  <a:cs typeface="Arial"/>
                  <a:sym typeface="Arial"/>
                </a:endParaRPr>
              </a:p>
            </p:txBody>
          </p:sp>
          <p:sp>
            <p:nvSpPr>
              <p:cNvPr id="777" name="Google Shape;777;p16"/>
              <p:cNvSpPr/>
              <p:nvPr/>
            </p:nvSpPr>
            <p:spPr>
              <a:xfrm>
                <a:off x="6366617" y="3794333"/>
                <a:ext cx="863125" cy="290557"/>
              </a:xfrm>
              <a:prstGeom prst="flowChartMagneticDisk">
                <a:avLst/>
              </a:prstGeom>
              <a:solidFill>
                <a:srgbClr val="ADD5F0"/>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778" name="Google Shape;778;p16"/>
            <p:cNvSpPr/>
            <p:nvPr/>
          </p:nvSpPr>
          <p:spPr>
            <a:xfrm>
              <a:off x="6605250" y="230412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In-bound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sp>
          <p:nvSpPr>
            <p:cNvPr id="779" name="Google Shape;779;p16"/>
            <p:cNvSpPr/>
            <p:nvPr/>
          </p:nvSpPr>
          <p:spPr>
            <a:xfrm>
              <a:off x="6646554" y="2883817"/>
              <a:ext cx="420954" cy="308935"/>
            </a:xfrm>
            <a:prstGeom prst="rect">
              <a:avLst/>
            </a:prstGeom>
            <a:solidFill>
              <a:srgbClr val="CFDAE4"/>
            </a:solidFill>
            <a:ln w="9525" cap="flat" cmpd="sng">
              <a:solidFill>
                <a:srgbClr val="CFDAE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out-bound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525"/>
                <a:buFont typeface="Arial"/>
                <a:buNone/>
              </a:pPr>
              <a:r>
                <a:rPr lang="en-US" sz="525" b="0" i="0" u="none" strike="noStrike" cap="none">
                  <a:solidFill>
                    <a:schemeClr val="dk1"/>
                  </a:solidFill>
                  <a:latin typeface="Arial"/>
                  <a:ea typeface="Arial"/>
                  <a:cs typeface="Arial"/>
                  <a:sym typeface="Arial"/>
                </a:rPr>
                <a:t>adaptor</a:t>
              </a:r>
              <a:endParaRPr sz="525" b="0" i="0" u="none" strike="noStrike" cap="none">
                <a:solidFill>
                  <a:schemeClr val="dk1"/>
                </a:solidFill>
                <a:latin typeface="Arial"/>
                <a:ea typeface="Arial"/>
                <a:cs typeface="Arial"/>
                <a:sym typeface="Arial"/>
              </a:endParaRPr>
            </a:p>
          </p:txBody>
        </p:sp>
      </p:grpSp>
      <p:grpSp>
        <p:nvGrpSpPr>
          <p:cNvPr id="780" name="Google Shape;780;p16"/>
          <p:cNvGrpSpPr/>
          <p:nvPr/>
        </p:nvGrpSpPr>
        <p:grpSpPr>
          <a:xfrm>
            <a:off x="5442083" y="3037597"/>
            <a:ext cx="1619732" cy="233646"/>
            <a:chOff x="4933918" y="4818281"/>
            <a:chExt cx="2159642" cy="311528"/>
          </a:xfrm>
        </p:grpSpPr>
        <p:sp>
          <p:nvSpPr>
            <p:cNvPr id="781" name="Google Shape;781;p16"/>
            <p:cNvSpPr/>
            <p:nvPr/>
          </p:nvSpPr>
          <p:spPr>
            <a:xfrm rot="5400000">
              <a:off x="5658935" y="4093264"/>
              <a:ext cx="264676" cy="1714710"/>
            </a:xfrm>
            <a:prstGeom prst="can">
              <a:avLst>
                <a:gd name="adj" fmla="val 25000"/>
              </a:avLst>
            </a:prstGeom>
            <a:solidFill>
              <a:srgbClr val="7F7F7F"/>
            </a:solidFill>
            <a:ln w="12700" cap="flat" cmpd="sng">
              <a:solidFill>
                <a:srgbClr val="32414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50"/>
                <a:buFont typeface="Arial"/>
                <a:buNone/>
              </a:pPr>
              <a:endParaRPr sz="750" b="0" i="0" u="none" strike="noStrike" cap="none">
                <a:solidFill>
                  <a:schemeClr val="lt1"/>
                </a:solidFill>
                <a:latin typeface="Arial"/>
                <a:ea typeface="Arial"/>
                <a:cs typeface="Arial"/>
                <a:sym typeface="Arial"/>
              </a:endParaRPr>
            </a:p>
          </p:txBody>
        </p:sp>
        <p:sp>
          <p:nvSpPr>
            <p:cNvPr id="782" name="Google Shape;782;p16"/>
            <p:cNvSpPr txBox="1"/>
            <p:nvPr/>
          </p:nvSpPr>
          <p:spPr>
            <a:xfrm>
              <a:off x="5132881" y="4822033"/>
              <a:ext cx="1960679" cy="3077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Data Stream topic</a:t>
              </a:r>
              <a:endParaRPr sz="900" b="0" i="0" u="none" strike="noStrike" cap="none">
                <a:solidFill>
                  <a:srgbClr val="000000"/>
                </a:solidFill>
                <a:latin typeface="Arial"/>
                <a:ea typeface="Arial"/>
                <a:cs typeface="Arial"/>
                <a:sym typeface="Arial"/>
              </a:endParaRPr>
            </a:p>
          </p:txBody>
        </p:sp>
      </p:grpSp>
      <p:sp>
        <p:nvSpPr>
          <p:cNvPr id="783" name="Google Shape;783;p16"/>
          <p:cNvSpPr txBox="1"/>
          <p:nvPr/>
        </p:nvSpPr>
        <p:spPr>
          <a:xfrm>
            <a:off x="755576" y="3452396"/>
            <a:ext cx="3039160" cy="7924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Client ignore parts of the stream they don’t understand</a:t>
            </a:r>
          </a:p>
          <a:p>
            <a:pPr marL="0" marR="0" lvl="0" indent="0" algn="l" rtl="0">
              <a:lnSpc>
                <a:spcPct val="100000"/>
              </a:lnSpc>
              <a:spcBef>
                <a:spcPts val="0"/>
              </a:spcBef>
              <a:spcAft>
                <a:spcPts val="0"/>
              </a:spcAft>
              <a:buClr>
                <a:srgbClr val="000000"/>
              </a:buClr>
              <a:buSzPts val="1050"/>
              <a:buFont typeface="Arial"/>
              <a:buNone/>
            </a:pPr>
            <a:endParaRPr lang="en-US" sz="1050" dirty="0"/>
          </a:p>
          <a:p>
            <a:pPr marL="0" marR="0" lvl="0" indent="0" algn="l" rtl="0">
              <a:lnSpc>
                <a:spcPct val="100000"/>
              </a:lnSpc>
              <a:spcBef>
                <a:spcPts val="0"/>
              </a:spcBef>
              <a:spcAft>
                <a:spcPts val="0"/>
              </a:spcAft>
              <a:buClr>
                <a:srgbClr val="000000"/>
              </a:buClr>
              <a:buSzPts val="1050"/>
              <a:buFont typeface="Arial"/>
              <a:buNone/>
            </a:pPr>
            <a:r>
              <a:rPr lang="en-US" altLang="ko-KR" b="0" i="0" u="none" strike="noStrike" cap="none" dirty="0">
                <a:solidFill>
                  <a:srgbClr val="000000"/>
                </a:solidFill>
                <a:latin typeface="Arial"/>
                <a:ea typeface="Arial"/>
                <a:cs typeface="Arial"/>
                <a:sym typeface="Wingdings" pitchFamily="2" charset="2"/>
              </a:rPr>
              <a:t></a:t>
            </a:r>
            <a:r>
              <a:rPr lang="ko-KR" altLang="en-US" b="0" i="0" u="none" strike="noStrike" cap="none" dirty="0">
                <a:solidFill>
                  <a:srgbClr val="000000"/>
                </a:solidFill>
                <a:latin typeface="Arial"/>
                <a:ea typeface="Arial"/>
                <a:cs typeface="Arial"/>
                <a:sym typeface="Wingdings" pitchFamily="2" charset="2"/>
              </a:rPr>
              <a:t>  런타임에서도 </a:t>
            </a:r>
            <a:r>
              <a:rPr lang="ko-KR" altLang="en-US" b="0" i="0" u="none" strike="noStrike" cap="none" dirty="0" err="1">
                <a:solidFill>
                  <a:srgbClr val="000000"/>
                </a:solidFill>
                <a:latin typeface="Arial"/>
                <a:ea typeface="Arial"/>
                <a:cs typeface="Arial"/>
                <a:sym typeface="Wingdings" pitchFamily="2" charset="2"/>
              </a:rPr>
              <a:t>약결합을</a:t>
            </a:r>
            <a:r>
              <a:rPr lang="ko-KR" altLang="en-US" b="0" i="0" u="none" strike="noStrike" cap="none" dirty="0">
                <a:solidFill>
                  <a:srgbClr val="000000"/>
                </a:solidFill>
                <a:latin typeface="Arial"/>
                <a:ea typeface="Arial"/>
                <a:cs typeface="Arial"/>
                <a:sym typeface="Wingdings" pitchFamily="2" charset="2"/>
              </a:rPr>
              <a:t> 제공함</a:t>
            </a:r>
            <a:endParaRPr sz="2000" b="0" i="0" u="none" strike="noStrike" cap="none" dirty="0">
              <a:solidFill>
                <a:srgbClr val="000000"/>
              </a:solidFill>
              <a:latin typeface="Arial"/>
              <a:ea typeface="Arial"/>
              <a:cs typeface="Arial"/>
              <a:sym typeface="Arial"/>
            </a:endParaRPr>
          </a:p>
        </p:txBody>
      </p:sp>
      <p:cxnSp>
        <p:nvCxnSpPr>
          <p:cNvPr id="784" name="Google Shape;784;p16"/>
          <p:cNvCxnSpPr/>
          <p:nvPr/>
        </p:nvCxnSpPr>
        <p:spPr>
          <a:xfrm flipH="1">
            <a:off x="5766713" y="2397823"/>
            <a:ext cx="147415" cy="294830"/>
          </a:xfrm>
          <a:prstGeom prst="straightConnector1">
            <a:avLst/>
          </a:prstGeom>
          <a:noFill/>
          <a:ln w="9525" cap="flat" cmpd="sng">
            <a:solidFill>
              <a:schemeClr val="accent1"/>
            </a:solidFill>
            <a:prstDash val="solid"/>
            <a:miter lim="800000"/>
            <a:headEnd type="none" w="sm" len="sm"/>
            <a:tailEnd type="triangle" w="med" len="med"/>
          </a:ln>
        </p:spPr>
      </p:cxnSp>
      <p:cxnSp>
        <p:nvCxnSpPr>
          <p:cNvPr id="785" name="Google Shape;785;p16"/>
          <p:cNvCxnSpPr>
            <a:stCxn id="777" idx="3"/>
            <a:endCxn id="782" idx="0"/>
          </p:cNvCxnSpPr>
          <p:nvPr/>
        </p:nvCxnSpPr>
        <p:spPr>
          <a:xfrm>
            <a:off x="5961129" y="2755679"/>
            <a:ext cx="365400" cy="284700"/>
          </a:xfrm>
          <a:prstGeom prst="straightConnector1">
            <a:avLst/>
          </a:prstGeom>
          <a:noFill/>
          <a:ln w="9525" cap="flat" cmpd="sng">
            <a:solidFill>
              <a:schemeClr val="accent1"/>
            </a:solidFill>
            <a:prstDash val="solid"/>
            <a:miter lim="800000"/>
            <a:headEnd type="none" w="sm" len="sm"/>
            <a:tailEnd type="triangle" w="med" len="med"/>
          </a:ln>
        </p:spPr>
      </p:cxnSp>
      <p:sp>
        <p:nvSpPr>
          <p:cNvPr id="786" name="Google Shape;786;p16"/>
          <p:cNvSpPr/>
          <p:nvPr/>
        </p:nvSpPr>
        <p:spPr>
          <a:xfrm>
            <a:off x="4459206" y="2385005"/>
            <a:ext cx="583250" cy="583250"/>
          </a:xfrm>
          <a:prstGeom prst="ellipse">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cxnSp>
        <p:nvCxnSpPr>
          <p:cNvPr id="787" name="Google Shape;787;p16"/>
          <p:cNvCxnSpPr>
            <a:endCxn id="786" idx="0"/>
          </p:cNvCxnSpPr>
          <p:nvPr/>
        </p:nvCxnSpPr>
        <p:spPr>
          <a:xfrm rot="10800000">
            <a:off x="4750831" y="2385005"/>
            <a:ext cx="1028700" cy="262800"/>
          </a:xfrm>
          <a:prstGeom prst="straightConnector1">
            <a:avLst/>
          </a:prstGeom>
          <a:noFill/>
          <a:ln w="9525" cap="flat" cmpd="sng">
            <a:solidFill>
              <a:schemeClr val="accent1"/>
            </a:solidFill>
            <a:prstDash val="dash"/>
            <a:miter lim="800000"/>
            <a:headEnd type="none" w="sm" len="sm"/>
            <a:tailEnd type="none" w="sm" len="sm"/>
          </a:ln>
        </p:spPr>
      </p:cxnSp>
      <p:cxnSp>
        <p:nvCxnSpPr>
          <p:cNvPr id="788" name="Google Shape;788;p16"/>
          <p:cNvCxnSpPr>
            <a:endCxn id="786" idx="4"/>
          </p:cNvCxnSpPr>
          <p:nvPr/>
        </p:nvCxnSpPr>
        <p:spPr>
          <a:xfrm flipH="1">
            <a:off x="4750831" y="2647855"/>
            <a:ext cx="1035000" cy="320400"/>
          </a:xfrm>
          <a:prstGeom prst="straightConnector1">
            <a:avLst/>
          </a:prstGeom>
          <a:noFill/>
          <a:ln w="9525" cap="flat" cmpd="sng">
            <a:solidFill>
              <a:schemeClr val="accent1"/>
            </a:solidFill>
            <a:prstDash val="dash"/>
            <a:miter lim="800000"/>
            <a:headEnd type="none" w="sm" len="sm"/>
            <a:tailEnd type="none" w="sm" len="sm"/>
          </a:ln>
        </p:spPr>
      </p:cxnSp>
      <p:pic>
        <p:nvPicPr>
          <p:cNvPr id="789" name="Google Shape;789;p16"/>
          <p:cNvPicPr preferRelativeResize="0"/>
          <p:nvPr/>
        </p:nvPicPr>
        <p:blipFill rotWithShape="1">
          <a:blip r:embed="rId3">
            <a:alphaModFix/>
          </a:blip>
          <a:srcRect l="5631" r="7591" b="9184"/>
          <a:stretch/>
        </p:blipFill>
        <p:spPr>
          <a:xfrm>
            <a:off x="4522163" y="2590103"/>
            <a:ext cx="428710" cy="224328"/>
          </a:xfrm>
          <a:prstGeom prst="rect">
            <a:avLst/>
          </a:prstGeom>
          <a:noFill/>
          <a:ln>
            <a:noFill/>
          </a:ln>
        </p:spPr>
      </p:pic>
      <p:sp>
        <p:nvSpPr>
          <p:cNvPr id="790" name="Google Shape;790;p16"/>
          <p:cNvSpPr/>
          <p:nvPr/>
        </p:nvSpPr>
        <p:spPr>
          <a:xfrm>
            <a:off x="4727330" y="3390204"/>
            <a:ext cx="583250" cy="583250"/>
          </a:xfrm>
          <a:prstGeom prst="ellipse">
            <a:avLst/>
          </a:prstGeom>
          <a:noFill/>
          <a:ln w="12700" cap="flat" cmpd="sng">
            <a:solidFill>
              <a:srgbClr val="256E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cxnSp>
        <p:nvCxnSpPr>
          <p:cNvPr id="791" name="Google Shape;791;p16"/>
          <p:cNvCxnSpPr>
            <a:endCxn id="790" idx="0"/>
          </p:cNvCxnSpPr>
          <p:nvPr/>
        </p:nvCxnSpPr>
        <p:spPr>
          <a:xfrm flipH="1">
            <a:off x="5018955" y="3173304"/>
            <a:ext cx="549000" cy="216900"/>
          </a:xfrm>
          <a:prstGeom prst="straightConnector1">
            <a:avLst/>
          </a:prstGeom>
          <a:noFill/>
          <a:ln w="9525" cap="flat" cmpd="sng">
            <a:solidFill>
              <a:schemeClr val="accent1"/>
            </a:solidFill>
            <a:prstDash val="dash"/>
            <a:miter lim="800000"/>
            <a:headEnd type="none" w="sm" len="sm"/>
            <a:tailEnd type="none" w="sm" len="sm"/>
          </a:ln>
        </p:spPr>
      </p:cxnSp>
      <p:cxnSp>
        <p:nvCxnSpPr>
          <p:cNvPr id="792" name="Google Shape;792;p16"/>
          <p:cNvCxnSpPr>
            <a:stCxn id="782" idx="1"/>
            <a:endCxn id="790" idx="6"/>
          </p:cNvCxnSpPr>
          <p:nvPr/>
        </p:nvCxnSpPr>
        <p:spPr>
          <a:xfrm flipH="1">
            <a:off x="5310505" y="3155827"/>
            <a:ext cx="280800" cy="525900"/>
          </a:xfrm>
          <a:prstGeom prst="straightConnector1">
            <a:avLst/>
          </a:prstGeom>
          <a:noFill/>
          <a:ln w="9525" cap="flat" cmpd="sng">
            <a:solidFill>
              <a:schemeClr val="accent1"/>
            </a:solidFill>
            <a:prstDash val="dash"/>
            <a:miter lim="800000"/>
            <a:headEnd type="none" w="sm" len="sm"/>
            <a:tailEnd type="none" w="sm" len="sm"/>
          </a:ln>
        </p:spPr>
      </p:cxnSp>
      <p:sp>
        <p:nvSpPr>
          <p:cNvPr id="793" name="Google Shape;793;p16"/>
          <p:cNvSpPr txBox="1"/>
          <p:nvPr/>
        </p:nvSpPr>
        <p:spPr>
          <a:xfrm>
            <a:off x="4247697" y="1635111"/>
            <a:ext cx="1019087"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Internal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Database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Structure</a:t>
            </a:r>
            <a:endParaRPr sz="1050" b="0" i="0" u="none" strike="noStrike" cap="none">
              <a:solidFill>
                <a:srgbClr val="000000"/>
              </a:solidFill>
              <a:latin typeface="Arial"/>
              <a:ea typeface="Arial"/>
              <a:cs typeface="Arial"/>
              <a:sym typeface="Arial"/>
            </a:endParaRPr>
          </a:p>
        </p:txBody>
      </p:sp>
      <p:pic>
        <p:nvPicPr>
          <p:cNvPr id="794" name="Google Shape;794;p16"/>
          <p:cNvPicPr preferRelativeResize="0"/>
          <p:nvPr/>
        </p:nvPicPr>
        <p:blipFill rotWithShape="1">
          <a:blip r:embed="rId4">
            <a:alphaModFix/>
          </a:blip>
          <a:srcRect l="7665" t="14403"/>
          <a:stretch/>
        </p:blipFill>
        <p:spPr>
          <a:xfrm>
            <a:off x="4811719" y="3581281"/>
            <a:ext cx="430995" cy="238682"/>
          </a:xfrm>
          <a:prstGeom prst="rect">
            <a:avLst/>
          </a:prstGeom>
          <a:noFill/>
          <a:ln>
            <a:noFill/>
          </a:ln>
        </p:spPr>
      </p:pic>
      <p:sp>
        <p:nvSpPr>
          <p:cNvPr id="795" name="Google Shape;795;p16"/>
          <p:cNvSpPr txBox="1"/>
          <p:nvPr/>
        </p:nvSpPr>
        <p:spPr>
          <a:xfrm>
            <a:off x="4644008" y="4011910"/>
            <a:ext cx="1391897"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Simplified and Stable JSON Representation</a:t>
            </a:r>
            <a:endParaRPr sz="1050" b="0" i="0" u="none" strike="noStrike" cap="none">
              <a:solidFill>
                <a:srgbClr val="000000"/>
              </a:solidFill>
              <a:latin typeface="Arial"/>
              <a:ea typeface="Arial"/>
              <a:cs typeface="Arial"/>
              <a:sym typeface="Arial"/>
            </a:endParaRPr>
          </a:p>
        </p:txBody>
      </p:sp>
      <p:cxnSp>
        <p:nvCxnSpPr>
          <p:cNvPr id="796" name="Google Shape;796;p16"/>
          <p:cNvCxnSpPr>
            <a:stCxn id="782" idx="2"/>
            <a:endCxn id="772" idx="0"/>
          </p:cNvCxnSpPr>
          <p:nvPr/>
        </p:nvCxnSpPr>
        <p:spPr>
          <a:xfrm>
            <a:off x="6326560" y="3271243"/>
            <a:ext cx="1384800" cy="43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7" name="Google Shape;797;p16"/>
          <p:cNvCxnSpPr>
            <a:endCxn id="771" idx="0"/>
          </p:cNvCxnSpPr>
          <p:nvPr/>
        </p:nvCxnSpPr>
        <p:spPr>
          <a:xfrm flipH="1">
            <a:off x="7358366" y="3935983"/>
            <a:ext cx="209400" cy="513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8" name="Google Shape;798;p16"/>
          <p:cNvCxnSpPr>
            <a:stCxn id="782" idx="0"/>
            <a:endCxn id="763" idx="0"/>
          </p:cNvCxnSpPr>
          <p:nvPr/>
        </p:nvCxnSpPr>
        <p:spPr>
          <a:xfrm rot="10800000" flipH="1">
            <a:off x="6326560" y="2241511"/>
            <a:ext cx="1738200" cy="79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99" name="Google Shape;799;p16"/>
          <p:cNvCxnSpPr>
            <a:stCxn id="763" idx="1"/>
            <a:endCxn id="762" idx="0"/>
          </p:cNvCxnSpPr>
          <p:nvPr/>
        </p:nvCxnSpPr>
        <p:spPr>
          <a:xfrm flipH="1">
            <a:off x="7711947" y="2357423"/>
            <a:ext cx="195000" cy="632100"/>
          </a:xfrm>
          <a:prstGeom prst="straightConnector1">
            <a:avLst/>
          </a:prstGeom>
          <a:noFill/>
          <a:ln w="9525" cap="flat" cmpd="sng">
            <a:solidFill>
              <a:schemeClr val="accent1"/>
            </a:solidFill>
            <a:prstDash val="solid"/>
            <a:miter lim="800000"/>
            <a:headEnd type="none" w="sm" len="sm"/>
            <a:tailEnd type="triangle" w="med" len="med"/>
          </a:ln>
        </p:spPr>
      </p:cxnSp>
      <p:sp>
        <p:nvSpPr>
          <p:cNvPr id="800" name="Google Shape;800;p16"/>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Font typeface="Calibri"/>
              <a:buNone/>
            </a:pPr>
            <a:r>
              <a:rPr lang="ko-KR" altLang="en-US" dirty="0">
                <a:solidFill>
                  <a:srgbClr val="3F3F3F"/>
                </a:solidFill>
              </a:rPr>
              <a:t>비동기 </a:t>
            </a:r>
            <a:r>
              <a:rPr lang="ko-KR" altLang="en-US" dirty="0" err="1">
                <a:solidFill>
                  <a:srgbClr val="3F3F3F"/>
                </a:solidFill>
              </a:rPr>
              <a:t>메시징</a:t>
            </a:r>
            <a:r>
              <a:rPr lang="ko-KR" altLang="en-US" dirty="0">
                <a:solidFill>
                  <a:srgbClr val="3F3F3F"/>
                </a:solidFill>
              </a:rPr>
              <a:t> </a:t>
            </a:r>
            <a:r>
              <a:rPr lang="en-US" altLang="ko-KR" dirty="0">
                <a:solidFill>
                  <a:srgbClr val="3F3F3F"/>
                </a:solidFill>
              </a:rPr>
              <a:t>-</a:t>
            </a:r>
            <a:r>
              <a:rPr lang="ko-KR" altLang="en-US" dirty="0">
                <a:solidFill>
                  <a:srgbClr val="3F3F3F"/>
                </a:solidFill>
              </a:rPr>
              <a:t> </a:t>
            </a:r>
            <a:r>
              <a:rPr lang="ko-KR" altLang="en-US" dirty="0">
                <a:solidFill>
                  <a:srgbClr val="FF0000"/>
                </a:solidFill>
              </a:rPr>
              <a:t>런타임 </a:t>
            </a:r>
            <a:r>
              <a:rPr lang="ko-KR" altLang="en-US" dirty="0" err="1">
                <a:solidFill>
                  <a:srgbClr val="FF0000"/>
                </a:solidFill>
              </a:rPr>
              <a:t>약결합</a:t>
            </a:r>
            <a:r>
              <a:rPr lang="ko-KR" altLang="en-US" dirty="0">
                <a:solidFill>
                  <a:srgbClr val="3F3F3F"/>
                </a:solidFill>
              </a:rPr>
              <a:t> </a:t>
            </a:r>
            <a:r>
              <a:rPr lang="en-US" altLang="ko-KR" dirty="0">
                <a:solidFill>
                  <a:srgbClr val="3F3F3F"/>
                </a:solidFill>
              </a:rPr>
              <a:t/>
            </a:r>
            <a:br>
              <a:rPr lang="en-US" altLang="ko-KR" dirty="0">
                <a:solidFill>
                  <a:srgbClr val="3F3F3F"/>
                </a:solidFill>
              </a:rPr>
            </a:br>
            <a:r>
              <a:rPr lang="en-US" sz="2400" dirty="0">
                <a:solidFill>
                  <a:schemeClr val="accent1"/>
                </a:solidFill>
              </a:rPr>
              <a:t>Loosely-Coupled Interaction via Asynchronous Messaging</a:t>
            </a:r>
            <a:endParaRPr sz="2400" dirty="0">
              <a:solidFill>
                <a:schemeClr val="accent1"/>
              </a:solidFill>
            </a:endParaRPr>
          </a:p>
        </p:txBody>
      </p:sp>
    </p:spTree>
    <p:extLst>
      <p:ext uri="{BB962C8B-B14F-4D97-AF65-F5344CB8AC3E}">
        <p14:creationId xmlns:p14="http://schemas.microsoft.com/office/powerpoint/2010/main" val="44077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animEffect transition="in" filter="fade">
                                      <p:cBhvr>
                                        <p:cTn id="7" dur="500"/>
                                        <p:tgtEl>
                                          <p:spTgt spid="758"/>
                                        </p:tgtEl>
                                      </p:cBhvr>
                                    </p:animEffect>
                                  </p:childTnLst>
                                </p:cTn>
                              </p:par>
                              <p:par>
                                <p:cTn id="8" presetID="10" presetClass="entr" presetSubtype="0" fill="hold" nodeType="withEffect">
                                  <p:stCondLst>
                                    <p:cond delay="0"/>
                                  </p:stCondLst>
                                  <p:childTnLst>
                                    <p:set>
                                      <p:cBhvr>
                                        <p:cTn id="9" dur="1" fill="hold">
                                          <p:stCondLst>
                                            <p:cond delay="0"/>
                                          </p:stCondLst>
                                        </p:cTn>
                                        <p:tgtEl>
                                          <p:spTgt spid="765"/>
                                        </p:tgtEl>
                                        <p:attrNameLst>
                                          <p:attrName>style.visibility</p:attrName>
                                        </p:attrNameLst>
                                      </p:cBhvr>
                                      <p:to>
                                        <p:strVal val="visible"/>
                                      </p:to>
                                    </p:set>
                                    <p:animEffect transition="in" filter="fade">
                                      <p:cBhvr>
                                        <p:cTn id="10" dur="500"/>
                                        <p:tgtEl>
                                          <p:spTgt spid="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4"/>
                                        </p:tgtEl>
                                        <p:attrNameLst>
                                          <p:attrName>style.visibility</p:attrName>
                                        </p:attrNameLst>
                                      </p:cBhvr>
                                      <p:to>
                                        <p:strVal val="visible"/>
                                      </p:to>
                                    </p:set>
                                    <p:animEffect transition="in" filter="fade">
                                      <p:cBhvr>
                                        <p:cTn id="15" dur="500"/>
                                        <p:tgtEl>
                                          <p:spTgt spid="784"/>
                                        </p:tgtEl>
                                      </p:cBhvr>
                                    </p:animEffect>
                                  </p:childTnLst>
                                </p:cTn>
                              </p:par>
                              <p:par>
                                <p:cTn id="16" presetID="10" presetClass="entr" presetSubtype="0" fill="hold" nodeType="withEffect">
                                  <p:stCondLst>
                                    <p:cond delay="0"/>
                                  </p:stCondLst>
                                  <p:childTnLst>
                                    <p:set>
                                      <p:cBhvr>
                                        <p:cTn id="17" dur="1" fill="hold">
                                          <p:stCondLst>
                                            <p:cond delay="0"/>
                                          </p:stCondLst>
                                        </p:cTn>
                                        <p:tgtEl>
                                          <p:spTgt spid="785"/>
                                        </p:tgtEl>
                                        <p:attrNameLst>
                                          <p:attrName>style.visibility</p:attrName>
                                        </p:attrNameLst>
                                      </p:cBhvr>
                                      <p:to>
                                        <p:strVal val="visible"/>
                                      </p:to>
                                    </p:set>
                                    <p:animEffect transition="in" filter="fade">
                                      <p:cBhvr>
                                        <p:cTn id="18" dur="500"/>
                                        <p:tgtEl>
                                          <p:spTgt spid="785"/>
                                        </p:tgtEl>
                                      </p:cBhvr>
                                    </p:animEffect>
                                  </p:childTnLst>
                                </p:cTn>
                              </p:par>
                              <p:par>
                                <p:cTn id="19" presetID="10" presetClass="entr" presetSubtype="0" fill="hold" nodeType="withEffect">
                                  <p:stCondLst>
                                    <p:cond delay="0"/>
                                  </p:stCondLst>
                                  <p:childTnLst>
                                    <p:set>
                                      <p:cBhvr>
                                        <p:cTn id="20" dur="1" fill="hold">
                                          <p:stCondLst>
                                            <p:cond delay="0"/>
                                          </p:stCondLst>
                                        </p:cTn>
                                        <p:tgtEl>
                                          <p:spTgt spid="780"/>
                                        </p:tgtEl>
                                        <p:attrNameLst>
                                          <p:attrName>style.visibility</p:attrName>
                                        </p:attrNameLst>
                                      </p:cBhvr>
                                      <p:to>
                                        <p:strVal val="visible"/>
                                      </p:to>
                                    </p:set>
                                    <p:animEffect transition="in" filter="fade">
                                      <p:cBhvr>
                                        <p:cTn id="21" dur="500"/>
                                        <p:tgtEl>
                                          <p:spTgt spid="7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67"/>
                                        </p:tgtEl>
                                        <p:attrNameLst>
                                          <p:attrName>style.visibility</p:attrName>
                                        </p:attrNameLst>
                                      </p:cBhvr>
                                      <p:to>
                                        <p:strVal val="visible"/>
                                      </p:to>
                                    </p:set>
                                    <p:animEffect transition="in" filter="fade">
                                      <p:cBhvr>
                                        <p:cTn id="26" dur="500"/>
                                        <p:tgtEl>
                                          <p:spTgt spid="7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87"/>
                                        </p:tgtEl>
                                        <p:attrNameLst>
                                          <p:attrName>style.visibility</p:attrName>
                                        </p:attrNameLst>
                                      </p:cBhvr>
                                      <p:to>
                                        <p:strVal val="visible"/>
                                      </p:to>
                                    </p:set>
                                    <p:animEffect transition="in" filter="fade">
                                      <p:cBhvr>
                                        <p:cTn id="31" dur="500"/>
                                        <p:tgtEl>
                                          <p:spTgt spid="787"/>
                                        </p:tgtEl>
                                      </p:cBhvr>
                                    </p:animEffect>
                                  </p:childTnLst>
                                </p:cTn>
                              </p:par>
                              <p:par>
                                <p:cTn id="32" presetID="10" presetClass="entr" presetSubtype="0" fill="hold" nodeType="withEffect">
                                  <p:stCondLst>
                                    <p:cond delay="0"/>
                                  </p:stCondLst>
                                  <p:childTnLst>
                                    <p:set>
                                      <p:cBhvr>
                                        <p:cTn id="33" dur="1" fill="hold">
                                          <p:stCondLst>
                                            <p:cond delay="0"/>
                                          </p:stCondLst>
                                        </p:cTn>
                                        <p:tgtEl>
                                          <p:spTgt spid="788"/>
                                        </p:tgtEl>
                                        <p:attrNameLst>
                                          <p:attrName>style.visibility</p:attrName>
                                        </p:attrNameLst>
                                      </p:cBhvr>
                                      <p:to>
                                        <p:strVal val="visible"/>
                                      </p:to>
                                    </p:set>
                                    <p:animEffect transition="in" filter="fade">
                                      <p:cBhvr>
                                        <p:cTn id="34" dur="500"/>
                                        <p:tgtEl>
                                          <p:spTgt spid="788"/>
                                        </p:tgtEl>
                                      </p:cBhvr>
                                    </p:animEffect>
                                  </p:childTnLst>
                                </p:cTn>
                              </p:par>
                              <p:par>
                                <p:cTn id="35" presetID="10" presetClass="entr" presetSubtype="0" fill="hold" nodeType="withEffect">
                                  <p:stCondLst>
                                    <p:cond delay="0"/>
                                  </p:stCondLst>
                                  <p:childTnLst>
                                    <p:set>
                                      <p:cBhvr>
                                        <p:cTn id="36" dur="1" fill="hold">
                                          <p:stCondLst>
                                            <p:cond delay="0"/>
                                          </p:stCondLst>
                                        </p:cTn>
                                        <p:tgtEl>
                                          <p:spTgt spid="786"/>
                                        </p:tgtEl>
                                        <p:attrNameLst>
                                          <p:attrName>style.visibility</p:attrName>
                                        </p:attrNameLst>
                                      </p:cBhvr>
                                      <p:to>
                                        <p:strVal val="visible"/>
                                      </p:to>
                                    </p:set>
                                    <p:animEffect transition="in" filter="fade">
                                      <p:cBhvr>
                                        <p:cTn id="37" dur="500"/>
                                        <p:tgtEl>
                                          <p:spTgt spid="78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89"/>
                                        </p:tgtEl>
                                        <p:attrNameLst>
                                          <p:attrName>style.visibility</p:attrName>
                                        </p:attrNameLst>
                                      </p:cBhvr>
                                      <p:to>
                                        <p:strVal val="visible"/>
                                      </p:to>
                                    </p:set>
                                    <p:animEffect transition="in" filter="fade">
                                      <p:cBhvr>
                                        <p:cTn id="42" dur="500"/>
                                        <p:tgtEl>
                                          <p:spTgt spid="789"/>
                                        </p:tgtEl>
                                      </p:cBhvr>
                                    </p:animEffect>
                                  </p:childTnLst>
                                </p:cTn>
                              </p:par>
                              <p:par>
                                <p:cTn id="43" presetID="10" presetClass="entr" presetSubtype="0" fill="hold" nodeType="withEffect">
                                  <p:stCondLst>
                                    <p:cond delay="0"/>
                                  </p:stCondLst>
                                  <p:childTnLst>
                                    <p:set>
                                      <p:cBhvr>
                                        <p:cTn id="44" dur="1" fill="hold">
                                          <p:stCondLst>
                                            <p:cond delay="0"/>
                                          </p:stCondLst>
                                        </p:cTn>
                                        <p:tgtEl>
                                          <p:spTgt spid="793"/>
                                        </p:tgtEl>
                                        <p:attrNameLst>
                                          <p:attrName>style.visibility</p:attrName>
                                        </p:attrNameLst>
                                      </p:cBhvr>
                                      <p:to>
                                        <p:strVal val="visible"/>
                                      </p:to>
                                    </p:set>
                                    <p:animEffect transition="in" filter="fade">
                                      <p:cBhvr>
                                        <p:cTn id="45" dur="500"/>
                                        <p:tgtEl>
                                          <p:spTgt spid="79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91"/>
                                        </p:tgtEl>
                                        <p:attrNameLst>
                                          <p:attrName>style.visibility</p:attrName>
                                        </p:attrNameLst>
                                      </p:cBhvr>
                                      <p:to>
                                        <p:strVal val="visible"/>
                                      </p:to>
                                    </p:set>
                                    <p:animEffect transition="in" filter="fade">
                                      <p:cBhvr>
                                        <p:cTn id="50" dur="500"/>
                                        <p:tgtEl>
                                          <p:spTgt spid="791"/>
                                        </p:tgtEl>
                                      </p:cBhvr>
                                    </p:animEffect>
                                  </p:childTnLst>
                                </p:cTn>
                              </p:par>
                              <p:par>
                                <p:cTn id="51" presetID="10" presetClass="entr" presetSubtype="0" fill="hold" nodeType="withEffect">
                                  <p:stCondLst>
                                    <p:cond delay="0"/>
                                  </p:stCondLst>
                                  <p:childTnLst>
                                    <p:set>
                                      <p:cBhvr>
                                        <p:cTn id="52" dur="1" fill="hold">
                                          <p:stCondLst>
                                            <p:cond delay="0"/>
                                          </p:stCondLst>
                                        </p:cTn>
                                        <p:tgtEl>
                                          <p:spTgt spid="792"/>
                                        </p:tgtEl>
                                        <p:attrNameLst>
                                          <p:attrName>style.visibility</p:attrName>
                                        </p:attrNameLst>
                                      </p:cBhvr>
                                      <p:to>
                                        <p:strVal val="visible"/>
                                      </p:to>
                                    </p:set>
                                    <p:animEffect transition="in" filter="fade">
                                      <p:cBhvr>
                                        <p:cTn id="53" dur="500"/>
                                        <p:tgtEl>
                                          <p:spTgt spid="792"/>
                                        </p:tgtEl>
                                      </p:cBhvr>
                                    </p:animEffect>
                                  </p:childTnLst>
                                </p:cTn>
                              </p:par>
                              <p:par>
                                <p:cTn id="54" presetID="10" presetClass="entr" presetSubtype="0" fill="hold" nodeType="withEffect">
                                  <p:stCondLst>
                                    <p:cond delay="0"/>
                                  </p:stCondLst>
                                  <p:childTnLst>
                                    <p:set>
                                      <p:cBhvr>
                                        <p:cTn id="55" dur="1" fill="hold">
                                          <p:stCondLst>
                                            <p:cond delay="0"/>
                                          </p:stCondLst>
                                        </p:cTn>
                                        <p:tgtEl>
                                          <p:spTgt spid="790"/>
                                        </p:tgtEl>
                                        <p:attrNameLst>
                                          <p:attrName>style.visibility</p:attrName>
                                        </p:attrNameLst>
                                      </p:cBhvr>
                                      <p:to>
                                        <p:strVal val="visible"/>
                                      </p:to>
                                    </p:set>
                                    <p:animEffect transition="in" filter="fade">
                                      <p:cBhvr>
                                        <p:cTn id="56" dur="500"/>
                                        <p:tgtEl>
                                          <p:spTgt spid="790"/>
                                        </p:tgtEl>
                                      </p:cBhvr>
                                    </p:animEffect>
                                  </p:childTnLst>
                                </p:cTn>
                              </p:par>
                              <p:par>
                                <p:cTn id="57" presetID="10" presetClass="entr" presetSubtype="0" fill="hold" nodeType="withEffect">
                                  <p:stCondLst>
                                    <p:cond delay="0"/>
                                  </p:stCondLst>
                                  <p:childTnLst>
                                    <p:set>
                                      <p:cBhvr>
                                        <p:cTn id="58" dur="1" fill="hold">
                                          <p:stCondLst>
                                            <p:cond delay="0"/>
                                          </p:stCondLst>
                                        </p:cTn>
                                        <p:tgtEl>
                                          <p:spTgt spid="795"/>
                                        </p:tgtEl>
                                        <p:attrNameLst>
                                          <p:attrName>style.visibility</p:attrName>
                                        </p:attrNameLst>
                                      </p:cBhvr>
                                      <p:to>
                                        <p:strVal val="visible"/>
                                      </p:to>
                                    </p:set>
                                    <p:animEffect transition="in" filter="fade">
                                      <p:cBhvr>
                                        <p:cTn id="59" dur="500"/>
                                        <p:tgtEl>
                                          <p:spTgt spid="79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94"/>
                                        </p:tgtEl>
                                        <p:attrNameLst>
                                          <p:attrName>style.visibility</p:attrName>
                                        </p:attrNameLst>
                                      </p:cBhvr>
                                      <p:to>
                                        <p:strVal val="visible"/>
                                      </p:to>
                                    </p:set>
                                    <p:animEffect transition="in" filter="fade">
                                      <p:cBhvr>
                                        <p:cTn id="64" dur="500"/>
                                        <p:tgtEl>
                                          <p:spTgt spid="79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96"/>
                                        </p:tgtEl>
                                        <p:attrNameLst>
                                          <p:attrName>style.visibility</p:attrName>
                                        </p:attrNameLst>
                                      </p:cBhvr>
                                      <p:to>
                                        <p:strVal val="visible"/>
                                      </p:to>
                                    </p:set>
                                    <p:animEffect transition="in" filter="fade">
                                      <p:cBhvr>
                                        <p:cTn id="69" dur="500"/>
                                        <p:tgtEl>
                                          <p:spTgt spid="796"/>
                                        </p:tgtEl>
                                      </p:cBhvr>
                                    </p:animEffect>
                                  </p:childTnLst>
                                </p:cTn>
                              </p:par>
                              <p:par>
                                <p:cTn id="70" presetID="10" presetClass="entr" presetSubtype="0" fill="hold" nodeType="withEffect">
                                  <p:stCondLst>
                                    <p:cond delay="0"/>
                                  </p:stCondLst>
                                  <p:childTnLst>
                                    <p:set>
                                      <p:cBhvr>
                                        <p:cTn id="71" dur="1" fill="hold">
                                          <p:stCondLst>
                                            <p:cond delay="0"/>
                                          </p:stCondLst>
                                        </p:cTn>
                                        <p:tgtEl>
                                          <p:spTgt spid="798"/>
                                        </p:tgtEl>
                                        <p:attrNameLst>
                                          <p:attrName>style.visibility</p:attrName>
                                        </p:attrNameLst>
                                      </p:cBhvr>
                                      <p:to>
                                        <p:strVal val="visible"/>
                                      </p:to>
                                    </p:set>
                                    <p:animEffect transition="in" filter="fade">
                                      <p:cBhvr>
                                        <p:cTn id="72" dur="500"/>
                                        <p:tgtEl>
                                          <p:spTgt spid="79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97"/>
                                        </p:tgtEl>
                                        <p:attrNameLst>
                                          <p:attrName>style.visibility</p:attrName>
                                        </p:attrNameLst>
                                      </p:cBhvr>
                                      <p:to>
                                        <p:strVal val="visible"/>
                                      </p:to>
                                    </p:set>
                                    <p:animEffect transition="in" filter="fade">
                                      <p:cBhvr>
                                        <p:cTn id="77" dur="500"/>
                                        <p:tgtEl>
                                          <p:spTgt spid="797"/>
                                        </p:tgtEl>
                                      </p:cBhvr>
                                    </p:animEffect>
                                  </p:childTnLst>
                                </p:cTn>
                              </p:par>
                              <p:par>
                                <p:cTn id="78" presetID="10" presetClass="entr" presetSubtype="0" fill="hold" nodeType="withEffect">
                                  <p:stCondLst>
                                    <p:cond delay="0"/>
                                  </p:stCondLst>
                                  <p:childTnLst>
                                    <p:set>
                                      <p:cBhvr>
                                        <p:cTn id="79" dur="1" fill="hold">
                                          <p:stCondLst>
                                            <p:cond delay="0"/>
                                          </p:stCondLst>
                                        </p:cTn>
                                        <p:tgtEl>
                                          <p:spTgt spid="799"/>
                                        </p:tgtEl>
                                        <p:attrNameLst>
                                          <p:attrName>style.visibility</p:attrName>
                                        </p:attrNameLst>
                                      </p:cBhvr>
                                      <p:to>
                                        <p:strVal val="visible"/>
                                      </p:to>
                                    </p:set>
                                    <p:animEffect transition="in" filter="fade">
                                      <p:cBhvr>
                                        <p:cTn id="80" dur="500"/>
                                        <p:tgtEl>
                                          <p:spTgt spid="79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83"/>
                                        </p:tgtEl>
                                        <p:attrNameLst>
                                          <p:attrName>style.visibility</p:attrName>
                                        </p:attrNameLst>
                                      </p:cBhvr>
                                      <p:to>
                                        <p:strVal val="visible"/>
                                      </p:to>
                                    </p:set>
                                    <p:animEffect transition="in" filter="fade">
                                      <p:cBhvr>
                                        <p:cTn id="85" dur="5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B6071E0-B445-AEF5-2FE0-D1BC0E0F77B2}"/>
              </a:ext>
            </a:extLst>
          </p:cNvPr>
          <p:cNvPicPr>
            <a:picLocks noChangeAspect="1"/>
          </p:cNvPicPr>
          <p:nvPr/>
        </p:nvPicPr>
        <p:blipFill>
          <a:blip r:embed="rId2"/>
          <a:stretch>
            <a:fillRect/>
          </a:stretch>
        </p:blipFill>
        <p:spPr>
          <a:xfrm>
            <a:off x="-8880" y="2819082"/>
            <a:ext cx="8820472" cy="1898076"/>
          </a:xfrm>
          <a:prstGeom prst="rect">
            <a:avLst/>
          </a:prstGeom>
        </p:spPr>
      </p:pic>
      <p:pic>
        <p:nvPicPr>
          <p:cNvPr id="3" name="그림 2"/>
          <p:cNvPicPr>
            <a:picLocks noChangeAspect="1"/>
          </p:cNvPicPr>
          <p:nvPr/>
        </p:nvPicPr>
        <p:blipFill>
          <a:blip r:embed="rId3"/>
          <a:stretch>
            <a:fillRect/>
          </a:stretch>
        </p:blipFill>
        <p:spPr>
          <a:xfrm>
            <a:off x="170632" y="1203598"/>
            <a:ext cx="5328592" cy="1615484"/>
          </a:xfrm>
          <a:prstGeom prst="rect">
            <a:avLst/>
          </a:prstGeom>
        </p:spPr>
      </p:pic>
    </p:spTree>
    <p:extLst>
      <p:ext uri="{BB962C8B-B14F-4D97-AF65-F5344CB8AC3E}">
        <p14:creationId xmlns:p14="http://schemas.microsoft.com/office/powerpoint/2010/main" val="1479075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64"/>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a:t>Microservice Integration with Event-driven Architecture</a:t>
            </a:r>
            <a:endParaRPr/>
          </a:p>
        </p:txBody>
      </p:sp>
      <p:pic>
        <p:nvPicPr>
          <p:cNvPr id="1846" name="Google Shape;1846;p64"/>
          <p:cNvPicPr preferRelativeResize="0"/>
          <p:nvPr/>
        </p:nvPicPr>
        <p:blipFill rotWithShape="1">
          <a:blip r:embed="rId3">
            <a:alphaModFix/>
          </a:blip>
          <a:srcRect/>
          <a:stretch/>
        </p:blipFill>
        <p:spPr>
          <a:xfrm>
            <a:off x="444208" y="1563638"/>
            <a:ext cx="3738368" cy="2056787"/>
          </a:xfrm>
          <a:prstGeom prst="rect">
            <a:avLst/>
          </a:prstGeom>
          <a:noFill/>
          <a:ln>
            <a:noFill/>
          </a:ln>
        </p:spPr>
      </p:pic>
      <p:pic>
        <p:nvPicPr>
          <p:cNvPr id="1847" name="Google Shape;1847;p64"/>
          <p:cNvPicPr preferRelativeResize="0"/>
          <p:nvPr/>
        </p:nvPicPr>
        <p:blipFill rotWithShape="1">
          <a:blip r:embed="rId4">
            <a:alphaModFix/>
          </a:blip>
          <a:srcRect/>
          <a:stretch/>
        </p:blipFill>
        <p:spPr>
          <a:xfrm>
            <a:off x="4977084" y="1621414"/>
            <a:ext cx="3745625" cy="2056787"/>
          </a:xfrm>
          <a:prstGeom prst="rect">
            <a:avLst/>
          </a:prstGeom>
          <a:noFill/>
          <a:ln>
            <a:noFill/>
          </a:ln>
        </p:spPr>
      </p:pic>
      <p:sp>
        <p:nvSpPr>
          <p:cNvPr id="1848" name="Google Shape;1848;p64"/>
          <p:cNvSpPr txBox="1"/>
          <p:nvPr/>
        </p:nvSpPr>
        <p:spPr>
          <a:xfrm>
            <a:off x="4231248" y="2283718"/>
            <a:ext cx="720080" cy="576064"/>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B87A1"/>
              </a:buClr>
              <a:buSzPts val="2800"/>
              <a:buFont typeface="Dosis ExtraLight"/>
              <a:buNone/>
            </a:pPr>
            <a:r>
              <a:rPr lang="en-US" sz="2800" b="1" i="0" u="none" strike="noStrike" cap="none">
                <a:solidFill>
                  <a:schemeClr val="accent5"/>
                </a:solidFill>
                <a:latin typeface="Arial"/>
                <a:ea typeface="Arial"/>
                <a:cs typeface="Arial"/>
                <a:sym typeface="Arial"/>
              </a:rPr>
              <a:t>VS</a:t>
            </a:r>
            <a:endParaRPr sz="2400" b="1" i="0" u="none" strike="noStrike" cap="none">
              <a:solidFill>
                <a:schemeClr val="accent5"/>
              </a:solidFill>
              <a:latin typeface="Arial"/>
              <a:ea typeface="Arial"/>
              <a:cs typeface="Arial"/>
              <a:sym typeface="Arial"/>
            </a:endParaRPr>
          </a:p>
        </p:txBody>
      </p:sp>
      <p:sp>
        <p:nvSpPr>
          <p:cNvPr id="1849" name="Google Shape;1849;p64"/>
          <p:cNvSpPr/>
          <p:nvPr/>
        </p:nvSpPr>
        <p:spPr>
          <a:xfrm>
            <a:off x="1114395" y="4013651"/>
            <a:ext cx="2660024" cy="646331"/>
          </a:xfrm>
          <a:prstGeom prst="rect">
            <a:avLst/>
          </a:prstGeom>
          <a:noFill/>
          <a:ln>
            <a:noFill/>
          </a:ln>
        </p:spPr>
        <p:txBody>
          <a:bodyPr spcFirstLastPara="1" wrap="square" lIns="91425" tIns="45700" rIns="91425" bIns="45700" anchor="t" anchorCtr="0">
            <a:spAutoFit/>
          </a:bodyPr>
          <a:lstStyle/>
          <a:p>
            <a:pPr marL="179388" marR="0" lvl="0" indent="-179388"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Point to Point 🡪 Spagetti network</a:t>
            </a:r>
            <a:endParaRPr/>
          </a:p>
          <a:p>
            <a:pPr marL="179388" marR="0" lvl="0" indent="-179388"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Blocking Model</a:t>
            </a:r>
            <a:endParaRPr/>
          </a:p>
          <a:p>
            <a:pPr marL="179388" marR="0" lvl="0" indent="-179388"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System fault spread</a:t>
            </a:r>
            <a:endParaRPr sz="1200" b="0" i="0" u="none" strike="noStrike" cap="none">
              <a:solidFill>
                <a:srgbClr val="000000"/>
              </a:solidFill>
              <a:latin typeface="Arial"/>
              <a:ea typeface="Arial"/>
              <a:cs typeface="Arial"/>
              <a:sym typeface="Arial"/>
            </a:endParaRPr>
          </a:p>
        </p:txBody>
      </p:sp>
      <p:sp>
        <p:nvSpPr>
          <p:cNvPr id="1850" name="Google Shape;1850;p64"/>
          <p:cNvSpPr/>
          <p:nvPr/>
        </p:nvSpPr>
        <p:spPr>
          <a:xfrm>
            <a:off x="5868144" y="4013651"/>
            <a:ext cx="1816844" cy="646331"/>
          </a:xfrm>
          <a:prstGeom prst="rect">
            <a:avLst/>
          </a:prstGeom>
          <a:noFill/>
          <a:ln>
            <a:noFill/>
          </a:ln>
        </p:spPr>
        <p:txBody>
          <a:bodyPr spcFirstLastPara="1" wrap="square" lIns="91425" tIns="45700" rIns="91425" bIns="45700" anchor="t" anchorCtr="0">
            <a:spAutoFit/>
          </a:bodyPr>
          <a:lstStyle/>
          <a:p>
            <a:pPr marL="179388" marR="0" lvl="0" indent="-179388"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Broadcasting</a:t>
            </a:r>
            <a:endParaRPr sz="1200" b="0" i="0" u="none" strike="noStrike" cap="none">
              <a:solidFill>
                <a:srgbClr val="000000"/>
              </a:solidFill>
              <a:latin typeface="Arial"/>
              <a:ea typeface="Arial"/>
              <a:cs typeface="Arial"/>
              <a:sym typeface="Arial"/>
            </a:endParaRPr>
          </a:p>
          <a:p>
            <a:pPr marL="179388" marR="0" lvl="0" indent="-179388"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Non-Blocking Model</a:t>
            </a:r>
            <a:endParaRPr/>
          </a:p>
          <a:p>
            <a:pPr marL="179388" marR="0" lvl="0" indent="-179388"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System fault isolation</a:t>
            </a:r>
            <a:endParaRPr sz="1200" b="0" i="0" u="none" strike="noStrike" cap="none">
              <a:solidFill>
                <a:srgbClr val="000000"/>
              </a:solidFill>
              <a:latin typeface="Arial"/>
              <a:ea typeface="Arial"/>
              <a:cs typeface="Arial"/>
              <a:sym typeface="Arial"/>
            </a:endParaRPr>
          </a:p>
        </p:txBody>
      </p:sp>
      <p:sp>
        <p:nvSpPr>
          <p:cNvPr id="1851" name="Google Shape;1851;p64"/>
          <p:cNvSpPr/>
          <p:nvPr/>
        </p:nvSpPr>
        <p:spPr>
          <a:xfrm>
            <a:off x="395536" y="1335409"/>
            <a:ext cx="3869144" cy="2402708"/>
          </a:xfrm>
          <a:prstGeom prst="roundRect">
            <a:avLst>
              <a:gd name="adj" fmla="val 6819"/>
            </a:avLst>
          </a:prstGeom>
          <a:no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52" name="Google Shape;1852;p64"/>
          <p:cNvSpPr/>
          <p:nvPr/>
        </p:nvSpPr>
        <p:spPr>
          <a:xfrm>
            <a:off x="4932040" y="1347615"/>
            <a:ext cx="3869144" cy="2402708"/>
          </a:xfrm>
          <a:prstGeom prst="roundRect">
            <a:avLst>
              <a:gd name="adj" fmla="val 7034"/>
            </a:avLst>
          </a:prstGeom>
          <a:no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09072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65"/>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dirty="0"/>
              <a:t>Inter-microservice Call - Event Publish</a:t>
            </a:r>
            <a:r>
              <a:rPr lang="en-US" sz="2700" b="0" dirty="0"/>
              <a:t> / </a:t>
            </a:r>
            <a:r>
              <a:rPr lang="en-US" dirty="0"/>
              <a:t>Subscribe (</a:t>
            </a:r>
            <a:r>
              <a:rPr lang="en-US" dirty="0" err="1"/>
              <a:t>PubSub</a:t>
            </a:r>
            <a:r>
              <a:rPr lang="en-US" dirty="0"/>
              <a:t>)</a:t>
            </a:r>
            <a:endParaRPr dirty="0"/>
          </a:p>
        </p:txBody>
      </p:sp>
      <p:sp>
        <p:nvSpPr>
          <p:cNvPr id="1858" name="Google Shape;1858;p65"/>
          <p:cNvSpPr/>
          <p:nvPr/>
        </p:nvSpPr>
        <p:spPr>
          <a:xfrm>
            <a:off x="723881" y="1582784"/>
            <a:ext cx="7840254" cy="365760"/>
          </a:xfrm>
          <a:prstGeom prst="roundRect">
            <a:avLst>
              <a:gd name="adj" fmla="val 50000"/>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Event Queue (i.e. Apache Kafka)</a:t>
            </a:r>
            <a:endParaRPr sz="1400" b="0" i="0" u="none" strike="noStrike" cap="none">
              <a:solidFill>
                <a:schemeClr val="lt1"/>
              </a:solidFill>
              <a:latin typeface="Arial"/>
              <a:ea typeface="Arial"/>
              <a:cs typeface="Arial"/>
              <a:sym typeface="Arial"/>
            </a:endParaRPr>
          </a:p>
        </p:txBody>
      </p:sp>
      <p:sp>
        <p:nvSpPr>
          <p:cNvPr id="1859" name="Google Shape;1859;p65"/>
          <p:cNvSpPr/>
          <p:nvPr/>
        </p:nvSpPr>
        <p:spPr>
          <a:xfrm>
            <a:off x="791580" y="3377534"/>
            <a:ext cx="1751497" cy="922408"/>
          </a:xfrm>
          <a:prstGeom prst="hexagon">
            <a:avLst>
              <a:gd name="adj" fmla="val 25000"/>
              <a:gd name="vf" fmla="val 115470"/>
            </a:avLst>
          </a:prstGeom>
          <a:no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41A1B"/>
              </a:buClr>
              <a:buSzPts val="1400"/>
              <a:buFont typeface="Arial"/>
              <a:buNone/>
            </a:pPr>
            <a:r>
              <a:rPr lang="en-US" sz="1400" b="1" i="0" u="none" strike="noStrike" cap="none">
                <a:solidFill>
                  <a:srgbClr val="141A1B"/>
                </a:solidFill>
                <a:latin typeface="Arial"/>
                <a:ea typeface="Arial"/>
                <a:cs typeface="Arial"/>
                <a:sym typeface="Arial"/>
              </a:rPr>
              <a:t>Order</a:t>
            </a:r>
            <a:endParaRPr sz="1400" b="1" i="0" u="none" strike="noStrike" cap="none">
              <a:solidFill>
                <a:srgbClr val="141A1B"/>
              </a:solidFill>
              <a:latin typeface="Arial"/>
              <a:ea typeface="Arial"/>
              <a:cs typeface="Arial"/>
              <a:sym typeface="Arial"/>
            </a:endParaRPr>
          </a:p>
        </p:txBody>
      </p:sp>
      <p:sp>
        <p:nvSpPr>
          <p:cNvPr id="1860" name="Google Shape;1860;p65"/>
          <p:cNvSpPr/>
          <p:nvPr/>
        </p:nvSpPr>
        <p:spPr>
          <a:xfrm>
            <a:off x="3202282" y="3377532"/>
            <a:ext cx="1841155" cy="922408"/>
          </a:xfrm>
          <a:prstGeom prst="hexagon">
            <a:avLst>
              <a:gd name="adj" fmla="val 25000"/>
              <a:gd name="vf" fmla="val 115470"/>
            </a:avLst>
          </a:prstGeom>
          <a:no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41A1B"/>
              </a:buClr>
              <a:buSzPts val="1400"/>
              <a:buFont typeface="Arial"/>
              <a:buNone/>
            </a:pPr>
            <a:r>
              <a:rPr lang="en-US" sz="1400" b="1" i="0" u="none" strike="noStrike" cap="none">
                <a:solidFill>
                  <a:srgbClr val="141A1B"/>
                </a:solidFill>
                <a:latin typeface="Arial"/>
                <a:ea typeface="Arial"/>
                <a:cs typeface="Arial"/>
                <a:sym typeface="Arial"/>
              </a:rPr>
              <a:t>Delivery</a:t>
            </a:r>
            <a:endParaRPr sz="1400" b="1" i="0" u="none" strike="noStrike" cap="none">
              <a:solidFill>
                <a:srgbClr val="141A1B"/>
              </a:solidFill>
              <a:latin typeface="Arial"/>
              <a:ea typeface="Arial"/>
              <a:cs typeface="Arial"/>
              <a:sym typeface="Arial"/>
            </a:endParaRPr>
          </a:p>
        </p:txBody>
      </p:sp>
      <p:sp>
        <p:nvSpPr>
          <p:cNvPr id="1861" name="Google Shape;1861;p65"/>
          <p:cNvSpPr/>
          <p:nvPr/>
        </p:nvSpPr>
        <p:spPr>
          <a:xfrm>
            <a:off x="6291413" y="3377532"/>
            <a:ext cx="1776795" cy="922408"/>
          </a:xfrm>
          <a:prstGeom prst="hexagon">
            <a:avLst>
              <a:gd name="adj" fmla="val 25000"/>
              <a:gd name="vf" fmla="val 115470"/>
            </a:avLst>
          </a:prstGeom>
          <a:noFill/>
          <a:ln w="762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41A1B"/>
              </a:buClr>
              <a:buSzPts val="1400"/>
              <a:buFont typeface="Arial"/>
              <a:buNone/>
            </a:pPr>
            <a:r>
              <a:rPr lang="en-US" sz="1400" b="1" i="0" strike="noStrike" cap="none">
                <a:solidFill>
                  <a:srgbClr val="141A1B"/>
                </a:solidFill>
                <a:latin typeface="Arial"/>
                <a:ea typeface="Arial"/>
                <a:cs typeface="Arial"/>
                <a:sym typeface="Arial"/>
              </a:rPr>
              <a:t>Product</a:t>
            </a:r>
            <a:endParaRPr sz="1400" b="1" i="0" strike="noStrike" cap="none">
              <a:solidFill>
                <a:srgbClr val="141A1B"/>
              </a:solidFill>
              <a:latin typeface="Arial"/>
              <a:ea typeface="Arial"/>
              <a:cs typeface="Arial"/>
              <a:sym typeface="Arial"/>
            </a:endParaRPr>
          </a:p>
        </p:txBody>
      </p:sp>
      <p:cxnSp>
        <p:nvCxnSpPr>
          <p:cNvPr id="1862" name="Google Shape;1862;p65"/>
          <p:cNvCxnSpPr/>
          <p:nvPr/>
        </p:nvCxnSpPr>
        <p:spPr>
          <a:xfrm rot="10800000">
            <a:off x="1667328" y="1963922"/>
            <a:ext cx="0" cy="938273"/>
          </a:xfrm>
          <a:prstGeom prst="straightConnector1">
            <a:avLst/>
          </a:prstGeom>
          <a:noFill/>
          <a:ln w="9525" cap="flat" cmpd="sng">
            <a:solidFill>
              <a:srgbClr val="A7B9BE"/>
            </a:solidFill>
            <a:prstDash val="solid"/>
            <a:miter lim="800000"/>
            <a:headEnd type="none" w="sm" len="sm"/>
            <a:tailEnd type="triangle" w="med" len="med"/>
          </a:ln>
        </p:spPr>
      </p:cxnSp>
      <p:cxnSp>
        <p:nvCxnSpPr>
          <p:cNvPr id="1863" name="Google Shape;1863;p65"/>
          <p:cNvCxnSpPr/>
          <p:nvPr/>
        </p:nvCxnSpPr>
        <p:spPr>
          <a:xfrm>
            <a:off x="3448003" y="1962238"/>
            <a:ext cx="0" cy="939957"/>
          </a:xfrm>
          <a:prstGeom prst="straightConnector1">
            <a:avLst/>
          </a:prstGeom>
          <a:noFill/>
          <a:ln w="9525" cap="flat" cmpd="sng">
            <a:solidFill>
              <a:srgbClr val="144D73"/>
            </a:solidFill>
            <a:prstDash val="solid"/>
            <a:miter lim="800000"/>
            <a:headEnd type="none" w="sm" len="sm"/>
            <a:tailEnd type="triangle" w="med" len="med"/>
          </a:ln>
        </p:spPr>
      </p:cxnSp>
      <p:sp>
        <p:nvSpPr>
          <p:cNvPr id="1864" name="Google Shape;1864;p65"/>
          <p:cNvSpPr/>
          <p:nvPr/>
        </p:nvSpPr>
        <p:spPr>
          <a:xfrm>
            <a:off x="1088406" y="2956656"/>
            <a:ext cx="1157844" cy="636900"/>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6800" anchor="ctr" anchorCtr="1">
            <a:noAutofit/>
          </a:bodyPr>
          <a:lstStyle/>
          <a:p>
            <a:pPr marL="0" marR="0" lvl="0" indent="0" algn="ctr" rtl="0">
              <a:lnSpc>
                <a:spcPct val="100000"/>
              </a:lnSpc>
              <a:spcBef>
                <a:spcPts val="0"/>
              </a:spcBef>
              <a:spcAft>
                <a:spcPts val="0"/>
              </a:spcAft>
              <a:buClr>
                <a:srgbClr val="000000"/>
              </a:buClr>
              <a:buSzPts val="1050"/>
              <a:buFont typeface="Malgun Gothic"/>
              <a:buNone/>
            </a:pPr>
            <a:r>
              <a:rPr lang="en-US" sz="1050" b="0" i="0" u="none" strike="noStrike" cap="none">
                <a:solidFill>
                  <a:srgbClr val="000000"/>
                </a:solidFill>
                <a:latin typeface="Malgun Gothic"/>
                <a:ea typeface="Malgun Gothic"/>
                <a:cs typeface="Malgun Gothic"/>
                <a:sym typeface="Malgun Gothic"/>
              </a:rPr>
              <a:t>주문이 발생함, </a:t>
            </a:r>
            <a:endParaRPr sz="105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50"/>
              <a:buFont typeface="Malgun Gothic"/>
              <a:buNone/>
            </a:pPr>
            <a:r>
              <a:rPr lang="en-US" sz="1050" b="0" i="0" u="none" strike="noStrike" cap="none">
                <a:solidFill>
                  <a:srgbClr val="000000"/>
                </a:solidFill>
                <a:latin typeface="Malgun Gothic"/>
                <a:ea typeface="Malgun Gothic"/>
                <a:cs typeface="Malgun Gothic"/>
                <a:sym typeface="Malgun Gothic"/>
              </a:rPr>
              <a:t>TV, 홍길동</a:t>
            </a:r>
            <a:endParaRPr/>
          </a:p>
        </p:txBody>
      </p:sp>
      <p:sp>
        <p:nvSpPr>
          <p:cNvPr id="1865" name="Google Shape;1865;p65"/>
          <p:cNvSpPr/>
          <p:nvPr/>
        </p:nvSpPr>
        <p:spPr>
          <a:xfrm>
            <a:off x="4215751" y="2956656"/>
            <a:ext cx="1157844" cy="636900"/>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6800" anchor="ctr" anchorCtr="1">
            <a:noAutofit/>
          </a:bodyPr>
          <a:lstStyle/>
          <a:p>
            <a:pPr marL="0" marR="0" lvl="0" indent="0" algn="ctr" rtl="0">
              <a:lnSpc>
                <a:spcPct val="100000"/>
              </a:lnSpc>
              <a:spcBef>
                <a:spcPts val="0"/>
              </a:spcBef>
              <a:spcAft>
                <a:spcPts val="0"/>
              </a:spcAft>
              <a:buClr>
                <a:srgbClr val="000000"/>
              </a:buClr>
              <a:buSzPts val="1050"/>
              <a:buFont typeface="Malgun Gothic"/>
              <a:buNone/>
            </a:pPr>
            <a:r>
              <a:rPr lang="en-US" sz="1050" b="0" i="0" u="none" strike="noStrike" cap="none">
                <a:solidFill>
                  <a:srgbClr val="000000"/>
                </a:solidFill>
                <a:latin typeface="Malgun Gothic"/>
                <a:ea typeface="Malgun Gothic"/>
                <a:cs typeface="Malgun Gothic"/>
                <a:sym typeface="Malgun Gothic"/>
              </a:rPr>
              <a:t>배송처리완료</a:t>
            </a:r>
            <a:endParaRPr/>
          </a:p>
        </p:txBody>
      </p:sp>
      <p:sp>
        <p:nvSpPr>
          <p:cNvPr id="1866" name="Google Shape;1866;p65"/>
          <p:cNvSpPr/>
          <p:nvPr/>
        </p:nvSpPr>
        <p:spPr>
          <a:xfrm>
            <a:off x="2869081" y="2956656"/>
            <a:ext cx="1157844" cy="636900"/>
          </a:xfrm>
          <a:prstGeom prst="foldedCorner">
            <a:avLst>
              <a:gd name="adj" fmla="val 16667"/>
            </a:avLst>
          </a:prstGeom>
          <a:solidFill>
            <a:srgbClr val="FFCCFF"/>
          </a:solidFill>
          <a:ln w="9525" cap="flat" cmpd="sng">
            <a:solidFill>
              <a:srgbClr val="FF99FF"/>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배송처리함</a:t>
            </a:r>
            <a:endParaRPr sz="1000" b="0" i="0" u="none" strike="noStrike" cap="none">
              <a:solidFill>
                <a:schemeClr val="dk1"/>
              </a:solidFill>
              <a:latin typeface="Malgun Gothic"/>
              <a:ea typeface="Malgun Gothic"/>
              <a:cs typeface="Malgun Gothic"/>
              <a:sym typeface="Malgun Gothic"/>
            </a:endParaRPr>
          </a:p>
        </p:txBody>
      </p:sp>
      <p:cxnSp>
        <p:nvCxnSpPr>
          <p:cNvPr id="1867" name="Google Shape;1867;p65"/>
          <p:cNvCxnSpPr/>
          <p:nvPr/>
        </p:nvCxnSpPr>
        <p:spPr>
          <a:xfrm rot="10800000">
            <a:off x="4792105" y="1962238"/>
            <a:ext cx="5137" cy="939957"/>
          </a:xfrm>
          <a:prstGeom prst="straightConnector1">
            <a:avLst/>
          </a:prstGeom>
          <a:noFill/>
          <a:ln w="9525" cap="flat" cmpd="sng">
            <a:solidFill>
              <a:srgbClr val="A7B9BE"/>
            </a:solidFill>
            <a:prstDash val="solid"/>
            <a:miter lim="800000"/>
            <a:headEnd type="none" w="sm" len="sm"/>
            <a:tailEnd type="triangle" w="med" len="med"/>
          </a:ln>
        </p:spPr>
      </p:cxnSp>
      <p:sp>
        <p:nvSpPr>
          <p:cNvPr id="1868" name="Google Shape;1868;p65"/>
          <p:cNvSpPr/>
          <p:nvPr/>
        </p:nvSpPr>
        <p:spPr>
          <a:xfrm>
            <a:off x="5936305" y="2956656"/>
            <a:ext cx="1157844" cy="636900"/>
          </a:xfrm>
          <a:prstGeom prst="foldedCorner">
            <a:avLst>
              <a:gd name="adj" fmla="val 16667"/>
            </a:avLst>
          </a:prstGeom>
          <a:solidFill>
            <a:srgbClr val="FFCCFF"/>
          </a:solidFill>
          <a:ln w="9525" cap="flat" cmpd="sng">
            <a:solidFill>
              <a:srgbClr val="FF99FF"/>
            </a:solidFill>
            <a:prstDash val="solid"/>
            <a:round/>
            <a:headEnd type="none" w="sm" len="sm"/>
            <a:tailEnd type="none" w="sm" len="sm"/>
          </a:ln>
        </p:spPr>
        <p:txBody>
          <a:bodyPr spcFirstLastPara="1" wrap="square" lIns="0" tIns="144000" rIns="0" bIns="45700" anchor="ctr" anchorCtr="1">
            <a:noAutofit/>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재고수량처리함</a:t>
            </a:r>
            <a:endParaRPr/>
          </a:p>
        </p:txBody>
      </p:sp>
      <p:cxnSp>
        <p:nvCxnSpPr>
          <p:cNvPr id="1869" name="Google Shape;1869;p65"/>
          <p:cNvCxnSpPr/>
          <p:nvPr/>
        </p:nvCxnSpPr>
        <p:spPr>
          <a:xfrm>
            <a:off x="6507442" y="1962238"/>
            <a:ext cx="15571" cy="939957"/>
          </a:xfrm>
          <a:prstGeom prst="straightConnector1">
            <a:avLst/>
          </a:prstGeom>
          <a:noFill/>
          <a:ln w="9525" cap="flat" cmpd="sng">
            <a:solidFill>
              <a:srgbClr val="144D73"/>
            </a:solidFill>
            <a:prstDash val="solid"/>
            <a:miter lim="800000"/>
            <a:headEnd type="none" w="sm" len="sm"/>
            <a:tailEnd type="triangle" w="med" len="med"/>
          </a:ln>
        </p:spPr>
      </p:cxnSp>
      <p:sp>
        <p:nvSpPr>
          <p:cNvPr id="1870" name="Google Shape;1870;p65"/>
          <p:cNvSpPr/>
          <p:nvPr/>
        </p:nvSpPr>
        <p:spPr>
          <a:xfrm>
            <a:off x="7280700" y="2956656"/>
            <a:ext cx="1157844" cy="636900"/>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6800" anchor="ctr" anchorCtr="1">
            <a:noAutofit/>
          </a:bodyPr>
          <a:lstStyle/>
          <a:p>
            <a:pPr marL="0" marR="0" lvl="0" indent="0" algn="ctr" rtl="0">
              <a:lnSpc>
                <a:spcPct val="100000"/>
              </a:lnSpc>
              <a:spcBef>
                <a:spcPts val="0"/>
              </a:spcBef>
              <a:spcAft>
                <a:spcPts val="0"/>
              </a:spcAft>
              <a:buClr>
                <a:srgbClr val="000000"/>
              </a:buClr>
              <a:buSzPts val="1050"/>
              <a:buFont typeface="Malgun Gothic"/>
              <a:buNone/>
            </a:pPr>
            <a:r>
              <a:rPr lang="en-US" sz="1050" b="0" i="0" u="none" strike="noStrike" cap="none">
                <a:solidFill>
                  <a:srgbClr val="000000"/>
                </a:solidFill>
                <a:latin typeface="Malgun Gothic"/>
                <a:ea typeface="Malgun Gothic"/>
                <a:cs typeface="Malgun Gothic"/>
                <a:sym typeface="Malgun Gothic"/>
              </a:rPr>
              <a:t>상품정보변경됨</a:t>
            </a:r>
            <a:endParaRPr sz="1050" b="0" i="0" u="none" strike="noStrike" cap="none">
              <a:solidFill>
                <a:srgbClr val="000000"/>
              </a:solidFill>
              <a:latin typeface="Malgun Gothic"/>
              <a:ea typeface="Malgun Gothic"/>
              <a:cs typeface="Malgun Gothic"/>
              <a:sym typeface="Malgun Gothic"/>
            </a:endParaRPr>
          </a:p>
        </p:txBody>
      </p:sp>
      <p:cxnSp>
        <p:nvCxnSpPr>
          <p:cNvPr id="1871" name="Google Shape;1871;p65"/>
          <p:cNvCxnSpPr/>
          <p:nvPr/>
        </p:nvCxnSpPr>
        <p:spPr>
          <a:xfrm rot="10800000">
            <a:off x="7857054" y="1962238"/>
            <a:ext cx="5137" cy="939957"/>
          </a:xfrm>
          <a:prstGeom prst="straightConnector1">
            <a:avLst/>
          </a:prstGeom>
          <a:noFill/>
          <a:ln w="9525" cap="flat" cmpd="sng">
            <a:solidFill>
              <a:srgbClr val="A7B9BE"/>
            </a:solidFill>
            <a:prstDash val="solid"/>
            <a:miter lim="800000"/>
            <a:headEnd type="none" w="sm" len="sm"/>
            <a:tailEnd type="triangle" w="med" len="med"/>
          </a:ln>
        </p:spPr>
      </p:cxnSp>
      <p:sp>
        <p:nvSpPr>
          <p:cNvPr id="1872" name="Google Shape;1872;p65"/>
          <p:cNvSpPr/>
          <p:nvPr/>
        </p:nvSpPr>
        <p:spPr>
          <a:xfrm>
            <a:off x="1354452" y="2238896"/>
            <a:ext cx="625753" cy="197692"/>
          </a:xfrm>
          <a:prstGeom prst="roundRect">
            <a:avLst>
              <a:gd name="adj" fmla="val 16667"/>
            </a:avLst>
          </a:prstGeom>
          <a:solidFill>
            <a:srgbClr val="A7B9BE"/>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pub</a:t>
            </a:r>
            <a:endParaRPr sz="1100" b="1" i="0" u="none" strike="noStrike" cap="none">
              <a:solidFill>
                <a:schemeClr val="lt1"/>
              </a:solidFill>
              <a:latin typeface="Arial"/>
              <a:ea typeface="Arial"/>
              <a:cs typeface="Arial"/>
              <a:sym typeface="Arial"/>
            </a:endParaRPr>
          </a:p>
        </p:txBody>
      </p:sp>
      <p:sp>
        <p:nvSpPr>
          <p:cNvPr id="1873" name="Google Shape;1873;p65"/>
          <p:cNvSpPr/>
          <p:nvPr/>
        </p:nvSpPr>
        <p:spPr>
          <a:xfrm>
            <a:off x="4481797" y="2238896"/>
            <a:ext cx="625753" cy="197692"/>
          </a:xfrm>
          <a:prstGeom prst="roundRect">
            <a:avLst>
              <a:gd name="adj" fmla="val 16667"/>
            </a:avLst>
          </a:prstGeom>
          <a:solidFill>
            <a:srgbClr val="A7B9BE"/>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pub</a:t>
            </a:r>
            <a:endParaRPr sz="1100" b="1" i="0" u="none" strike="noStrike" cap="none">
              <a:solidFill>
                <a:schemeClr val="lt1"/>
              </a:solidFill>
              <a:latin typeface="Arial"/>
              <a:ea typeface="Arial"/>
              <a:cs typeface="Arial"/>
              <a:sym typeface="Arial"/>
            </a:endParaRPr>
          </a:p>
        </p:txBody>
      </p:sp>
      <p:sp>
        <p:nvSpPr>
          <p:cNvPr id="1874" name="Google Shape;1874;p65"/>
          <p:cNvSpPr/>
          <p:nvPr/>
        </p:nvSpPr>
        <p:spPr>
          <a:xfrm>
            <a:off x="7546746" y="2238896"/>
            <a:ext cx="625753" cy="197692"/>
          </a:xfrm>
          <a:prstGeom prst="roundRect">
            <a:avLst>
              <a:gd name="adj" fmla="val 16667"/>
            </a:avLst>
          </a:prstGeom>
          <a:solidFill>
            <a:srgbClr val="A7B9BE"/>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pub</a:t>
            </a:r>
            <a:endParaRPr sz="1100" b="1" i="0" u="none" strike="noStrike" cap="none">
              <a:solidFill>
                <a:schemeClr val="lt1"/>
              </a:solidFill>
              <a:latin typeface="Arial"/>
              <a:ea typeface="Arial"/>
              <a:cs typeface="Arial"/>
              <a:sym typeface="Arial"/>
            </a:endParaRPr>
          </a:p>
        </p:txBody>
      </p:sp>
      <p:sp>
        <p:nvSpPr>
          <p:cNvPr id="1875" name="Google Shape;1875;p65"/>
          <p:cNvSpPr/>
          <p:nvPr/>
        </p:nvSpPr>
        <p:spPr>
          <a:xfrm>
            <a:off x="3140770" y="2450873"/>
            <a:ext cx="614466" cy="197692"/>
          </a:xfrm>
          <a:prstGeom prst="roundRect">
            <a:avLst>
              <a:gd name="adj" fmla="val 16667"/>
            </a:avLst>
          </a:prstGeom>
          <a:solidFill>
            <a:srgbClr val="658289"/>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sub</a:t>
            </a:r>
            <a:endParaRPr sz="1100" b="1" i="0" u="none" strike="noStrike" cap="none">
              <a:solidFill>
                <a:schemeClr val="lt1"/>
              </a:solidFill>
              <a:latin typeface="Arial"/>
              <a:ea typeface="Arial"/>
              <a:cs typeface="Arial"/>
              <a:sym typeface="Arial"/>
            </a:endParaRPr>
          </a:p>
        </p:txBody>
      </p:sp>
      <p:sp>
        <p:nvSpPr>
          <p:cNvPr id="1876" name="Google Shape;1876;p65"/>
          <p:cNvSpPr/>
          <p:nvPr/>
        </p:nvSpPr>
        <p:spPr>
          <a:xfrm>
            <a:off x="6207994" y="2450873"/>
            <a:ext cx="614466" cy="197692"/>
          </a:xfrm>
          <a:prstGeom prst="roundRect">
            <a:avLst>
              <a:gd name="adj" fmla="val 16667"/>
            </a:avLst>
          </a:prstGeom>
          <a:solidFill>
            <a:srgbClr val="658289"/>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sub</a:t>
            </a:r>
            <a:endParaRPr sz="1100" b="1" i="0"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897656DC-B0DA-1A4D-9493-4545162E6724}"/>
              </a:ext>
            </a:extLst>
          </p:cNvPr>
          <p:cNvSpPr txBox="1"/>
          <p:nvPr/>
        </p:nvSpPr>
        <p:spPr>
          <a:xfrm>
            <a:off x="3531992" y="4442482"/>
            <a:ext cx="1181734" cy="261610"/>
          </a:xfrm>
          <a:prstGeom prst="rect">
            <a:avLst/>
          </a:prstGeom>
          <a:noFill/>
        </p:spPr>
        <p:txBody>
          <a:bodyPr wrap="none" rtlCol="0">
            <a:spAutoFit/>
          </a:bodyPr>
          <a:lstStyle/>
          <a:p>
            <a:r>
              <a:rPr kumimoji="1" lang="en-US" altLang="ko-US" sz="1050" u="sng" dirty="0"/>
              <a:t>Single-threaded</a:t>
            </a:r>
            <a:endParaRPr kumimoji="1" lang="ko-US" altLang="en-US" sz="1050" u="sng" dirty="0"/>
          </a:p>
        </p:txBody>
      </p:sp>
      <p:sp>
        <p:nvSpPr>
          <p:cNvPr id="23" name="TextBox 22">
            <a:extLst>
              <a:ext uri="{FF2B5EF4-FFF2-40B4-BE49-F238E27FC236}">
                <a16:creationId xmlns:a16="http://schemas.microsoft.com/office/drawing/2014/main" id="{13C45A1D-556F-784F-A47A-87D680FBB97D}"/>
              </a:ext>
            </a:extLst>
          </p:cNvPr>
          <p:cNvSpPr txBox="1"/>
          <p:nvPr/>
        </p:nvSpPr>
        <p:spPr>
          <a:xfrm>
            <a:off x="6689833" y="4442482"/>
            <a:ext cx="1181734" cy="261610"/>
          </a:xfrm>
          <a:prstGeom prst="rect">
            <a:avLst/>
          </a:prstGeom>
          <a:noFill/>
        </p:spPr>
        <p:txBody>
          <a:bodyPr wrap="none" rtlCol="0">
            <a:spAutoFit/>
          </a:bodyPr>
          <a:lstStyle/>
          <a:p>
            <a:r>
              <a:rPr kumimoji="1" lang="en-US" altLang="ko-US" sz="1050" u="sng" dirty="0"/>
              <a:t>Single-threaded</a:t>
            </a:r>
            <a:endParaRPr kumimoji="1" lang="ko-US" altLang="en-US" sz="1050" u="sng" dirty="0"/>
          </a:p>
        </p:txBody>
      </p:sp>
      <p:sp>
        <p:nvSpPr>
          <p:cNvPr id="24" name="TextBox 23">
            <a:extLst>
              <a:ext uri="{FF2B5EF4-FFF2-40B4-BE49-F238E27FC236}">
                <a16:creationId xmlns:a16="http://schemas.microsoft.com/office/drawing/2014/main" id="{8747C1CB-91AA-6F45-8F74-6B7350276313}"/>
              </a:ext>
            </a:extLst>
          </p:cNvPr>
          <p:cNvSpPr txBox="1"/>
          <p:nvPr/>
        </p:nvSpPr>
        <p:spPr>
          <a:xfrm>
            <a:off x="1093790" y="4435818"/>
            <a:ext cx="1048685" cy="253916"/>
          </a:xfrm>
          <a:prstGeom prst="rect">
            <a:avLst/>
          </a:prstGeom>
          <a:noFill/>
        </p:spPr>
        <p:txBody>
          <a:bodyPr wrap="none" rtlCol="0">
            <a:spAutoFit/>
          </a:bodyPr>
          <a:lstStyle/>
          <a:p>
            <a:r>
              <a:rPr kumimoji="1" lang="en-US" altLang="ko-US" sz="1050" u="sng" dirty="0"/>
              <a:t>Multi-threaded</a:t>
            </a:r>
            <a:endParaRPr kumimoji="1" lang="ko-US" altLang="en-US" sz="1050" u="sng" dirty="0"/>
          </a:p>
        </p:txBody>
      </p:sp>
    </p:spTree>
    <p:extLst>
      <p:ext uri="{BB962C8B-B14F-4D97-AF65-F5344CB8AC3E}">
        <p14:creationId xmlns:p14="http://schemas.microsoft.com/office/powerpoint/2010/main" val="24947336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grpSp>
        <p:nvGrpSpPr>
          <p:cNvPr id="1899" name="Google Shape;1899;p69"/>
          <p:cNvGrpSpPr/>
          <p:nvPr/>
        </p:nvGrpSpPr>
        <p:grpSpPr>
          <a:xfrm>
            <a:off x="4499992" y="2097316"/>
            <a:ext cx="3929829" cy="1895328"/>
            <a:chOff x="4499992" y="2097316"/>
            <a:chExt cx="3929829" cy="1895328"/>
          </a:xfrm>
        </p:grpSpPr>
        <p:sp>
          <p:nvSpPr>
            <p:cNvPr id="1900" name="Google Shape;1900;p69"/>
            <p:cNvSpPr/>
            <p:nvPr/>
          </p:nvSpPr>
          <p:spPr>
            <a:xfrm>
              <a:off x="4499992" y="3272564"/>
              <a:ext cx="3929829" cy="321174"/>
            </a:xfrm>
            <a:prstGeom prst="rect">
              <a:avLst/>
            </a:prstGeom>
            <a:solidFill>
              <a:srgbClr val="6C7F8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주문량 : 2 , 재고량 : 9</a:t>
              </a:r>
              <a:endParaRPr sz="1000" b="0" i="0" u="none" strike="noStrike" cap="none">
                <a:solidFill>
                  <a:schemeClr val="lt1"/>
                </a:solidFill>
                <a:latin typeface="Arial"/>
                <a:ea typeface="Arial"/>
                <a:cs typeface="Arial"/>
                <a:sym typeface="Arial"/>
              </a:endParaRPr>
            </a:p>
          </p:txBody>
        </p:sp>
        <p:sp>
          <p:nvSpPr>
            <p:cNvPr id="1901" name="Google Shape;1901;p69"/>
            <p:cNvSpPr/>
            <p:nvPr/>
          </p:nvSpPr>
          <p:spPr>
            <a:xfrm>
              <a:off x="4499992" y="3671470"/>
              <a:ext cx="3929829" cy="321174"/>
            </a:xfrm>
            <a:prstGeom prst="rect">
              <a:avLst/>
            </a:prstGeom>
            <a:solidFill>
              <a:srgbClr val="9B59B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주문량 : 2 , 재고량 : 8</a:t>
              </a:r>
              <a:endParaRPr sz="1000" b="0" i="0" u="none" strike="noStrike" cap="none">
                <a:solidFill>
                  <a:schemeClr val="lt1"/>
                </a:solidFill>
                <a:latin typeface="Arial"/>
                <a:ea typeface="Arial"/>
                <a:cs typeface="Arial"/>
                <a:sym typeface="Arial"/>
              </a:endParaRPr>
            </a:p>
          </p:txBody>
        </p:sp>
        <p:sp>
          <p:nvSpPr>
            <p:cNvPr id="1902" name="Google Shape;1902;p69"/>
            <p:cNvSpPr/>
            <p:nvPr/>
          </p:nvSpPr>
          <p:spPr>
            <a:xfrm>
              <a:off x="4499992" y="2097316"/>
              <a:ext cx="3929829" cy="321174"/>
            </a:xfrm>
            <a:prstGeom prst="rect">
              <a:avLst/>
            </a:prstGeom>
            <a:solidFill>
              <a:srgbClr val="9B59B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err="1">
                  <a:solidFill>
                    <a:schemeClr val="lt1"/>
                  </a:solidFill>
                  <a:latin typeface="Arial"/>
                  <a:ea typeface="Arial"/>
                  <a:cs typeface="Arial"/>
                  <a:sym typeface="Arial"/>
                </a:rPr>
                <a:t>주문량</a:t>
              </a:r>
              <a:r>
                <a:rPr lang="en-US" sz="1000" b="0" i="0" u="none" strike="noStrike" cap="none" dirty="0">
                  <a:solidFill>
                    <a:schemeClr val="lt1"/>
                  </a:solidFill>
                  <a:latin typeface="Arial"/>
                  <a:ea typeface="Arial"/>
                  <a:cs typeface="Arial"/>
                  <a:sym typeface="Arial"/>
                </a:rPr>
                <a:t> : 0 , </a:t>
              </a:r>
              <a:r>
                <a:rPr lang="en-US" sz="1000" b="0" i="0" u="none" strike="noStrike" cap="none" dirty="0" err="1">
                  <a:solidFill>
                    <a:schemeClr val="lt1"/>
                  </a:solidFill>
                  <a:latin typeface="Arial"/>
                  <a:ea typeface="Arial"/>
                  <a:cs typeface="Arial"/>
                  <a:sym typeface="Arial"/>
                </a:rPr>
                <a:t>재고량</a:t>
              </a:r>
              <a:r>
                <a:rPr lang="en-US" sz="1000" b="0" i="0" u="none" strike="noStrike" cap="none" dirty="0">
                  <a:solidFill>
                    <a:schemeClr val="lt1"/>
                  </a:solidFill>
                  <a:latin typeface="Arial"/>
                  <a:ea typeface="Arial"/>
                  <a:cs typeface="Arial"/>
                  <a:sym typeface="Arial"/>
                </a:rPr>
                <a:t> : 10</a:t>
              </a:r>
              <a:endParaRPr sz="1000" b="0" i="0" u="none" strike="noStrike" cap="none" dirty="0">
                <a:solidFill>
                  <a:schemeClr val="lt1"/>
                </a:solidFill>
                <a:latin typeface="Arial"/>
                <a:ea typeface="Arial"/>
                <a:cs typeface="Arial"/>
                <a:sym typeface="Arial"/>
              </a:endParaRPr>
            </a:p>
          </p:txBody>
        </p:sp>
        <p:sp>
          <p:nvSpPr>
            <p:cNvPr id="1903" name="Google Shape;1903;p69"/>
            <p:cNvSpPr/>
            <p:nvPr/>
          </p:nvSpPr>
          <p:spPr>
            <a:xfrm>
              <a:off x="4499992" y="2499742"/>
              <a:ext cx="3929829" cy="291976"/>
            </a:xfrm>
            <a:prstGeom prst="rect">
              <a:avLst/>
            </a:prstGeom>
            <a:solidFill>
              <a:srgbClr val="6C7F8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err="1">
                  <a:solidFill>
                    <a:schemeClr val="lt1"/>
                  </a:solidFill>
                  <a:latin typeface="Arial"/>
                  <a:ea typeface="Arial"/>
                  <a:cs typeface="Arial"/>
                  <a:sym typeface="Arial"/>
                </a:rPr>
                <a:t>주문량</a:t>
              </a:r>
              <a:r>
                <a:rPr lang="en-US" sz="1000" b="0" i="0" u="none" strike="noStrike" cap="none" dirty="0">
                  <a:solidFill>
                    <a:schemeClr val="lt1"/>
                  </a:solidFill>
                  <a:latin typeface="Arial"/>
                  <a:ea typeface="Arial"/>
                  <a:cs typeface="Arial"/>
                  <a:sym typeface="Arial"/>
                </a:rPr>
                <a:t> : 1 , </a:t>
              </a:r>
              <a:r>
                <a:rPr lang="en-US" sz="1000" b="0" i="0" u="none" strike="noStrike" cap="none" dirty="0" err="1">
                  <a:solidFill>
                    <a:schemeClr val="lt1"/>
                  </a:solidFill>
                  <a:latin typeface="Arial"/>
                  <a:ea typeface="Arial"/>
                  <a:cs typeface="Arial"/>
                  <a:sym typeface="Arial"/>
                </a:rPr>
                <a:t>재고량</a:t>
              </a:r>
              <a:r>
                <a:rPr lang="en-US" sz="1000" b="0" i="0" u="none" strike="noStrike" cap="none" dirty="0">
                  <a:solidFill>
                    <a:schemeClr val="lt1"/>
                  </a:solidFill>
                  <a:latin typeface="Arial"/>
                  <a:ea typeface="Arial"/>
                  <a:cs typeface="Arial"/>
                  <a:sym typeface="Arial"/>
                </a:rPr>
                <a:t> : 10</a:t>
              </a:r>
              <a:endParaRPr sz="1000" b="0" i="0" u="none" strike="noStrike" cap="none" dirty="0">
                <a:solidFill>
                  <a:schemeClr val="lt1"/>
                </a:solidFill>
                <a:latin typeface="Arial"/>
                <a:ea typeface="Arial"/>
                <a:cs typeface="Arial"/>
                <a:sym typeface="Arial"/>
              </a:endParaRPr>
            </a:p>
          </p:txBody>
        </p:sp>
        <p:sp>
          <p:nvSpPr>
            <p:cNvPr id="1904" name="Google Shape;1904;p69"/>
            <p:cNvSpPr/>
            <p:nvPr/>
          </p:nvSpPr>
          <p:spPr>
            <a:xfrm>
              <a:off x="4499992" y="2872970"/>
              <a:ext cx="3929829" cy="321174"/>
            </a:xfrm>
            <a:prstGeom prst="rect">
              <a:avLst/>
            </a:prstGeom>
            <a:solidFill>
              <a:srgbClr val="9B59B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주문량 : 1 , 재고량 : 9</a:t>
              </a:r>
              <a:endParaRPr sz="1000" b="0" i="0" u="none" strike="noStrike" cap="none">
                <a:solidFill>
                  <a:schemeClr val="lt1"/>
                </a:solidFill>
                <a:latin typeface="Arial"/>
                <a:ea typeface="Arial"/>
                <a:cs typeface="Arial"/>
                <a:sym typeface="Arial"/>
              </a:endParaRPr>
            </a:p>
          </p:txBody>
        </p:sp>
      </p:grpSp>
      <p:sp>
        <p:nvSpPr>
          <p:cNvPr id="1905" name="Google Shape;1905;p69"/>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sz="2800" dirty="0"/>
              <a:t>Eventual </a:t>
            </a:r>
            <a:r>
              <a:rPr lang="en-US" sz="2800" dirty="0" err="1"/>
              <a:t>Consistency를</a:t>
            </a:r>
            <a:r>
              <a:rPr lang="en-US" sz="2800" dirty="0"/>
              <a:t> </a:t>
            </a:r>
            <a:r>
              <a:rPr lang="en-US" sz="2800" dirty="0" err="1"/>
              <a:t>통한</a:t>
            </a:r>
            <a:r>
              <a:rPr lang="en-US" sz="2800" dirty="0"/>
              <a:t> </a:t>
            </a:r>
            <a:r>
              <a:rPr lang="en-US" sz="2800" dirty="0" err="1"/>
              <a:t>분산</a:t>
            </a:r>
            <a:r>
              <a:rPr lang="en-US" sz="2800" dirty="0"/>
              <a:t> </a:t>
            </a:r>
            <a:r>
              <a:rPr lang="en-US" sz="2800" dirty="0" err="1"/>
              <a:t>트랜잭션</a:t>
            </a:r>
            <a:r>
              <a:rPr lang="en-US" sz="2800" dirty="0"/>
              <a:t> </a:t>
            </a:r>
            <a:r>
              <a:rPr lang="en-US" sz="2800" dirty="0" err="1"/>
              <a:t>처리</a:t>
            </a:r>
            <a:endParaRPr dirty="0"/>
          </a:p>
        </p:txBody>
      </p:sp>
      <p:cxnSp>
        <p:nvCxnSpPr>
          <p:cNvPr id="1906" name="Google Shape;1906;p69"/>
          <p:cNvCxnSpPr/>
          <p:nvPr/>
        </p:nvCxnSpPr>
        <p:spPr>
          <a:xfrm>
            <a:off x="1380294" y="1888145"/>
            <a:ext cx="0" cy="476086"/>
          </a:xfrm>
          <a:prstGeom prst="straightConnector1">
            <a:avLst/>
          </a:prstGeom>
          <a:noFill/>
          <a:ln w="9525" cap="flat" cmpd="sng">
            <a:solidFill>
              <a:schemeClr val="accent1"/>
            </a:solidFill>
            <a:prstDash val="solid"/>
            <a:miter lim="800000"/>
            <a:headEnd type="none" w="sm" len="sm"/>
            <a:tailEnd type="triangle" w="med" len="med"/>
          </a:ln>
        </p:spPr>
      </p:cxnSp>
      <p:sp>
        <p:nvSpPr>
          <p:cNvPr id="1907" name="Google Shape;1907;p69"/>
          <p:cNvSpPr txBox="1"/>
          <p:nvPr/>
        </p:nvSpPr>
        <p:spPr>
          <a:xfrm>
            <a:off x="1422249" y="2006211"/>
            <a:ext cx="55015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000"/>
              <a:buFont typeface="Arial"/>
              <a:buNone/>
            </a:pPr>
            <a:r>
              <a:rPr lang="en-US" sz="1000" b="1" i="1" u="none" strike="noStrike" cap="none">
                <a:solidFill>
                  <a:schemeClr val="accent1"/>
                </a:solidFill>
                <a:latin typeface="Arial"/>
                <a:ea typeface="Arial"/>
                <a:cs typeface="Arial"/>
                <a:sym typeface="Arial"/>
              </a:rPr>
              <a:t>POST</a:t>
            </a:r>
            <a:endParaRPr sz="1000" b="0" i="1" u="none" strike="noStrike" cap="none">
              <a:solidFill>
                <a:schemeClr val="accent1"/>
              </a:solidFill>
              <a:latin typeface="Arial"/>
              <a:ea typeface="Arial"/>
              <a:cs typeface="Arial"/>
              <a:sym typeface="Arial"/>
            </a:endParaRPr>
          </a:p>
        </p:txBody>
      </p:sp>
      <p:sp>
        <p:nvSpPr>
          <p:cNvPr id="1908" name="Google Shape;1908;p69"/>
          <p:cNvSpPr txBox="1"/>
          <p:nvPr/>
        </p:nvSpPr>
        <p:spPr>
          <a:xfrm>
            <a:off x="4427984" y="1731834"/>
            <a:ext cx="4107740" cy="25391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조회화면</a:t>
            </a:r>
            <a:endParaRPr sz="1050" b="0" i="0" u="none" strike="noStrike" cap="none">
              <a:solidFill>
                <a:srgbClr val="000000"/>
              </a:solidFill>
              <a:latin typeface="Arial"/>
              <a:ea typeface="Arial"/>
              <a:cs typeface="Arial"/>
              <a:sym typeface="Arial"/>
            </a:endParaRPr>
          </a:p>
        </p:txBody>
      </p:sp>
      <p:sp>
        <p:nvSpPr>
          <p:cNvPr id="1909" name="Google Shape;1909;p69"/>
          <p:cNvSpPr txBox="1"/>
          <p:nvPr/>
        </p:nvSpPr>
        <p:spPr>
          <a:xfrm>
            <a:off x="799713" y="1320592"/>
            <a:ext cx="2861895" cy="25391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서비스구성 (Eventual TX)</a:t>
            </a:r>
            <a:endParaRPr/>
          </a:p>
        </p:txBody>
      </p:sp>
      <p:cxnSp>
        <p:nvCxnSpPr>
          <p:cNvPr id="1910" name="Google Shape;1910;p69"/>
          <p:cNvCxnSpPr/>
          <p:nvPr/>
        </p:nvCxnSpPr>
        <p:spPr>
          <a:xfrm>
            <a:off x="1380294" y="3448517"/>
            <a:ext cx="0" cy="523695"/>
          </a:xfrm>
          <a:prstGeom prst="straightConnector1">
            <a:avLst/>
          </a:prstGeom>
          <a:noFill/>
          <a:ln w="9525" cap="flat" cmpd="sng">
            <a:solidFill>
              <a:schemeClr val="accent1"/>
            </a:solidFill>
            <a:prstDash val="solid"/>
            <a:miter lim="800000"/>
            <a:headEnd type="none" w="sm" len="sm"/>
            <a:tailEnd type="triangle" w="med" len="med"/>
          </a:ln>
        </p:spPr>
      </p:cxnSp>
      <p:cxnSp>
        <p:nvCxnSpPr>
          <p:cNvPr id="1911" name="Google Shape;1911;p69"/>
          <p:cNvCxnSpPr/>
          <p:nvPr/>
        </p:nvCxnSpPr>
        <p:spPr>
          <a:xfrm rot="10800000">
            <a:off x="2995177" y="3520436"/>
            <a:ext cx="0" cy="475207"/>
          </a:xfrm>
          <a:prstGeom prst="straightConnector1">
            <a:avLst/>
          </a:prstGeom>
          <a:noFill/>
          <a:ln w="9525" cap="flat" cmpd="sng">
            <a:solidFill>
              <a:schemeClr val="accent1"/>
            </a:solidFill>
            <a:prstDash val="solid"/>
            <a:miter lim="800000"/>
            <a:headEnd type="none" w="sm" len="sm"/>
            <a:tailEnd type="triangle" w="med" len="med"/>
          </a:ln>
        </p:spPr>
      </p:cxnSp>
      <p:grpSp>
        <p:nvGrpSpPr>
          <p:cNvPr id="1912" name="Google Shape;1912;p69"/>
          <p:cNvGrpSpPr/>
          <p:nvPr/>
        </p:nvGrpSpPr>
        <p:grpSpPr>
          <a:xfrm>
            <a:off x="2512215" y="2392201"/>
            <a:ext cx="965928" cy="1081039"/>
            <a:chOff x="2479602" y="2931789"/>
            <a:chExt cx="965928" cy="1081039"/>
          </a:xfrm>
        </p:grpSpPr>
        <p:sp>
          <p:nvSpPr>
            <p:cNvPr id="1913" name="Google Shape;1913;p69"/>
            <p:cNvSpPr/>
            <p:nvPr/>
          </p:nvSpPr>
          <p:spPr>
            <a:xfrm rot="5400000">
              <a:off x="2422046" y="2989345"/>
              <a:ext cx="1081039" cy="965928"/>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914" name="Google Shape;1914;p69"/>
            <p:cNvSpPr txBox="1"/>
            <p:nvPr/>
          </p:nvSpPr>
          <p:spPr>
            <a:xfrm>
              <a:off x="2509557" y="3227697"/>
              <a:ext cx="906018" cy="430887"/>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Product</a:t>
              </a:r>
              <a:endParaRPr dirty="0"/>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(MongoDB)</a:t>
              </a:r>
              <a:endParaRPr sz="1100" b="0" i="0" u="none" strike="noStrike" cap="none" dirty="0">
                <a:solidFill>
                  <a:srgbClr val="000000"/>
                </a:solidFill>
                <a:latin typeface="Arial"/>
                <a:ea typeface="Arial"/>
                <a:cs typeface="Arial"/>
                <a:sym typeface="Arial"/>
              </a:endParaRPr>
            </a:p>
          </p:txBody>
        </p:sp>
      </p:grpSp>
      <p:grpSp>
        <p:nvGrpSpPr>
          <p:cNvPr id="1915" name="Google Shape;1915;p69"/>
          <p:cNvGrpSpPr/>
          <p:nvPr/>
        </p:nvGrpSpPr>
        <p:grpSpPr>
          <a:xfrm>
            <a:off x="865944" y="2392201"/>
            <a:ext cx="1028700" cy="1081039"/>
            <a:chOff x="833331" y="2931789"/>
            <a:chExt cx="1028700" cy="1081039"/>
          </a:xfrm>
        </p:grpSpPr>
        <p:sp>
          <p:nvSpPr>
            <p:cNvPr id="1916" name="Google Shape;1916;p69"/>
            <p:cNvSpPr/>
            <p:nvPr/>
          </p:nvSpPr>
          <p:spPr>
            <a:xfrm rot="5400000">
              <a:off x="807162" y="2957959"/>
              <a:ext cx="1081039" cy="102870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917" name="Google Shape;1917;p69"/>
            <p:cNvSpPr txBox="1"/>
            <p:nvPr/>
          </p:nvSpPr>
          <p:spPr>
            <a:xfrm>
              <a:off x="900131" y="3227697"/>
              <a:ext cx="895103" cy="430887"/>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Order</a:t>
              </a:r>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(MySQL)</a:t>
              </a:r>
              <a:endParaRPr sz="1100" b="0" i="0" u="none" strike="noStrike" cap="none">
                <a:solidFill>
                  <a:srgbClr val="000000"/>
                </a:solidFill>
                <a:latin typeface="Arial"/>
                <a:ea typeface="Arial"/>
                <a:cs typeface="Arial"/>
                <a:sym typeface="Arial"/>
              </a:endParaRPr>
            </a:p>
          </p:txBody>
        </p:sp>
      </p:grpSp>
      <p:sp>
        <p:nvSpPr>
          <p:cNvPr id="1918" name="Google Shape;1918;p69"/>
          <p:cNvSpPr txBox="1"/>
          <p:nvPr/>
        </p:nvSpPr>
        <p:spPr>
          <a:xfrm>
            <a:off x="1455306" y="3474500"/>
            <a:ext cx="9428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000"/>
              <a:buFont typeface="Arial"/>
              <a:buNone/>
            </a:pPr>
            <a:r>
              <a:rPr lang="en-US" sz="1000" b="1" i="1" u="none" strike="noStrike" cap="none">
                <a:solidFill>
                  <a:schemeClr val="accent1"/>
                </a:solidFill>
                <a:latin typeface="Arial"/>
                <a:ea typeface="Arial"/>
                <a:cs typeface="Arial"/>
                <a:sym typeface="Arial"/>
              </a:rPr>
              <a:t>OrderPlaced</a:t>
            </a:r>
            <a:endParaRPr sz="1000" b="1" i="1"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accent1"/>
              </a:buClr>
              <a:buSzPts val="1000"/>
              <a:buFont typeface="Arial"/>
              <a:buNone/>
            </a:pPr>
            <a:r>
              <a:rPr lang="en-US" sz="1000" b="0" i="1" u="none" strike="noStrike" cap="none">
                <a:solidFill>
                  <a:schemeClr val="accent1"/>
                </a:solidFill>
                <a:latin typeface="Arial"/>
                <a:ea typeface="Arial"/>
                <a:cs typeface="Arial"/>
                <a:sym typeface="Arial"/>
              </a:rPr>
              <a:t>(pub)</a:t>
            </a:r>
            <a:endParaRPr sz="1000" b="0" i="1" u="none" strike="noStrike" cap="none">
              <a:solidFill>
                <a:schemeClr val="accent1"/>
              </a:solidFill>
              <a:latin typeface="Arial"/>
              <a:ea typeface="Arial"/>
              <a:cs typeface="Arial"/>
              <a:sym typeface="Arial"/>
            </a:endParaRPr>
          </a:p>
        </p:txBody>
      </p:sp>
      <p:sp>
        <p:nvSpPr>
          <p:cNvPr id="1919" name="Google Shape;1919;p69"/>
          <p:cNvSpPr txBox="1"/>
          <p:nvPr/>
        </p:nvSpPr>
        <p:spPr>
          <a:xfrm>
            <a:off x="3053049" y="3474500"/>
            <a:ext cx="9428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000"/>
              <a:buFont typeface="Arial"/>
              <a:buNone/>
            </a:pPr>
            <a:r>
              <a:rPr lang="en-US" sz="1000" b="1" i="1" u="none" strike="noStrike" cap="none">
                <a:solidFill>
                  <a:schemeClr val="accent1"/>
                </a:solidFill>
                <a:latin typeface="Arial"/>
                <a:ea typeface="Arial"/>
                <a:cs typeface="Arial"/>
                <a:sym typeface="Arial"/>
              </a:rPr>
              <a:t>OrderPlaced</a:t>
            </a:r>
            <a:endParaRPr sz="1000" b="1" i="1"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accent1"/>
              </a:buClr>
              <a:buSzPts val="1000"/>
              <a:buFont typeface="Arial"/>
              <a:buNone/>
            </a:pPr>
            <a:r>
              <a:rPr lang="en-US" sz="1000" b="0" i="1" u="none" strike="noStrike" cap="none">
                <a:solidFill>
                  <a:schemeClr val="accent1"/>
                </a:solidFill>
                <a:latin typeface="Arial"/>
                <a:ea typeface="Arial"/>
                <a:cs typeface="Arial"/>
                <a:sym typeface="Arial"/>
              </a:rPr>
              <a:t>(pub)</a:t>
            </a:r>
            <a:endParaRPr sz="1000" b="0" i="1" u="none" strike="noStrike" cap="none">
              <a:solidFill>
                <a:schemeClr val="accent1"/>
              </a:solidFill>
              <a:latin typeface="Arial"/>
              <a:ea typeface="Arial"/>
              <a:cs typeface="Arial"/>
              <a:sym typeface="Arial"/>
            </a:endParaRPr>
          </a:p>
        </p:txBody>
      </p:sp>
      <p:sp>
        <p:nvSpPr>
          <p:cNvPr id="1920" name="Google Shape;1920;p69"/>
          <p:cNvSpPr/>
          <p:nvPr/>
        </p:nvSpPr>
        <p:spPr>
          <a:xfrm rot="5400000">
            <a:off x="2087674" y="2707677"/>
            <a:ext cx="276727" cy="2861894"/>
          </a:xfrm>
          <a:prstGeom prst="can">
            <a:avLst>
              <a:gd name="adj" fmla="val 25000"/>
            </a:avLst>
          </a:prstGeom>
          <a:solidFill>
            <a:srgbClr val="A7B9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921" name="Google Shape;1921;p69"/>
          <p:cNvSpPr txBox="1"/>
          <p:nvPr/>
        </p:nvSpPr>
        <p:spPr>
          <a:xfrm>
            <a:off x="1966004" y="4010493"/>
            <a:ext cx="553357"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050"/>
              <a:buFont typeface="Arial"/>
              <a:buNone/>
            </a:pPr>
            <a:r>
              <a:rPr lang="en-US" sz="1050" b="1" i="0" u="none" strike="noStrike" cap="none">
                <a:solidFill>
                  <a:schemeClr val="lt1"/>
                </a:solidFill>
                <a:latin typeface="Arial"/>
                <a:ea typeface="Arial"/>
                <a:cs typeface="Arial"/>
                <a:sym typeface="Arial"/>
              </a:rPr>
              <a:t>Kafka</a:t>
            </a:r>
            <a:endParaRPr sz="1000" b="1" i="0" u="none" strike="noStrike" cap="none">
              <a:solidFill>
                <a:schemeClr val="lt1"/>
              </a:solidFill>
              <a:latin typeface="Arial"/>
              <a:ea typeface="Arial"/>
              <a:cs typeface="Arial"/>
              <a:sym typeface="Arial"/>
            </a:endParaRPr>
          </a:p>
        </p:txBody>
      </p:sp>
      <p:sp>
        <p:nvSpPr>
          <p:cNvPr id="1922" name="Google Shape;1922;p69"/>
          <p:cNvSpPr/>
          <p:nvPr/>
        </p:nvSpPr>
        <p:spPr>
          <a:xfrm rot="-1038969">
            <a:off x="7214516" y="3830633"/>
            <a:ext cx="2244805" cy="498554"/>
          </a:xfrm>
          <a:prstGeom prst="roundRect">
            <a:avLst>
              <a:gd name="adj" fmla="val 16667"/>
            </a:avLst>
          </a:prstGeom>
          <a:solidFill>
            <a:schemeClr val="accent1"/>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600"/>
              <a:buFont typeface="Malgun Gothic"/>
              <a:buNone/>
            </a:pPr>
            <a:r>
              <a:rPr lang="en-US" sz="1600" b="1" i="0" u="none" strike="noStrike" cap="none">
                <a:solidFill>
                  <a:schemeClr val="lt1"/>
                </a:solidFill>
                <a:latin typeface="Malgun Gothic"/>
                <a:ea typeface="Malgun Gothic"/>
                <a:cs typeface="Malgun Gothic"/>
                <a:sym typeface="Malgun Gothic"/>
              </a:rPr>
              <a:t>결국 일치</a:t>
            </a:r>
            <a:endParaRPr/>
          </a:p>
        </p:txBody>
      </p:sp>
      <p:sp>
        <p:nvSpPr>
          <p:cNvPr id="1923" name="Google Shape;1923;p69"/>
          <p:cNvSpPr/>
          <p:nvPr/>
        </p:nvSpPr>
        <p:spPr>
          <a:xfrm rot="-1038969">
            <a:off x="7615107" y="3071885"/>
            <a:ext cx="1676752" cy="341040"/>
          </a:xfrm>
          <a:prstGeom prst="roundRect">
            <a:avLst>
              <a:gd name="adj" fmla="val 12675"/>
            </a:avLst>
          </a:prstGeom>
          <a:solidFill>
            <a:schemeClr val="accent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Malgun Gothic"/>
              <a:buNone/>
            </a:pPr>
            <a:r>
              <a:rPr lang="en-US" sz="1100" b="1" i="0" u="none" strike="noStrike" cap="none">
                <a:solidFill>
                  <a:schemeClr val="lt1"/>
                </a:solidFill>
                <a:latin typeface="Malgun Gothic"/>
                <a:ea typeface="Malgun Gothic"/>
                <a:cs typeface="Malgun Gothic"/>
                <a:sym typeface="Malgun Gothic"/>
              </a:rPr>
              <a:t>잠깐 불일치</a:t>
            </a:r>
            <a:endParaRPr/>
          </a:p>
        </p:txBody>
      </p:sp>
      <p:sp>
        <p:nvSpPr>
          <p:cNvPr id="1924" name="Google Shape;1924;p69"/>
          <p:cNvSpPr/>
          <p:nvPr/>
        </p:nvSpPr>
        <p:spPr>
          <a:xfrm>
            <a:off x="795090" y="1640046"/>
            <a:ext cx="2873419" cy="291976"/>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Client</a:t>
            </a:r>
            <a:r>
              <a:rPr lang="en-US" sz="1100" b="0" i="0" u="none" strike="noStrike" cap="none">
                <a:solidFill>
                  <a:schemeClr val="lt1"/>
                </a:solidFill>
                <a:latin typeface="Arial"/>
                <a:ea typeface="Arial"/>
                <a:cs typeface="Arial"/>
                <a:sym typeface="Arial"/>
              </a:rPr>
              <a:t> (Web/Mobile)</a:t>
            </a:r>
            <a:endParaRPr sz="1100" b="0" i="0" u="none" strike="noStrike" cap="none">
              <a:solidFill>
                <a:schemeClr val="lt1"/>
              </a:solidFill>
              <a:latin typeface="Arial"/>
              <a:ea typeface="Arial"/>
              <a:cs typeface="Arial"/>
              <a:sym typeface="Arial"/>
            </a:endParaRPr>
          </a:p>
        </p:txBody>
      </p:sp>
      <p:grpSp>
        <p:nvGrpSpPr>
          <p:cNvPr id="1925" name="Google Shape;1925;p69"/>
          <p:cNvGrpSpPr/>
          <p:nvPr/>
        </p:nvGrpSpPr>
        <p:grpSpPr>
          <a:xfrm>
            <a:off x="5989880" y="1559547"/>
            <a:ext cx="2439941" cy="386777"/>
            <a:chOff x="783484" y="1152139"/>
            <a:chExt cx="2683935" cy="386777"/>
          </a:xfrm>
        </p:grpSpPr>
        <p:sp>
          <p:nvSpPr>
            <p:cNvPr id="1926" name="Google Shape;1926;p69"/>
            <p:cNvSpPr/>
            <p:nvPr/>
          </p:nvSpPr>
          <p:spPr>
            <a:xfrm>
              <a:off x="783484" y="1152139"/>
              <a:ext cx="2683935" cy="386777"/>
            </a:xfrm>
            <a:prstGeom prst="roundRect">
              <a:avLst>
                <a:gd name="adj" fmla="val 50000"/>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1" u="none" strike="noStrike" cap="none">
                <a:solidFill>
                  <a:srgbClr val="000000"/>
                </a:solidFill>
                <a:latin typeface="Malgun Gothic"/>
                <a:ea typeface="Malgun Gothic"/>
                <a:cs typeface="Malgun Gothic"/>
                <a:sym typeface="Malgun Gothic"/>
              </a:endParaRPr>
            </a:p>
          </p:txBody>
        </p:sp>
        <p:sp>
          <p:nvSpPr>
            <p:cNvPr id="1927" name="Google Shape;1927;p69"/>
            <p:cNvSpPr/>
            <p:nvPr/>
          </p:nvSpPr>
          <p:spPr>
            <a:xfrm>
              <a:off x="1220357" y="1250831"/>
              <a:ext cx="840719" cy="188925"/>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700"/>
                <a:buFont typeface="Arial"/>
                <a:buNone/>
              </a:pPr>
              <a:r>
                <a:rPr lang="en-US" sz="700" b="1" i="0" u="none" strike="noStrike" cap="none">
                  <a:solidFill>
                    <a:schemeClr val="lt1"/>
                  </a:solidFill>
                  <a:latin typeface="Arial"/>
                  <a:ea typeface="Arial"/>
                  <a:cs typeface="Arial"/>
                  <a:sym typeface="Arial"/>
                </a:rPr>
                <a:t>Consistent</a:t>
              </a:r>
              <a:endParaRPr sz="700" b="1" i="0" u="none" strike="noStrike" cap="none">
                <a:solidFill>
                  <a:schemeClr val="lt1"/>
                </a:solidFill>
                <a:latin typeface="Arial"/>
                <a:ea typeface="Arial"/>
                <a:cs typeface="Arial"/>
                <a:sym typeface="Arial"/>
              </a:endParaRPr>
            </a:p>
          </p:txBody>
        </p:sp>
        <p:sp>
          <p:nvSpPr>
            <p:cNvPr id="1928" name="Google Shape;1928;p69"/>
            <p:cNvSpPr/>
            <p:nvPr/>
          </p:nvSpPr>
          <p:spPr>
            <a:xfrm>
              <a:off x="2196577" y="1250831"/>
              <a:ext cx="840719" cy="188925"/>
            </a:xfrm>
            <a:prstGeom prst="rect">
              <a:avLst/>
            </a:prstGeom>
            <a:solidFill>
              <a:srgbClr val="6B7F8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700"/>
                <a:buFont typeface="Arial"/>
                <a:buNone/>
              </a:pPr>
              <a:r>
                <a:rPr lang="en-US" sz="700" b="1" i="0" u="none" strike="noStrike" cap="none" dirty="0">
                  <a:solidFill>
                    <a:schemeClr val="lt1"/>
                  </a:solidFill>
                  <a:latin typeface="Arial"/>
                  <a:ea typeface="Arial"/>
                  <a:cs typeface="Arial"/>
                  <a:sym typeface="Arial"/>
                </a:rPr>
                <a:t>In-consistent</a:t>
              </a:r>
              <a:endParaRPr sz="700" b="1" i="0" u="none" strike="noStrike" cap="none" dirty="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4021777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70"/>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646"/>
              </a:buClr>
              <a:buSzPts val="2800"/>
              <a:buFont typeface="Calibri"/>
              <a:buNone/>
            </a:pPr>
            <a:r>
              <a:rPr lang="en-US" sz="2800"/>
              <a:t>여기서 선택의 길을 만남…</a:t>
            </a:r>
            <a:endParaRPr sz="2800"/>
          </a:p>
        </p:txBody>
      </p:sp>
      <p:pic>
        <p:nvPicPr>
          <p:cNvPr id="1934" name="Google Shape;1934;p70"/>
          <p:cNvPicPr preferRelativeResize="0"/>
          <p:nvPr/>
        </p:nvPicPr>
        <p:blipFill rotWithShape="1">
          <a:blip r:embed="rId3">
            <a:alphaModFix/>
          </a:blip>
          <a:srcRect/>
          <a:stretch/>
        </p:blipFill>
        <p:spPr>
          <a:xfrm>
            <a:off x="4427985" y="1671031"/>
            <a:ext cx="3323701" cy="3110983"/>
          </a:xfrm>
          <a:prstGeom prst="rect">
            <a:avLst/>
          </a:prstGeom>
          <a:noFill/>
          <a:ln>
            <a:noFill/>
          </a:ln>
        </p:spPr>
      </p:pic>
      <p:grpSp>
        <p:nvGrpSpPr>
          <p:cNvPr id="1935" name="Google Shape;1935;p70"/>
          <p:cNvGrpSpPr/>
          <p:nvPr/>
        </p:nvGrpSpPr>
        <p:grpSpPr>
          <a:xfrm>
            <a:off x="6995460" y="195486"/>
            <a:ext cx="1936319" cy="1845248"/>
            <a:chOff x="7102004" y="195486"/>
            <a:chExt cx="1936319" cy="1845248"/>
          </a:xfrm>
        </p:grpSpPr>
        <p:pic>
          <p:nvPicPr>
            <p:cNvPr id="1936" name="Google Shape;1936;p70"/>
            <p:cNvPicPr preferRelativeResize="0"/>
            <p:nvPr/>
          </p:nvPicPr>
          <p:blipFill rotWithShape="1">
            <a:blip r:embed="rId4">
              <a:alphaModFix/>
            </a:blip>
            <a:srcRect l="49727" t="9211" r="4798" b="915"/>
            <a:stretch/>
          </p:blipFill>
          <p:spPr>
            <a:xfrm>
              <a:off x="7446745" y="195486"/>
              <a:ext cx="1190294" cy="1397423"/>
            </a:xfrm>
            <a:prstGeom prst="rect">
              <a:avLst/>
            </a:prstGeom>
            <a:noFill/>
            <a:ln>
              <a:noFill/>
            </a:ln>
          </p:spPr>
        </p:pic>
        <p:sp>
          <p:nvSpPr>
            <p:cNvPr id="1937" name="Google Shape;1937;p70"/>
            <p:cNvSpPr txBox="1"/>
            <p:nvPr/>
          </p:nvSpPr>
          <p:spPr>
            <a:xfrm rot="-900000">
              <a:off x="7126816" y="1363955"/>
              <a:ext cx="1886695" cy="440121"/>
            </a:xfrm>
            <a:prstGeom prst="rect">
              <a:avLst/>
            </a:prstGeom>
            <a:solidFill>
              <a:schemeClr val="accent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000"/>
                <a:buFont typeface="Malgun Gothic"/>
                <a:buNone/>
              </a:pPr>
              <a:r>
                <a:rPr lang="en-US" sz="1000" b="1" i="0" u="none" strike="noStrike" cap="none">
                  <a:solidFill>
                    <a:schemeClr val="lt1"/>
                  </a:solidFill>
                  <a:latin typeface="Malgun Gothic"/>
                  <a:ea typeface="Malgun Gothic"/>
                  <a:cs typeface="Malgun Gothic"/>
                  <a:sym typeface="Malgun Gothic"/>
                </a:rPr>
                <a:t>미안하지만…</a:t>
              </a:r>
              <a:endParaRPr/>
            </a:p>
            <a:p>
              <a:pPr marL="0" marR="0" lvl="0" indent="0" algn="ctr" rtl="0">
                <a:lnSpc>
                  <a:spcPct val="100000"/>
                </a:lnSpc>
                <a:spcBef>
                  <a:spcPts val="0"/>
                </a:spcBef>
                <a:spcAft>
                  <a:spcPts val="0"/>
                </a:spcAft>
                <a:buClr>
                  <a:schemeClr val="lt1"/>
                </a:buClr>
                <a:buSzPts val="1000"/>
                <a:buFont typeface="Malgun Gothic"/>
                <a:buNone/>
              </a:pPr>
              <a:r>
                <a:rPr lang="en-US" sz="1000" b="1" i="0" u="none" strike="noStrike" cap="none">
                  <a:solidFill>
                    <a:schemeClr val="lt1"/>
                  </a:solidFill>
                  <a:latin typeface="Malgun Gothic"/>
                  <a:ea typeface="Malgun Gothic"/>
                  <a:cs typeface="Malgun Gothic"/>
                  <a:sym typeface="Malgun Gothic"/>
                </a:rPr>
                <a:t>하나만 선택해!!!</a:t>
              </a:r>
              <a:endParaRPr sz="1000" b="1" i="0" u="none" strike="noStrike" cap="none">
                <a:solidFill>
                  <a:schemeClr val="lt1"/>
                </a:solidFill>
                <a:latin typeface="Malgun Gothic"/>
                <a:ea typeface="Malgun Gothic"/>
                <a:cs typeface="Malgun Gothic"/>
                <a:sym typeface="Malgun Gothic"/>
              </a:endParaRPr>
            </a:p>
          </p:txBody>
        </p:sp>
      </p:grpSp>
      <p:sp>
        <p:nvSpPr>
          <p:cNvPr id="1938" name="Google Shape;1938;p70"/>
          <p:cNvSpPr/>
          <p:nvPr/>
        </p:nvSpPr>
        <p:spPr>
          <a:xfrm>
            <a:off x="899592" y="2931790"/>
            <a:ext cx="3312369" cy="13542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400"/>
              <a:buFont typeface="Arial"/>
              <a:buNone/>
            </a:pPr>
            <a:r>
              <a:rPr lang="en-US" sz="1400" b="0" i="0" u="sng" strike="noStrike" cap="none">
                <a:solidFill>
                  <a:schemeClr val="accent1"/>
                </a:solidFill>
                <a:latin typeface="Arial"/>
                <a:ea typeface="Arial"/>
                <a:cs typeface="Arial"/>
                <a:sym typeface="Arial"/>
              </a:rPr>
              <a:t>“ 성공한 내 서비스의 경쟁자들은</a:t>
            </a:r>
            <a:endParaRPr sz="1400" b="0" i="0" u="sng"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accent1"/>
              </a:buClr>
              <a:buSzPts val="1400"/>
              <a:buFont typeface="Arial"/>
              <a:buNone/>
            </a:pPr>
            <a:r>
              <a:rPr lang="en-US" sz="1400" b="0" i="0" u="sng" strike="noStrike" cap="none">
                <a:solidFill>
                  <a:schemeClr val="accent1"/>
                </a:solidFill>
                <a:latin typeface="Arial"/>
                <a:ea typeface="Arial"/>
                <a:cs typeface="Arial"/>
                <a:sym typeface="Arial"/>
              </a:rPr>
              <a:t>무엇을 포기했는가? ”</a:t>
            </a:r>
            <a:endParaRPr/>
          </a:p>
          <a:p>
            <a:pPr marL="0" marR="0" lvl="0" indent="0" algn="l" rtl="0">
              <a:lnSpc>
                <a:spcPct val="100000"/>
              </a:lnSpc>
              <a:spcBef>
                <a:spcPts val="0"/>
              </a:spcBef>
              <a:spcAft>
                <a:spcPts val="0"/>
              </a:spcAft>
              <a:buClr>
                <a:srgbClr val="000000"/>
              </a:buClr>
              <a:buSzPts val="1200"/>
              <a:buFont typeface="Arial"/>
              <a:buNone/>
            </a:pPr>
            <a:endParaRPr sz="1200" b="0" i="0" u="sng"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76200" algn="l" rtl="0">
              <a:lnSpc>
                <a:spcPct val="100000"/>
              </a:lnSpc>
              <a:spcBef>
                <a:spcPts val="0"/>
              </a:spcBef>
              <a:spcAft>
                <a:spcPts val="0"/>
              </a:spcAft>
              <a:buClr>
                <a:srgbClr val="000000"/>
              </a:buClr>
              <a:buSzPts val="1200"/>
              <a:buFont typeface="Noto Sans Symbols"/>
              <a:buChar char="🡺"/>
            </a:pPr>
            <a:r>
              <a:rPr lang="en-US" sz="1200" b="0" i="0" u="none" strike="noStrike" cap="none">
                <a:solidFill>
                  <a:srgbClr val="000000"/>
                </a:solidFill>
                <a:latin typeface="Arial"/>
                <a:ea typeface="Arial"/>
                <a:cs typeface="Arial"/>
                <a:sym typeface="Arial"/>
              </a:rPr>
              <a:t> </a:t>
            </a:r>
            <a:r>
              <a:rPr lang="en-US" sz="1600" b="0" i="0" u="none" strike="noStrike" cap="none">
                <a:solidFill>
                  <a:srgbClr val="000000"/>
                </a:solidFill>
                <a:latin typeface="Arial"/>
                <a:ea typeface="Arial"/>
                <a:cs typeface="Arial"/>
                <a:sym typeface="Arial"/>
              </a:rPr>
              <a:t>강력한 의사결정 필요</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(무엇으로 태어날 것인가…)</a:t>
            </a:r>
            <a:endParaRPr/>
          </a:p>
        </p:txBody>
      </p:sp>
      <p:sp>
        <p:nvSpPr>
          <p:cNvPr id="1939" name="Google Shape;1939;p70"/>
          <p:cNvSpPr txBox="1">
            <a:spLocks noGrp="1"/>
          </p:cNvSpPr>
          <p:nvPr>
            <p:ph type="body" idx="1"/>
          </p:nvPr>
        </p:nvSpPr>
        <p:spPr>
          <a:xfrm>
            <a:off x="683568" y="1065829"/>
            <a:ext cx="4392488" cy="2009978"/>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2"/>
              </a:buClr>
              <a:buSzPts val="1200"/>
              <a:buNone/>
            </a:pPr>
            <a:endParaRPr/>
          </a:p>
          <a:p>
            <a:pPr marL="171450" lvl="0" indent="-171450" algn="l" rtl="0">
              <a:lnSpc>
                <a:spcPct val="100000"/>
              </a:lnSpc>
              <a:spcBef>
                <a:spcPts val="750"/>
              </a:spcBef>
              <a:spcAft>
                <a:spcPts val="0"/>
              </a:spcAft>
              <a:buClr>
                <a:schemeClr val="dk2"/>
              </a:buClr>
              <a:buSzPts val="1200"/>
              <a:buChar char="•"/>
            </a:pPr>
            <a:r>
              <a:rPr lang="en-US"/>
              <a:t>내 서비스에서 데이터 불일치가 얼마나 미션 크리티컬 한가?</a:t>
            </a:r>
            <a:endParaRPr/>
          </a:p>
          <a:p>
            <a:pPr marL="171450" lvl="0" indent="-171450" algn="l" rtl="0">
              <a:lnSpc>
                <a:spcPct val="100000"/>
              </a:lnSpc>
              <a:spcBef>
                <a:spcPts val="750"/>
              </a:spcBef>
              <a:spcAft>
                <a:spcPts val="0"/>
              </a:spcAft>
              <a:buClr>
                <a:schemeClr val="dk2"/>
              </a:buClr>
              <a:buSzPts val="1200"/>
              <a:buChar char="•"/>
            </a:pPr>
            <a:r>
              <a:rPr lang="en-US"/>
              <a:t>크리티컬 하다고 응답한다면, 내 서비스의 성능과 확장성에 비하여 크리티컬 한가?</a:t>
            </a:r>
            <a:endParaRPr/>
          </a:p>
          <a:p>
            <a:pPr marL="171450" lvl="0" indent="-171450" algn="l" rtl="0">
              <a:lnSpc>
                <a:spcPct val="100000"/>
              </a:lnSpc>
              <a:spcBef>
                <a:spcPts val="750"/>
              </a:spcBef>
              <a:spcAft>
                <a:spcPts val="0"/>
              </a:spcAft>
              <a:buClr>
                <a:schemeClr val="dk2"/>
              </a:buClr>
              <a:buSzPts val="1200"/>
              <a:buChar char="•"/>
            </a:pPr>
            <a:r>
              <a:rPr lang="en-US"/>
              <a:t>성능과 확장성 보다 크리티컬 하다면, 성능과 확장성을 포기할 수 있는가?</a:t>
            </a:r>
            <a:endParaRPr/>
          </a:p>
        </p:txBody>
      </p:sp>
    </p:spTree>
    <p:extLst>
      <p:ext uri="{BB962C8B-B14F-4D97-AF65-F5344CB8AC3E}">
        <p14:creationId xmlns:p14="http://schemas.microsoft.com/office/powerpoint/2010/main" val="301088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71"/>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sz="2800"/>
              <a:t>Eventual TX – 불일치가 Mission Critical 한 경우</a:t>
            </a:r>
            <a:endParaRPr/>
          </a:p>
        </p:txBody>
      </p:sp>
      <p:cxnSp>
        <p:nvCxnSpPr>
          <p:cNvPr id="1945" name="Google Shape;1945;p71"/>
          <p:cNvCxnSpPr/>
          <p:nvPr/>
        </p:nvCxnSpPr>
        <p:spPr>
          <a:xfrm>
            <a:off x="1419689" y="1800624"/>
            <a:ext cx="0" cy="476086"/>
          </a:xfrm>
          <a:prstGeom prst="straightConnector1">
            <a:avLst/>
          </a:prstGeom>
          <a:noFill/>
          <a:ln w="9525" cap="flat" cmpd="sng">
            <a:solidFill>
              <a:schemeClr val="accent1"/>
            </a:solidFill>
            <a:prstDash val="solid"/>
            <a:miter lim="800000"/>
            <a:headEnd type="none" w="sm" len="sm"/>
            <a:tailEnd type="triangle" w="med" len="med"/>
          </a:ln>
        </p:spPr>
      </p:cxnSp>
      <p:sp>
        <p:nvSpPr>
          <p:cNvPr id="1946" name="Google Shape;1946;p71"/>
          <p:cNvSpPr txBox="1"/>
          <p:nvPr/>
        </p:nvSpPr>
        <p:spPr>
          <a:xfrm>
            <a:off x="1430236" y="1923678"/>
            <a:ext cx="55015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000"/>
              <a:buFont typeface="Arial"/>
              <a:buNone/>
            </a:pPr>
            <a:r>
              <a:rPr lang="en-US" sz="1000" b="1" i="1" u="none" strike="noStrike" cap="none">
                <a:solidFill>
                  <a:schemeClr val="accent1"/>
                </a:solidFill>
                <a:latin typeface="Arial"/>
                <a:ea typeface="Arial"/>
                <a:cs typeface="Arial"/>
                <a:sym typeface="Arial"/>
              </a:rPr>
              <a:t>POST</a:t>
            </a:r>
            <a:endParaRPr sz="1000" b="0" i="1" u="none" strike="noStrike" cap="none">
              <a:solidFill>
                <a:schemeClr val="accent1"/>
              </a:solidFill>
              <a:latin typeface="Arial"/>
              <a:ea typeface="Arial"/>
              <a:cs typeface="Arial"/>
              <a:sym typeface="Arial"/>
            </a:endParaRPr>
          </a:p>
        </p:txBody>
      </p:sp>
      <p:sp>
        <p:nvSpPr>
          <p:cNvPr id="1947" name="Google Shape;1947;p71"/>
          <p:cNvSpPr txBox="1"/>
          <p:nvPr/>
        </p:nvSpPr>
        <p:spPr>
          <a:xfrm>
            <a:off x="4499992" y="1734076"/>
            <a:ext cx="3929829" cy="26161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조회화면</a:t>
            </a:r>
            <a:endParaRPr sz="1100" b="0" i="0" u="none" strike="noStrike" cap="none">
              <a:solidFill>
                <a:srgbClr val="000000"/>
              </a:solidFill>
              <a:latin typeface="Arial"/>
              <a:ea typeface="Arial"/>
              <a:cs typeface="Arial"/>
              <a:sym typeface="Arial"/>
            </a:endParaRPr>
          </a:p>
        </p:txBody>
      </p:sp>
      <p:sp>
        <p:nvSpPr>
          <p:cNvPr id="1948" name="Google Shape;1948;p71"/>
          <p:cNvSpPr txBox="1"/>
          <p:nvPr/>
        </p:nvSpPr>
        <p:spPr>
          <a:xfrm>
            <a:off x="747616" y="1227608"/>
            <a:ext cx="3184958" cy="26161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서비스구성 (Eventual TX)</a:t>
            </a:r>
            <a:endParaRPr/>
          </a:p>
        </p:txBody>
      </p:sp>
      <p:sp>
        <p:nvSpPr>
          <p:cNvPr id="1949" name="Google Shape;1949;p71"/>
          <p:cNvSpPr/>
          <p:nvPr/>
        </p:nvSpPr>
        <p:spPr>
          <a:xfrm>
            <a:off x="747616" y="1579729"/>
            <a:ext cx="3184958" cy="291976"/>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Client</a:t>
            </a:r>
            <a:r>
              <a:rPr lang="en-US" sz="1100" b="0" i="0" u="none" strike="noStrike" cap="none">
                <a:solidFill>
                  <a:schemeClr val="lt1"/>
                </a:solidFill>
                <a:latin typeface="Arial"/>
                <a:ea typeface="Arial"/>
                <a:cs typeface="Arial"/>
                <a:sym typeface="Arial"/>
              </a:rPr>
              <a:t> (Web/Mobile)</a:t>
            </a:r>
            <a:endParaRPr sz="1100" b="0" i="0" u="none" strike="noStrike" cap="none">
              <a:solidFill>
                <a:schemeClr val="lt1"/>
              </a:solidFill>
              <a:latin typeface="Arial"/>
              <a:ea typeface="Arial"/>
              <a:cs typeface="Arial"/>
              <a:sym typeface="Arial"/>
            </a:endParaRPr>
          </a:p>
        </p:txBody>
      </p:sp>
      <p:grpSp>
        <p:nvGrpSpPr>
          <p:cNvPr id="1950" name="Google Shape;1950;p71"/>
          <p:cNvGrpSpPr/>
          <p:nvPr/>
        </p:nvGrpSpPr>
        <p:grpSpPr>
          <a:xfrm>
            <a:off x="5989880" y="1559547"/>
            <a:ext cx="2439941" cy="386777"/>
            <a:chOff x="783484" y="1152139"/>
            <a:chExt cx="2683935" cy="386777"/>
          </a:xfrm>
        </p:grpSpPr>
        <p:sp>
          <p:nvSpPr>
            <p:cNvPr id="1951" name="Google Shape;1951;p71"/>
            <p:cNvSpPr/>
            <p:nvPr/>
          </p:nvSpPr>
          <p:spPr>
            <a:xfrm>
              <a:off x="783484" y="1152139"/>
              <a:ext cx="2683935" cy="386777"/>
            </a:xfrm>
            <a:prstGeom prst="roundRect">
              <a:avLst>
                <a:gd name="adj" fmla="val 50000"/>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1" u="none" strike="noStrike" cap="none">
                <a:solidFill>
                  <a:srgbClr val="000000"/>
                </a:solidFill>
                <a:latin typeface="Malgun Gothic"/>
                <a:ea typeface="Malgun Gothic"/>
                <a:cs typeface="Malgun Gothic"/>
                <a:sym typeface="Malgun Gothic"/>
              </a:endParaRPr>
            </a:p>
          </p:txBody>
        </p:sp>
        <p:sp>
          <p:nvSpPr>
            <p:cNvPr id="1952" name="Google Shape;1952;p71"/>
            <p:cNvSpPr/>
            <p:nvPr/>
          </p:nvSpPr>
          <p:spPr>
            <a:xfrm>
              <a:off x="1220357" y="1250831"/>
              <a:ext cx="840719" cy="188925"/>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700"/>
                <a:buFont typeface="Arial"/>
                <a:buNone/>
              </a:pPr>
              <a:r>
                <a:rPr lang="en-US" sz="700" b="1" i="0" u="none" strike="noStrike" cap="none">
                  <a:solidFill>
                    <a:schemeClr val="lt1"/>
                  </a:solidFill>
                  <a:latin typeface="Arial"/>
                  <a:ea typeface="Arial"/>
                  <a:cs typeface="Arial"/>
                  <a:sym typeface="Arial"/>
                </a:rPr>
                <a:t>Consistent</a:t>
              </a:r>
              <a:endParaRPr sz="700" b="1" i="0" u="none" strike="noStrike" cap="none">
                <a:solidFill>
                  <a:schemeClr val="lt1"/>
                </a:solidFill>
                <a:latin typeface="Arial"/>
                <a:ea typeface="Arial"/>
                <a:cs typeface="Arial"/>
                <a:sym typeface="Arial"/>
              </a:endParaRPr>
            </a:p>
          </p:txBody>
        </p:sp>
        <p:sp>
          <p:nvSpPr>
            <p:cNvPr id="1953" name="Google Shape;1953;p71"/>
            <p:cNvSpPr/>
            <p:nvPr/>
          </p:nvSpPr>
          <p:spPr>
            <a:xfrm>
              <a:off x="2196577" y="1250831"/>
              <a:ext cx="840719" cy="188925"/>
            </a:xfrm>
            <a:prstGeom prst="rect">
              <a:avLst/>
            </a:prstGeom>
            <a:solidFill>
              <a:srgbClr val="6B7F8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700"/>
                <a:buFont typeface="Arial"/>
                <a:buNone/>
              </a:pPr>
              <a:r>
                <a:rPr lang="en-US" sz="700" b="1" i="0" u="none" strike="noStrike" cap="none">
                  <a:solidFill>
                    <a:schemeClr val="lt1"/>
                  </a:solidFill>
                  <a:latin typeface="Arial"/>
                  <a:ea typeface="Arial"/>
                  <a:cs typeface="Arial"/>
                  <a:sym typeface="Arial"/>
                </a:rPr>
                <a:t>In-consistent</a:t>
              </a:r>
              <a:endParaRPr sz="700" b="1" i="0" u="none" strike="noStrike" cap="none">
                <a:solidFill>
                  <a:schemeClr val="lt1"/>
                </a:solidFill>
                <a:latin typeface="Arial"/>
                <a:ea typeface="Arial"/>
                <a:cs typeface="Arial"/>
                <a:sym typeface="Arial"/>
              </a:endParaRPr>
            </a:p>
          </p:txBody>
        </p:sp>
      </p:grpSp>
      <p:sp>
        <p:nvSpPr>
          <p:cNvPr id="1954" name="Google Shape;1954;p71"/>
          <p:cNvSpPr/>
          <p:nvPr/>
        </p:nvSpPr>
        <p:spPr>
          <a:xfrm>
            <a:off x="4499992" y="3272564"/>
            <a:ext cx="3929829" cy="321174"/>
          </a:xfrm>
          <a:prstGeom prst="rect">
            <a:avLst/>
          </a:prstGeom>
          <a:solidFill>
            <a:srgbClr val="6C7F8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err="1">
                <a:solidFill>
                  <a:schemeClr val="lt1"/>
                </a:solidFill>
                <a:latin typeface="Arial"/>
                <a:ea typeface="Arial"/>
                <a:cs typeface="Arial"/>
                <a:sym typeface="Arial"/>
              </a:rPr>
              <a:t>주문량</a:t>
            </a:r>
            <a:r>
              <a:rPr lang="en-US" sz="1000" b="0" i="0" u="none" strike="noStrike" cap="none" dirty="0">
                <a:solidFill>
                  <a:schemeClr val="lt1"/>
                </a:solidFill>
                <a:latin typeface="Arial"/>
                <a:ea typeface="Arial"/>
                <a:cs typeface="Arial"/>
                <a:sym typeface="Arial"/>
              </a:rPr>
              <a:t> : 2 , </a:t>
            </a:r>
            <a:r>
              <a:rPr lang="en-US" sz="1000" b="0" i="0" u="none" strike="noStrike" cap="none" dirty="0" err="1">
                <a:solidFill>
                  <a:schemeClr val="lt1"/>
                </a:solidFill>
                <a:latin typeface="Arial"/>
                <a:ea typeface="Arial"/>
                <a:cs typeface="Arial"/>
                <a:sym typeface="Arial"/>
              </a:rPr>
              <a:t>재고량</a:t>
            </a:r>
            <a:r>
              <a:rPr lang="en-US" sz="1000" b="0" i="0" u="none" strike="noStrike" cap="none" dirty="0">
                <a:solidFill>
                  <a:schemeClr val="lt1"/>
                </a:solidFill>
                <a:latin typeface="Arial"/>
                <a:ea typeface="Arial"/>
                <a:cs typeface="Arial"/>
                <a:sym typeface="Arial"/>
              </a:rPr>
              <a:t> : 9 (PENDING)</a:t>
            </a:r>
            <a:endParaRPr sz="1000" b="0" i="0" u="none" strike="noStrike" cap="none" dirty="0">
              <a:solidFill>
                <a:schemeClr val="lt1"/>
              </a:solidFill>
              <a:latin typeface="Arial"/>
              <a:ea typeface="Arial"/>
              <a:cs typeface="Arial"/>
              <a:sym typeface="Arial"/>
            </a:endParaRPr>
          </a:p>
        </p:txBody>
      </p:sp>
      <p:cxnSp>
        <p:nvCxnSpPr>
          <p:cNvPr id="1955" name="Google Shape;1955;p71"/>
          <p:cNvCxnSpPr/>
          <p:nvPr/>
        </p:nvCxnSpPr>
        <p:spPr>
          <a:xfrm>
            <a:off x="1419689" y="3276432"/>
            <a:ext cx="0" cy="523695"/>
          </a:xfrm>
          <a:prstGeom prst="straightConnector1">
            <a:avLst/>
          </a:prstGeom>
          <a:noFill/>
          <a:ln w="9525" cap="flat" cmpd="sng">
            <a:solidFill>
              <a:schemeClr val="accent1"/>
            </a:solidFill>
            <a:prstDash val="solid"/>
            <a:miter lim="800000"/>
            <a:headEnd type="none" w="sm" len="sm"/>
            <a:tailEnd type="triangle" w="med" len="med"/>
          </a:ln>
        </p:spPr>
      </p:cxnSp>
      <p:cxnSp>
        <p:nvCxnSpPr>
          <p:cNvPr id="1956" name="Google Shape;1956;p71"/>
          <p:cNvCxnSpPr/>
          <p:nvPr/>
        </p:nvCxnSpPr>
        <p:spPr>
          <a:xfrm rot="10800000">
            <a:off x="2868589" y="3417824"/>
            <a:ext cx="0" cy="475207"/>
          </a:xfrm>
          <a:prstGeom prst="straightConnector1">
            <a:avLst/>
          </a:prstGeom>
          <a:noFill/>
          <a:ln w="9525" cap="flat" cmpd="sng">
            <a:solidFill>
              <a:schemeClr val="accent1"/>
            </a:solidFill>
            <a:prstDash val="solid"/>
            <a:miter lim="800000"/>
            <a:headEnd type="none" w="sm" len="sm"/>
            <a:tailEnd type="triangle" w="med" len="med"/>
          </a:ln>
        </p:spPr>
      </p:cxnSp>
      <p:grpSp>
        <p:nvGrpSpPr>
          <p:cNvPr id="1957" name="Google Shape;1957;p71"/>
          <p:cNvGrpSpPr/>
          <p:nvPr/>
        </p:nvGrpSpPr>
        <p:grpSpPr>
          <a:xfrm>
            <a:off x="905339" y="2297751"/>
            <a:ext cx="1028700" cy="1081039"/>
            <a:chOff x="833331" y="2931789"/>
            <a:chExt cx="1028700" cy="1081039"/>
          </a:xfrm>
        </p:grpSpPr>
        <p:sp>
          <p:nvSpPr>
            <p:cNvPr id="1958" name="Google Shape;1958;p71"/>
            <p:cNvSpPr/>
            <p:nvPr/>
          </p:nvSpPr>
          <p:spPr>
            <a:xfrm rot="5400000">
              <a:off x="807162" y="2957959"/>
              <a:ext cx="1081039" cy="102870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959" name="Google Shape;1959;p71"/>
            <p:cNvSpPr txBox="1"/>
            <p:nvPr/>
          </p:nvSpPr>
          <p:spPr>
            <a:xfrm>
              <a:off x="900131" y="3227697"/>
              <a:ext cx="895103" cy="430887"/>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Order</a:t>
              </a:r>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(MySQL)</a:t>
              </a:r>
              <a:endParaRPr sz="1100" b="0" i="0" u="none" strike="noStrike" cap="none">
                <a:solidFill>
                  <a:srgbClr val="000000"/>
                </a:solidFill>
                <a:latin typeface="Arial"/>
                <a:ea typeface="Arial"/>
                <a:cs typeface="Arial"/>
                <a:sym typeface="Arial"/>
              </a:endParaRPr>
            </a:p>
          </p:txBody>
        </p:sp>
      </p:grpSp>
      <p:sp>
        <p:nvSpPr>
          <p:cNvPr id="1960" name="Google Shape;1960;p71"/>
          <p:cNvSpPr txBox="1"/>
          <p:nvPr/>
        </p:nvSpPr>
        <p:spPr>
          <a:xfrm>
            <a:off x="1441917" y="3423439"/>
            <a:ext cx="10438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u="none" strike="noStrike" cap="none">
                <a:solidFill>
                  <a:schemeClr val="accent1"/>
                </a:solidFill>
                <a:latin typeface="Arial"/>
                <a:ea typeface="Arial"/>
                <a:cs typeface="Arial"/>
                <a:sym typeface="Arial"/>
              </a:rPr>
              <a:t>OrderPlaced</a:t>
            </a:r>
            <a:endParaRPr sz="900" b="1" i="1"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accent1"/>
              </a:buClr>
              <a:buSzPts val="900"/>
              <a:buFont typeface="Arial"/>
              <a:buNone/>
            </a:pPr>
            <a:r>
              <a:rPr lang="en-US" sz="900" b="0" i="1" u="none" strike="noStrike" cap="none">
                <a:solidFill>
                  <a:schemeClr val="accent1"/>
                </a:solidFill>
                <a:latin typeface="Arial"/>
                <a:ea typeface="Arial"/>
                <a:cs typeface="Arial"/>
                <a:sym typeface="Arial"/>
              </a:rPr>
              <a:t>(pub, PENDING)</a:t>
            </a:r>
            <a:endParaRPr sz="900" b="0" i="1" u="none" strike="noStrike" cap="none">
              <a:solidFill>
                <a:schemeClr val="accent1"/>
              </a:solidFill>
              <a:latin typeface="Arial"/>
              <a:ea typeface="Arial"/>
              <a:cs typeface="Arial"/>
              <a:sym typeface="Arial"/>
            </a:endParaRPr>
          </a:p>
        </p:txBody>
      </p:sp>
      <p:sp>
        <p:nvSpPr>
          <p:cNvPr id="1961" name="Google Shape;1961;p71"/>
          <p:cNvSpPr txBox="1"/>
          <p:nvPr/>
        </p:nvSpPr>
        <p:spPr>
          <a:xfrm>
            <a:off x="2873677" y="3423439"/>
            <a:ext cx="87075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u="none" strike="noStrike" cap="none">
                <a:solidFill>
                  <a:schemeClr val="accent1"/>
                </a:solidFill>
                <a:latin typeface="Arial"/>
                <a:ea typeface="Arial"/>
                <a:cs typeface="Arial"/>
                <a:sym typeface="Arial"/>
              </a:rPr>
              <a:t>OrderPlaced</a:t>
            </a:r>
            <a:endParaRPr sz="900" b="1" i="1"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accent1"/>
              </a:buClr>
              <a:buSzPts val="900"/>
              <a:buFont typeface="Arial"/>
              <a:buNone/>
            </a:pPr>
            <a:r>
              <a:rPr lang="en-US" sz="900" b="0" i="1" u="none" strike="noStrike" cap="none">
                <a:solidFill>
                  <a:schemeClr val="accent1"/>
                </a:solidFill>
                <a:latin typeface="Arial"/>
                <a:ea typeface="Arial"/>
                <a:cs typeface="Arial"/>
                <a:sym typeface="Arial"/>
              </a:rPr>
              <a:t>(pub)</a:t>
            </a:r>
            <a:endParaRPr sz="900" b="0" i="1" u="none" strike="noStrike" cap="none">
              <a:solidFill>
                <a:schemeClr val="accent1"/>
              </a:solidFill>
              <a:latin typeface="Arial"/>
              <a:ea typeface="Arial"/>
              <a:cs typeface="Arial"/>
              <a:sym typeface="Arial"/>
            </a:endParaRPr>
          </a:p>
        </p:txBody>
      </p:sp>
      <p:sp>
        <p:nvSpPr>
          <p:cNvPr id="1962" name="Google Shape;1962;p71"/>
          <p:cNvSpPr/>
          <p:nvPr/>
        </p:nvSpPr>
        <p:spPr>
          <a:xfrm rot="5400000">
            <a:off x="2237391" y="2286196"/>
            <a:ext cx="276727" cy="3384378"/>
          </a:xfrm>
          <a:prstGeom prst="can">
            <a:avLst>
              <a:gd name="adj" fmla="val 25000"/>
            </a:avLst>
          </a:prstGeom>
          <a:solidFill>
            <a:srgbClr val="A7B9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963" name="Google Shape;1963;p71"/>
          <p:cNvSpPr txBox="1"/>
          <p:nvPr/>
        </p:nvSpPr>
        <p:spPr>
          <a:xfrm>
            <a:off x="2099076" y="3851425"/>
            <a:ext cx="553357"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050"/>
              <a:buFont typeface="Arial"/>
              <a:buNone/>
            </a:pPr>
            <a:r>
              <a:rPr lang="en-US" sz="1050" b="1" i="0" u="none" strike="noStrike" cap="none">
                <a:solidFill>
                  <a:schemeClr val="lt1"/>
                </a:solidFill>
                <a:latin typeface="Arial"/>
                <a:ea typeface="Arial"/>
                <a:cs typeface="Arial"/>
                <a:sym typeface="Arial"/>
              </a:rPr>
              <a:t>Kafka</a:t>
            </a:r>
            <a:endParaRPr sz="1050" b="1" i="0" u="none" strike="noStrike" cap="none">
              <a:solidFill>
                <a:schemeClr val="lt1"/>
              </a:solidFill>
              <a:latin typeface="Arial"/>
              <a:ea typeface="Arial"/>
              <a:cs typeface="Arial"/>
              <a:sym typeface="Arial"/>
            </a:endParaRPr>
          </a:p>
        </p:txBody>
      </p:sp>
      <p:sp>
        <p:nvSpPr>
          <p:cNvPr id="1964" name="Google Shape;1964;p71"/>
          <p:cNvSpPr/>
          <p:nvPr/>
        </p:nvSpPr>
        <p:spPr>
          <a:xfrm>
            <a:off x="4499992" y="3671470"/>
            <a:ext cx="3929829" cy="321174"/>
          </a:xfrm>
          <a:prstGeom prst="rect">
            <a:avLst/>
          </a:prstGeom>
          <a:solidFill>
            <a:srgbClr val="9B59B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주문량 : 2 , 재고량 : 8</a:t>
            </a:r>
            <a:endParaRPr sz="1000" b="0" i="0" u="none" strike="noStrike" cap="none">
              <a:solidFill>
                <a:schemeClr val="lt1"/>
              </a:solidFill>
              <a:latin typeface="Arial"/>
              <a:ea typeface="Arial"/>
              <a:cs typeface="Arial"/>
              <a:sym typeface="Arial"/>
            </a:endParaRPr>
          </a:p>
        </p:txBody>
      </p:sp>
      <p:cxnSp>
        <p:nvCxnSpPr>
          <p:cNvPr id="1965" name="Google Shape;1965;p71"/>
          <p:cNvCxnSpPr/>
          <p:nvPr/>
        </p:nvCxnSpPr>
        <p:spPr>
          <a:xfrm rot="-5400000" flipH="1">
            <a:off x="3091506" y="3032930"/>
            <a:ext cx="968700" cy="569400"/>
          </a:xfrm>
          <a:prstGeom prst="bentConnector3">
            <a:avLst>
              <a:gd name="adj1" fmla="val 0"/>
            </a:avLst>
          </a:prstGeom>
          <a:noFill/>
          <a:ln w="9525" cap="flat" cmpd="sng">
            <a:solidFill>
              <a:schemeClr val="accent1"/>
            </a:solidFill>
            <a:prstDash val="dash"/>
            <a:miter lim="800000"/>
            <a:headEnd type="none" w="sm" len="sm"/>
            <a:tailEnd type="triangle" w="med" len="med"/>
          </a:ln>
        </p:spPr>
      </p:cxnSp>
      <p:sp>
        <p:nvSpPr>
          <p:cNvPr id="1966" name="Google Shape;1966;p71"/>
          <p:cNvSpPr txBox="1"/>
          <p:nvPr/>
        </p:nvSpPr>
        <p:spPr>
          <a:xfrm>
            <a:off x="3537987" y="2969720"/>
            <a:ext cx="707592"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000"/>
              <a:buFont typeface="Arial"/>
              <a:buNone/>
            </a:pPr>
            <a:r>
              <a:rPr lang="en-US" sz="1000" b="1" i="1" u="none" strike="noStrike" cap="none">
                <a:solidFill>
                  <a:schemeClr val="accent1"/>
                </a:solidFill>
                <a:latin typeface="Arial"/>
                <a:ea typeface="Arial"/>
                <a:cs typeface="Arial"/>
                <a:sym typeface="Arial"/>
              </a:rPr>
              <a:t>All-done</a:t>
            </a:r>
            <a:endParaRPr/>
          </a:p>
          <a:p>
            <a:pPr marL="0" marR="0" lvl="0" indent="0" algn="l" rtl="0">
              <a:lnSpc>
                <a:spcPct val="100000"/>
              </a:lnSpc>
              <a:spcBef>
                <a:spcPts val="0"/>
              </a:spcBef>
              <a:spcAft>
                <a:spcPts val="0"/>
              </a:spcAft>
              <a:buClr>
                <a:schemeClr val="accent1"/>
              </a:buClr>
              <a:buSzPts val="1000"/>
              <a:buFont typeface="Arial"/>
              <a:buNone/>
            </a:pPr>
            <a:r>
              <a:rPr lang="en-US" sz="1000" b="0" i="1" u="none" strike="noStrike" cap="none">
                <a:solidFill>
                  <a:schemeClr val="accent1"/>
                </a:solidFill>
                <a:latin typeface="Arial"/>
                <a:ea typeface="Arial"/>
                <a:cs typeface="Arial"/>
                <a:sym typeface="Arial"/>
              </a:rPr>
              <a:t>(pub)</a:t>
            </a:r>
            <a:endParaRPr sz="1000" b="0" i="1" u="none" strike="noStrike" cap="none">
              <a:solidFill>
                <a:schemeClr val="accent1"/>
              </a:solidFill>
              <a:latin typeface="Arial"/>
              <a:ea typeface="Arial"/>
              <a:cs typeface="Arial"/>
              <a:sym typeface="Arial"/>
            </a:endParaRPr>
          </a:p>
        </p:txBody>
      </p:sp>
      <p:cxnSp>
        <p:nvCxnSpPr>
          <p:cNvPr id="1967" name="Google Shape;1967;p71"/>
          <p:cNvCxnSpPr/>
          <p:nvPr/>
        </p:nvCxnSpPr>
        <p:spPr>
          <a:xfrm rot="10800000">
            <a:off x="889887" y="2812080"/>
            <a:ext cx="2648100" cy="1308600"/>
          </a:xfrm>
          <a:prstGeom prst="bentConnector4">
            <a:avLst>
              <a:gd name="adj1" fmla="val 506"/>
              <a:gd name="adj2" fmla="val -12417"/>
            </a:avLst>
          </a:prstGeom>
          <a:noFill/>
          <a:ln w="9525" cap="flat" cmpd="sng">
            <a:solidFill>
              <a:schemeClr val="accent1"/>
            </a:solidFill>
            <a:prstDash val="dash"/>
            <a:miter lim="800000"/>
            <a:headEnd type="none" w="sm" len="sm"/>
            <a:tailEnd type="triangle" w="med" len="med"/>
          </a:ln>
        </p:spPr>
      </p:cxnSp>
      <p:sp>
        <p:nvSpPr>
          <p:cNvPr id="1968" name="Google Shape;1968;p71"/>
          <p:cNvSpPr txBox="1"/>
          <p:nvPr/>
        </p:nvSpPr>
        <p:spPr>
          <a:xfrm>
            <a:off x="1417944" y="4241290"/>
            <a:ext cx="1592103"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1"/>
              </a:buClr>
              <a:buSzPts val="1000"/>
              <a:buFont typeface="Arial"/>
              <a:buNone/>
            </a:pPr>
            <a:r>
              <a:rPr lang="en-US" sz="1000" b="1" i="1" u="none" strike="noStrike" cap="none">
                <a:solidFill>
                  <a:schemeClr val="accent1"/>
                </a:solidFill>
                <a:latin typeface="Arial"/>
                <a:ea typeface="Arial"/>
                <a:cs typeface="Arial"/>
                <a:sym typeface="Arial"/>
              </a:rPr>
              <a:t>All-done</a:t>
            </a:r>
            <a:endParaRPr/>
          </a:p>
          <a:p>
            <a:pPr marL="0" marR="0" lvl="0" indent="0" algn="ctr" rtl="0">
              <a:lnSpc>
                <a:spcPct val="100000"/>
              </a:lnSpc>
              <a:spcBef>
                <a:spcPts val="0"/>
              </a:spcBef>
              <a:spcAft>
                <a:spcPts val="0"/>
              </a:spcAft>
              <a:buClr>
                <a:schemeClr val="accent1"/>
              </a:buClr>
              <a:buSzPts val="1000"/>
              <a:buFont typeface="Arial"/>
              <a:buNone/>
            </a:pPr>
            <a:r>
              <a:rPr lang="en-US" sz="1000" b="0" i="1" u="none" strike="noStrike" cap="none">
                <a:solidFill>
                  <a:schemeClr val="accent1"/>
                </a:solidFill>
                <a:latin typeface="Arial"/>
                <a:ea typeface="Arial"/>
                <a:cs typeface="Arial"/>
                <a:sym typeface="Arial"/>
              </a:rPr>
              <a:t>(sub, CLEAR PENDING)</a:t>
            </a:r>
            <a:endParaRPr sz="1000" b="0" i="1" u="none" strike="noStrike" cap="none">
              <a:solidFill>
                <a:schemeClr val="accent1"/>
              </a:solidFill>
              <a:latin typeface="Arial"/>
              <a:ea typeface="Arial"/>
              <a:cs typeface="Arial"/>
              <a:sym typeface="Arial"/>
            </a:endParaRPr>
          </a:p>
        </p:txBody>
      </p:sp>
      <p:sp>
        <p:nvSpPr>
          <p:cNvPr id="1969" name="Google Shape;1969;p71"/>
          <p:cNvSpPr/>
          <p:nvPr/>
        </p:nvSpPr>
        <p:spPr>
          <a:xfrm>
            <a:off x="4499992" y="2097316"/>
            <a:ext cx="3929829" cy="321174"/>
          </a:xfrm>
          <a:prstGeom prst="rect">
            <a:avLst/>
          </a:prstGeom>
          <a:solidFill>
            <a:srgbClr val="9B59B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주문량 : 0 , 재고량 : 10</a:t>
            </a:r>
            <a:endParaRPr sz="1000" b="0" i="0" u="none" strike="noStrike" cap="none">
              <a:solidFill>
                <a:schemeClr val="lt1"/>
              </a:solidFill>
              <a:latin typeface="Arial"/>
              <a:ea typeface="Arial"/>
              <a:cs typeface="Arial"/>
              <a:sym typeface="Arial"/>
            </a:endParaRPr>
          </a:p>
        </p:txBody>
      </p:sp>
      <p:sp>
        <p:nvSpPr>
          <p:cNvPr id="1970" name="Google Shape;1970;p71"/>
          <p:cNvSpPr/>
          <p:nvPr/>
        </p:nvSpPr>
        <p:spPr>
          <a:xfrm>
            <a:off x="4499992" y="2499742"/>
            <a:ext cx="3929829" cy="291976"/>
          </a:xfrm>
          <a:prstGeom prst="rect">
            <a:avLst/>
          </a:prstGeom>
          <a:solidFill>
            <a:srgbClr val="6C7F8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err="1">
                <a:solidFill>
                  <a:schemeClr val="lt1"/>
                </a:solidFill>
                <a:latin typeface="Arial"/>
                <a:ea typeface="Arial"/>
                <a:cs typeface="Arial"/>
                <a:sym typeface="Arial"/>
              </a:rPr>
              <a:t>주문량</a:t>
            </a:r>
            <a:r>
              <a:rPr lang="en-US" sz="1000" b="0" i="0" u="none" strike="noStrike" cap="none" dirty="0">
                <a:solidFill>
                  <a:schemeClr val="lt1"/>
                </a:solidFill>
                <a:latin typeface="Arial"/>
                <a:ea typeface="Arial"/>
                <a:cs typeface="Arial"/>
                <a:sym typeface="Arial"/>
              </a:rPr>
              <a:t> : 1 , </a:t>
            </a:r>
            <a:r>
              <a:rPr lang="en-US" sz="1000" b="0" i="0" u="none" strike="noStrike" cap="none" dirty="0" err="1">
                <a:solidFill>
                  <a:schemeClr val="lt1"/>
                </a:solidFill>
                <a:latin typeface="Arial"/>
                <a:ea typeface="Arial"/>
                <a:cs typeface="Arial"/>
                <a:sym typeface="Arial"/>
              </a:rPr>
              <a:t>재고량</a:t>
            </a:r>
            <a:r>
              <a:rPr lang="en-US" sz="1000" b="0" i="0" u="none" strike="noStrike" cap="none" dirty="0">
                <a:solidFill>
                  <a:schemeClr val="lt1"/>
                </a:solidFill>
                <a:latin typeface="Arial"/>
                <a:ea typeface="Arial"/>
                <a:cs typeface="Arial"/>
                <a:sym typeface="Arial"/>
              </a:rPr>
              <a:t> : 10 (PENDING)</a:t>
            </a:r>
            <a:endParaRPr sz="1000" b="0" i="0" u="none" strike="noStrike" cap="none" dirty="0">
              <a:solidFill>
                <a:schemeClr val="lt1"/>
              </a:solidFill>
              <a:latin typeface="Arial"/>
              <a:ea typeface="Arial"/>
              <a:cs typeface="Arial"/>
              <a:sym typeface="Arial"/>
            </a:endParaRPr>
          </a:p>
        </p:txBody>
      </p:sp>
      <p:sp>
        <p:nvSpPr>
          <p:cNvPr id="1971" name="Google Shape;1971;p71"/>
          <p:cNvSpPr/>
          <p:nvPr/>
        </p:nvSpPr>
        <p:spPr>
          <a:xfrm>
            <a:off x="4499992" y="2872970"/>
            <a:ext cx="3929829" cy="321174"/>
          </a:xfrm>
          <a:prstGeom prst="rect">
            <a:avLst/>
          </a:prstGeom>
          <a:solidFill>
            <a:srgbClr val="9B59B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a:solidFill>
                  <a:schemeClr val="lt1"/>
                </a:solidFill>
                <a:latin typeface="Arial"/>
                <a:ea typeface="Arial"/>
                <a:cs typeface="Arial"/>
                <a:sym typeface="Arial"/>
              </a:rPr>
              <a:t>주문량 : 1 , 재고량 : 9</a:t>
            </a:r>
            <a:endParaRPr sz="1000" b="0" i="0" u="none" strike="noStrike" cap="none">
              <a:solidFill>
                <a:schemeClr val="lt1"/>
              </a:solidFill>
              <a:latin typeface="Arial"/>
              <a:ea typeface="Arial"/>
              <a:cs typeface="Arial"/>
              <a:sym typeface="Arial"/>
            </a:endParaRPr>
          </a:p>
        </p:txBody>
      </p:sp>
      <p:sp>
        <p:nvSpPr>
          <p:cNvPr id="1972" name="Google Shape;1972;p71"/>
          <p:cNvSpPr/>
          <p:nvPr/>
        </p:nvSpPr>
        <p:spPr>
          <a:xfrm rot="-1038969">
            <a:off x="7293923" y="3830687"/>
            <a:ext cx="2040732" cy="498554"/>
          </a:xfrm>
          <a:prstGeom prst="roundRect">
            <a:avLst>
              <a:gd name="adj" fmla="val 16667"/>
            </a:avLst>
          </a:prstGeom>
          <a:solidFill>
            <a:schemeClr val="accent1"/>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600"/>
              <a:buFont typeface="Malgun Gothic"/>
              <a:buNone/>
            </a:pPr>
            <a:r>
              <a:rPr lang="en-US" sz="1600" b="1" i="0" u="none" strike="noStrike" cap="none">
                <a:solidFill>
                  <a:schemeClr val="lt1"/>
                </a:solidFill>
                <a:latin typeface="Malgun Gothic"/>
                <a:ea typeface="Malgun Gothic"/>
                <a:cs typeface="Malgun Gothic"/>
                <a:sym typeface="Malgun Gothic"/>
              </a:rPr>
              <a:t>결국 일치</a:t>
            </a:r>
            <a:endParaRPr/>
          </a:p>
        </p:txBody>
      </p:sp>
      <p:sp>
        <p:nvSpPr>
          <p:cNvPr id="1973" name="Google Shape;1973;p71"/>
          <p:cNvSpPr/>
          <p:nvPr/>
        </p:nvSpPr>
        <p:spPr>
          <a:xfrm rot="-1038969">
            <a:off x="7627425" y="3004753"/>
            <a:ext cx="1676752" cy="422023"/>
          </a:xfrm>
          <a:prstGeom prst="roundRect">
            <a:avLst>
              <a:gd name="adj" fmla="val 12675"/>
            </a:avLst>
          </a:prstGeom>
          <a:solidFill>
            <a:schemeClr val="accent4"/>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100"/>
              <a:buFont typeface="Malgun Gothic"/>
              <a:buNone/>
            </a:pPr>
            <a:r>
              <a:rPr lang="en-US" sz="1100" b="1" i="0" u="none" strike="noStrike" cap="none">
                <a:solidFill>
                  <a:schemeClr val="lt1"/>
                </a:solidFill>
                <a:latin typeface="Malgun Gothic"/>
                <a:ea typeface="Malgun Gothic"/>
                <a:cs typeface="Malgun Gothic"/>
                <a:sym typeface="Malgun Gothic"/>
              </a:rPr>
              <a:t>불일치 할 수</a:t>
            </a:r>
            <a:endParaRPr sz="1100" b="1" i="0" u="none" strike="noStrike" cap="none">
              <a:solidFill>
                <a:schemeClr val="lt1"/>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1100"/>
              <a:buFont typeface="Malgun Gothic"/>
              <a:buNone/>
            </a:pPr>
            <a:r>
              <a:rPr lang="en-US" sz="1100" b="1" i="0" u="none" strike="noStrike" cap="none">
                <a:solidFill>
                  <a:schemeClr val="lt1"/>
                </a:solidFill>
                <a:latin typeface="Malgun Gothic"/>
                <a:ea typeface="Malgun Gothic"/>
                <a:cs typeface="Malgun Gothic"/>
                <a:sym typeface="Malgun Gothic"/>
              </a:rPr>
              <a:t>있음을 표시</a:t>
            </a:r>
            <a:endParaRPr/>
          </a:p>
        </p:txBody>
      </p:sp>
      <p:grpSp>
        <p:nvGrpSpPr>
          <p:cNvPr id="1974" name="Google Shape;1974;p71"/>
          <p:cNvGrpSpPr/>
          <p:nvPr/>
        </p:nvGrpSpPr>
        <p:grpSpPr>
          <a:xfrm>
            <a:off x="2385627" y="2297751"/>
            <a:ext cx="965928" cy="1081039"/>
            <a:chOff x="2479602" y="2931789"/>
            <a:chExt cx="965928" cy="1081039"/>
          </a:xfrm>
        </p:grpSpPr>
        <p:sp>
          <p:nvSpPr>
            <p:cNvPr id="1975" name="Google Shape;1975;p71"/>
            <p:cNvSpPr/>
            <p:nvPr/>
          </p:nvSpPr>
          <p:spPr>
            <a:xfrm rot="5400000">
              <a:off x="2422046" y="2989345"/>
              <a:ext cx="1081039" cy="965928"/>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976" name="Google Shape;1976;p71"/>
            <p:cNvSpPr txBox="1"/>
            <p:nvPr/>
          </p:nvSpPr>
          <p:spPr>
            <a:xfrm>
              <a:off x="2509557" y="3227697"/>
              <a:ext cx="906018" cy="430887"/>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Product</a:t>
              </a:r>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(MongoDB)</a:t>
              </a:r>
              <a:endParaRPr sz="11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892377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73"/>
          <p:cNvSpPr/>
          <p:nvPr/>
        </p:nvSpPr>
        <p:spPr>
          <a:xfrm>
            <a:off x="578168" y="1524536"/>
            <a:ext cx="1977608" cy="321174"/>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1100" b="1" i="0" u="none" strike="noStrike" cap="none">
                <a:solidFill>
                  <a:schemeClr val="lt1"/>
                </a:solidFill>
                <a:latin typeface="Arial"/>
                <a:ea typeface="Arial"/>
                <a:cs typeface="Arial"/>
                <a:sym typeface="Arial"/>
              </a:rPr>
              <a:t>Client</a:t>
            </a:r>
            <a:r>
              <a:rPr lang="en-US" sz="1100" b="0" i="0" u="none" strike="noStrike" cap="none">
                <a:solidFill>
                  <a:schemeClr val="lt1"/>
                </a:solidFill>
                <a:latin typeface="Arial"/>
                <a:ea typeface="Arial"/>
                <a:cs typeface="Arial"/>
                <a:sym typeface="Arial"/>
              </a:rPr>
              <a:t> (Web/Mobile)</a:t>
            </a:r>
            <a:endParaRPr sz="1100" b="0" i="0" u="none" strike="noStrike" cap="none">
              <a:solidFill>
                <a:schemeClr val="lt1"/>
              </a:solidFill>
              <a:latin typeface="Arial"/>
              <a:ea typeface="Arial"/>
              <a:cs typeface="Arial"/>
              <a:sym typeface="Arial"/>
            </a:endParaRPr>
          </a:p>
        </p:txBody>
      </p:sp>
      <p:cxnSp>
        <p:nvCxnSpPr>
          <p:cNvPr id="1994" name="Google Shape;1994;p73"/>
          <p:cNvCxnSpPr/>
          <p:nvPr/>
        </p:nvCxnSpPr>
        <p:spPr>
          <a:xfrm rot="-5400000" flipH="1">
            <a:off x="2635706" y="2386999"/>
            <a:ext cx="1481400" cy="1301100"/>
          </a:xfrm>
          <a:prstGeom prst="bentConnector4">
            <a:avLst>
              <a:gd name="adj1" fmla="val -36640"/>
              <a:gd name="adj2" fmla="val 102567"/>
            </a:avLst>
          </a:prstGeom>
          <a:noFill/>
          <a:ln w="9525" cap="flat" cmpd="sng">
            <a:solidFill>
              <a:schemeClr val="accent2"/>
            </a:solidFill>
            <a:prstDash val="dash"/>
            <a:miter lim="800000"/>
            <a:headEnd type="none" w="sm" len="sm"/>
            <a:tailEnd type="triangle" w="med" len="med"/>
          </a:ln>
        </p:spPr>
      </p:cxnSp>
      <p:sp>
        <p:nvSpPr>
          <p:cNvPr id="1996" name="Google Shape;1996;p73"/>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3200"/>
              <a:buFont typeface="Calibri"/>
              <a:buNone/>
            </a:pPr>
            <a:r>
              <a:rPr lang="en-US"/>
              <a:t>Eventual TX – Rollback (Saga Pattern)</a:t>
            </a:r>
            <a:endParaRPr/>
          </a:p>
        </p:txBody>
      </p:sp>
      <p:cxnSp>
        <p:nvCxnSpPr>
          <p:cNvPr id="1997" name="Google Shape;1997;p73"/>
          <p:cNvCxnSpPr/>
          <p:nvPr/>
        </p:nvCxnSpPr>
        <p:spPr>
          <a:xfrm>
            <a:off x="1275676" y="1813659"/>
            <a:ext cx="0" cy="476086"/>
          </a:xfrm>
          <a:prstGeom prst="straightConnector1">
            <a:avLst/>
          </a:prstGeom>
          <a:noFill/>
          <a:ln w="9525" cap="flat" cmpd="sng">
            <a:solidFill>
              <a:schemeClr val="accent1"/>
            </a:solidFill>
            <a:prstDash val="solid"/>
            <a:miter lim="800000"/>
            <a:headEnd type="none" w="sm" len="sm"/>
            <a:tailEnd type="triangle" w="med" len="med"/>
          </a:ln>
        </p:spPr>
      </p:cxnSp>
      <p:sp>
        <p:nvSpPr>
          <p:cNvPr id="1998" name="Google Shape;1998;p73"/>
          <p:cNvSpPr txBox="1"/>
          <p:nvPr/>
        </p:nvSpPr>
        <p:spPr>
          <a:xfrm>
            <a:off x="1286223" y="1917267"/>
            <a:ext cx="55015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000"/>
              <a:buFont typeface="Arial"/>
              <a:buNone/>
            </a:pPr>
            <a:r>
              <a:rPr lang="en-US" sz="1000" b="1" i="1" u="none" strike="noStrike" cap="none">
                <a:solidFill>
                  <a:schemeClr val="accent1"/>
                </a:solidFill>
                <a:latin typeface="Arial"/>
                <a:ea typeface="Arial"/>
                <a:cs typeface="Arial"/>
                <a:sym typeface="Arial"/>
              </a:rPr>
              <a:t>POST</a:t>
            </a:r>
            <a:endParaRPr sz="1000" b="0" i="1" u="none" strike="noStrike" cap="none">
              <a:solidFill>
                <a:schemeClr val="accent1"/>
              </a:solidFill>
              <a:latin typeface="Arial"/>
              <a:ea typeface="Arial"/>
              <a:cs typeface="Arial"/>
              <a:sym typeface="Arial"/>
            </a:endParaRPr>
          </a:p>
        </p:txBody>
      </p:sp>
      <p:sp>
        <p:nvSpPr>
          <p:cNvPr id="1999" name="Google Shape;1999;p73"/>
          <p:cNvSpPr txBox="1"/>
          <p:nvPr/>
        </p:nvSpPr>
        <p:spPr>
          <a:xfrm>
            <a:off x="514503" y="1203598"/>
            <a:ext cx="2861895" cy="25391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050"/>
              <a:buFont typeface="Arial"/>
              <a:buChar char="•"/>
            </a:pPr>
            <a:r>
              <a:rPr lang="en-US" sz="1050" b="0" i="0" u="none" strike="noStrike" cap="none">
                <a:solidFill>
                  <a:srgbClr val="000000"/>
                </a:solidFill>
                <a:latin typeface="Arial"/>
                <a:ea typeface="Arial"/>
                <a:cs typeface="Arial"/>
                <a:sym typeface="Arial"/>
              </a:rPr>
              <a:t>서비스구성 (Eventual TX)</a:t>
            </a:r>
            <a:endParaRPr/>
          </a:p>
        </p:txBody>
      </p:sp>
      <p:cxnSp>
        <p:nvCxnSpPr>
          <p:cNvPr id="2000" name="Google Shape;2000;p73"/>
          <p:cNvCxnSpPr/>
          <p:nvPr/>
        </p:nvCxnSpPr>
        <p:spPr>
          <a:xfrm>
            <a:off x="1275676" y="3301099"/>
            <a:ext cx="0" cy="523695"/>
          </a:xfrm>
          <a:prstGeom prst="straightConnector1">
            <a:avLst/>
          </a:prstGeom>
          <a:noFill/>
          <a:ln w="9525" cap="flat" cmpd="sng">
            <a:solidFill>
              <a:schemeClr val="accent1"/>
            </a:solidFill>
            <a:prstDash val="solid"/>
            <a:miter lim="800000"/>
            <a:headEnd type="none" w="sm" len="sm"/>
            <a:tailEnd type="triangle" w="med" len="med"/>
          </a:ln>
        </p:spPr>
      </p:cxnSp>
      <p:cxnSp>
        <p:nvCxnSpPr>
          <p:cNvPr id="2001" name="Google Shape;2001;p73"/>
          <p:cNvCxnSpPr/>
          <p:nvPr/>
        </p:nvCxnSpPr>
        <p:spPr>
          <a:xfrm rot="10800000">
            <a:off x="2724576" y="3430859"/>
            <a:ext cx="0" cy="475207"/>
          </a:xfrm>
          <a:prstGeom prst="straightConnector1">
            <a:avLst/>
          </a:prstGeom>
          <a:noFill/>
          <a:ln w="9525" cap="flat" cmpd="sng">
            <a:solidFill>
              <a:schemeClr val="accent1"/>
            </a:solidFill>
            <a:prstDash val="solid"/>
            <a:miter lim="800000"/>
            <a:headEnd type="none" w="sm" len="sm"/>
            <a:tailEnd type="triangle" w="med" len="med"/>
          </a:ln>
        </p:spPr>
      </p:cxnSp>
      <p:grpSp>
        <p:nvGrpSpPr>
          <p:cNvPr id="2002" name="Google Shape;2002;p73"/>
          <p:cNvGrpSpPr/>
          <p:nvPr/>
        </p:nvGrpSpPr>
        <p:grpSpPr>
          <a:xfrm>
            <a:off x="2241614" y="2310786"/>
            <a:ext cx="965928" cy="1081039"/>
            <a:chOff x="2479602" y="2931789"/>
            <a:chExt cx="965928" cy="1081039"/>
          </a:xfrm>
        </p:grpSpPr>
        <p:sp>
          <p:nvSpPr>
            <p:cNvPr id="2003" name="Google Shape;2003;p73"/>
            <p:cNvSpPr/>
            <p:nvPr/>
          </p:nvSpPr>
          <p:spPr>
            <a:xfrm rot="5400000">
              <a:off x="2422046" y="2989345"/>
              <a:ext cx="1081039" cy="965928"/>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2004" name="Google Shape;2004;p73"/>
            <p:cNvSpPr txBox="1"/>
            <p:nvPr/>
          </p:nvSpPr>
          <p:spPr>
            <a:xfrm>
              <a:off x="2509557" y="3227697"/>
              <a:ext cx="906018" cy="430887"/>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Product</a:t>
              </a:r>
              <a:endParaRPr dirty="0"/>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(MongoDB)</a:t>
              </a:r>
              <a:endParaRPr sz="1100" b="0" i="0" u="none" strike="noStrike" cap="none" dirty="0">
                <a:solidFill>
                  <a:srgbClr val="000000"/>
                </a:solidFill>
                <a:latin typeface="Arial"/>
                <a:ea typeface="Arial"/>
                <a:cs typeface="Arial"/>
                <a:sym typeface="Arial"/>
              </a:endParaRPr>
            </a:p>
          </p:txBody>
        </p:sp>
      </p:grpSp>
      <p:grpSp>
        <p:nvGrpSpPr>
          <p:cNvPr id="2005" name="Google Shape;2005;p73"/>
          <p:cNvGrpSpPr/>
          <p:nvPr/>
        </p:nvGrpSpPr>
        <p:grpSpPr>
          <a:xfrm>
            <a:off x="761326" y="2310786"/>
            <a:ext cx="1028700" cy="1081039"/>
            <a:chOff x="833331" y="2931789"/>
            <a:chExt cx="1028700" cy="1081039"/>
          </a:xfrm>
        </p:grpSpPr>
        <p:sp>
          <p:nvSpPr>
            <p:cNvPr id="2006" name="Google Shape;2006;p73"/>
            <p:cNvSpPr/>
            <p:nvPr/>
          </p:nvSpPr>
          <p:spPr>
            <a:xfrm rot="5400000">
              <a:off x="807162" y="2957959"/>
              <a:ext cx="1081039" cy="1028700"/>
            </a:xfrm>
            <a:prstGeom prst="hexagon">
              <a:avLst>
                <a:gd name="adj" fmla="val 30839"/>
                <a:gd name="vf" fmla="val 115470"/>
              </a:avLst>
            </a:prstGeom>
            <a:solidFill>
              <a:srgbClr val="EA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2007" name="Google Shape;2007;p73"/>
            <p:cNvSpPr txBox="1"/>
            <p:nvPr/>
          </p:nvSpPr>
          <p:spPr>
            <a:xfrm>
              <a:off x="900131" y="3227697"/>
              <a:ext cx="895103" cy="430887"/>
            </a:xfrm>
            <a:prstGeom prst="rect">
              <a:avLst/>
            </a:prstGeom>
            <a:solidFill>
              <a:srgbClr val="EAEDE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Order</a:t>
              </a:r>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(MySQL)</a:t>
              </a:r>
              <a:endParaRPr sz="1100" b="0" i="0" u="none" strike="noStrike" cap="none">
                <a:solidFill>
                  <a:srgbClr val="000000"/>
                </a:solidFill>
                <a:latin typeface="Arial"/>
                <a:ea typeface="Arial"/>
                <a:cs typeface="Arial"/>
                <a:sym typeface="Arial"/>
              </a:endParaRPr>
            </a:p>
          </p:txBody>
        </p:sp>
      </p:grpSp>
      <p:sp>
        <p:nvSpPr>
          <p:cNvPr id="2008" name="Google Shape;2008;p73"/>
          <p:cNvSpPr txBox="1"/>
          <p:nvPr/>
        </p:nvSpPr>
        <p:spPr>
          <a:xfrm>
            <a:off x="1291203" y="3435404"/>
            <a:ext cx="10438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u="none" strike="noStrike" cap="none">
                <a:solidFill>
                  <a:schemeClr val="accent1"/>
                </a:solidFill>
                <a:latin typeface="Arial"/>
                <a:ea typeface="Arial"/>
                <a:cs typeface="Arial"/>
                <a:sym typeface="Arial"/>
              </a:rPr>
              <a:t>OrderPlaced</a:t>
            </a:r>
            <a:endParaRPr sz="900" b="1" i="1"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accent1"/>
              </a:buClr>
              <a:buSzPts val="900"/>
              <a:buFont typeface="Arial"/>
              <a:buNone/>
            </a:pPr>
            <a:r>
              <a:rPr lang="en-US" sz="900" b="0" i="1" u="none" strike="noStrike" cap="none">
                <a:solidFill>
                  <a:schemeClr val="accent1"/>
                </a:solidFill>
                <a:latin typeface="Arial"/>
                <a:ea typeface="Arial"/>
                <a:cs typeface="Arial"/>
                <a:sym typeface="Arial"/>
              </a:rPr>
              <a:t>(pub, PENDING)</a:t>
            </a:r>
            <a:endParaRPr sz="900" b="0" i="1" u="none" strike="noStrike" cap="none">
              <a:solidFill>
                <a:schemeClr val="accent1"/>
              </a:solidFill>
              <a:latin typeface="Arial"/>
              <a:ea typeface="Arial"/>
              <a:cs typeface="Arial"/>
              <a:sym typeface="Arial"/>
            </a:endParaRPr>
          </a:p>
        </p:txBody>
      </p:sp>
      <p:sp>
        <p:nvSpPr>
          <p:cNvPr id="2009" name="Google Shape;2009;p73"/>
          <p:cNvSpPr txBox="1"/>
          <p:nvPr/>
        </p:nvSpPr>
        <p:spPr>
          <a:xfrm>
            <a:off x="2722963" y="3435404"/>
            <a:ext cx="87075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u="none" strike="noStrike" cap="none">
                <a:solidFill>
                  <a:schemeClr val="accent1"/>
                </a:solidFill>
                <a:latin typeface="Arial"/>
                <a:ea typeface="Arial"/>
                <a:cs typeface="Arial"/>
                <a:sym typeface="Arial"/>
              </a:rPr>
              <a:t>OrderPlaced</a:t>
            </a:r>
            <a:endParaRPr sz="900" b="1" i="1"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accent1"/>
              </a:buClr>
              <a:buSzPts val="900"/>
              <a:buFont typeface="Arial"/>
              <a:buNone/>
            </a:pPr>
            <a:r>
              <a:rPr lang="en-US" sz="900" b="0" i="1" u="none" strike="noStrike" cap="none">
                <a:solidFill>
                  <a:schemeClr val="accent1"/>
                </a:solidFill>
                <a:latin typeface="Arial"/>
                <a:ea typeface="Arial"/>
                <a:cs typeface="Arial"/>
                <a:sym typeface="Arial"/>
              </a:rPr>
              <a:t>(pub)</a:t>
            </a:r>
            <a:endParaRPr sz="900" b="0" i="1" u="none" strike="noStrike" cap="none">
              <a:solidFill>
                <a:schemeClr val="accent1"/>
              </a:solidFill>
              <a:latin typeface="Arial"/>
              <a:ea typeface="Arial"/>
              <a:cs typeface="Arial"/>
              <a:sym typeface="Arial"/>
            </a:endParaRPr>
          </a:p>
        </p:txBody>
      </p:sp>
      <p:sp>
        <p:nvSpPr>
          <p:cNvPr id="2010" name="Google Shape;2010;p73"/>
          <p:cNvSpPr/>
          <p:nvPr/>
        </p:nvSpPr>
        <p:spPr>
          <a:xfrm rot="5400000">
            <a:off x="2237394" y="2170470"/>
            <a:ext cx="276727" cy="3672410"/>
          </a:xfrm>
          <a:prstGeom prst="can">
            <a:avLst>
              <a:gd name="adj" fmla="val 25000"/>
            </a:avLst>
          </a:prstGeom>
          <a:solidFill>
            <a:srgbClr val="A7B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011" name="Google Shape;2011;p73"/>
          <p:cNvSpPr txBox="1"/>
          <p:nvPr/>
        </p:nvSpPr>
        <p:spPr>
          <a:xfrm>
            <a:off x="2099079" y="3879717"/>
            <a:ext cx="553357"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050"/>
              <a:buFont typeface="Arial"/>
              <a:buNone/>
            </a:pPr>
            <a:r>
              <a:rPr lang="en-US" sz="1050" b="1" i="0" u="none" strike="noStrike" cap="none">
                <a:solidFill>
                  <a:schemeClr val="lt1"/>
                </a:solidFill>
                <a:latin typeface="Arial"/>
                <a:ea typeface="Arial"/>
                <a:cs typeface="Arial"/>
                <a:sym typeface="Arial"/>
              </a:rPr>
              <a:t>Kafka</a:t>
            </a:r>
            <a:endParaRPr sz="1050" b="1" i="0" u="none" strike="noStrike" cap="none">
              <a:solidFill>
                <a:schemeClr val="lt1"/>
              </a:solidFill>
              <a:latin typeface="Arial"/>
              <a:ea typeface="Arial"/>
              <a:cs typeface="Arial"/>
              <a:sym typeface="Arial"/>
            </a:endParaRPr>
          </a:p>
        </p:txBody>
      </p:sp>
      <p:sp>
        <p:nvSpPr>
          <p:cNvPr id="2012" name="Google Shape;2012;p73"/>
          <p:cNvSpPr/>
          <p:nvPr/>
        </p:nvSpPr>
        <p:spPr>
          <a:xfrm>
            <a:off x="4599089" y="3355769"/>
            <a:ext cx="3929829" cy="29197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900" b="0" i="0" u="none" strike="noStrike" cap="none" dirty="0" err="1">
                <a:solidFill>
                  <a:schemeClr val="lt1"/>
                </a:solidFill>
                <a:latin typeface="Arial"/>
                <a:ea typeface="Arial"/>
                <a:cs typeface="Arial"/>
                <a:sym typeface="Arial"/>
              </a:rPr>
              <a:t>주문량</a:t>
            </a:r>
            <a:r>
              <a:rPr lang="en-US" sz="900" b="0" i="0" u="none" strike="noStrike" cap="none" dirty="0">
                <a:solidFill>
                  <a:schemeClr val="lt1"/>
                </a:solidFill>
                <a:latin typeface="Arial"/>
                <a:ea typeface="Arial"/>
                <a:cs typeface="Arial"/>
                <a:sym typeface="Arial"/>
              </a:rPr>
              <a:t> : 10 , </a:t>
            </a:r>
            <a:r>
              <a:rPr lang="en-US" sz="900" b="0" i="0" u="none" strike="noStrike" cap="none" dirty="0" err="1">
                <a:solidFill>
                  <a:schemeClr val="lt1"/>
                </a:solidFill>
                <a:latin typeface="Arial"/>
                <a:ea typeface="Arial"/>
                <a:cs typeface="Arial"/>
                <a:sym typeface="Arial"/>
              </a:rPr>
              <a:t>재고량</a:t>
            </a:r>
            <a:r>
              <a:rPr lang="en-US" sz="900" b="0" i="0" u="none" strike="noStrike" cap="none" dirty="0">
                <a:solidFill>
                  <a:schemeClr val="lt1"/>
                </a:solidFill>
                <a:latin typeface="Arial"/>
                <a:ea typeface="Arial"/>
                <a:cs typeface="Arial"/>
                <a:sym typeface="Arial"/>
              </a:rPr>
              <a:t> : 0  </a:t>
            </a:r>
            <a:r>
              <a:rPr lang="en-US" sz="1000" b="0" i="0" u="none" strike="noStrike" cap="none" dirty="0">
                <a:solidFill>
                  <a:schemeClr val="lt1"/>
                </a:solidFill>
                <a:latin typeface="Arial"/>
                <a:ea typeface="Arial"/>
                <a:cs typeface="Arial"/>
                <a:sym typeface="Arial"/>
              </a:rPr>
              <a:t>🡪 </a:t>
            </a:r>
            <a:r>
              <a:rPr lang="en-US" sz="1000" b="1" i="0" u="none" strike="noStrike" cap="none" dirty="0">
                <a:solidFill>
                  <a:schemeClr val="lt1"/>
                </a:solidFill>
                <a:latin typeface="Arial"/>
                <a:ea typeface="Arial"/>
                <a:cs typeface="Arial"/>
                <a:sym typeface="Arial"/>
              </a:rPr>
              <a:t> </a:t>
            </a:r>
            <a:r>
              <a:rPr lang="en-US" sz="1000" b="1" i="0" u="none" strike="noStrike" cap="none" dirty="0" err="1">
                <a:solidFill>
                  <a:schemeClr val="lt1"/>
                </a:solidFill>
                <a:latin typeface="Arial"/>
                <a:ea typeface="Arial"/>
                <a:cs typeface="Arial"/>
                <a:sym typeface="Arial"/>
              </a:rPr>
              <a:t>취소됨</a:t>
            </a:r>
            <a:endParaRPr sz="1000" b="1" i="0" u="none" strike="noStrike" cap="none" dirty="0">
              <a:solidFill>
                <a:schemeClr val="lt1"/>
              </a:solidFill>
              <a:latin typeface="Arial"/>
              <a:ea typeface="Arial"/>
              <a:cs typeface="Arial"/>
              <a:sym typeface="Arial"/>
            </a:endParaRPr>
          </a:p>
        </p:txBody>
      </p:sp>
      <p:cxnSp>
        <p:nvCxnSpPr>
          <p:cNvPr id="2013" name="Google Shape;2013;p73"/>
          <p:cNvCxnSpPr/>
          <p:nvPr/>
        </p:nvCxnSpPr>
        <p:spPr>
          <a:xfrm rot="-5400000" flipH="1">
            <a:off x="2978251" y="3072233"/>
            <a:ext cx="968700" cy="517500"/>
          </a:xfrm>
          <a:prstGeom prst="bentConnector3">
            <a:avLst>
              <a:gd name="adj1" fmla="val 0"/>
            </a:avLst>
          </a:prstGeom>
          <a:noFill/>
          <a:ln w="9525" cap="flat" cmpd="sng">
            <a:solidFill>
              <a:schemeClr val="accent1"/>
            </a:solidFill>
            <a:prstDash val="dash"/>
            <a:miter lim="800000"/>
            <a:headEnd type="none" w="sm" len="sm"/>
            <a:tailEnd type="triangle" w="med" len="med"/>
          </a:ln>
        </p:spPr>
      </p:cxnSp>
      <p:sp>
        <p:nvSpPr>
          <p:cNvPr id="2014" name="Google Shape;2014;p73"/>
          <p:cNvSpPr/>
          <p:nvPr/>
        </p:nvSpPr>
        <p:spPr>
          <a:xfrm rot="-1038969">
            <a:off x="7360988" y="3868669"/>
            <a:ext cx="2040732" cy="636770"/>
          </a:xfrm>
          <a:prstGeom prst="roundRect">
            <a:avLst>
              <a:gd name="adj" fmla="val 16667"/>
            </a:avLst>
          </a:prstGeom>
          <a:solidFill>
            <a:schemeClr val="accent1"/>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Malgun Gothic"/>
              <a:buNone/>
            </a:pPr>
            <a:r>
              <a:rPr lang="en-US" sz="1400" b="1" i="0" u="none" strike="noStrike" cap="none">
                <a:solidFill>
                  <a:schemeClr val="lt1"/>
                </a:solidFill>
                <a:latin typeface="Malgun Gothic"/>
                <a:ea typeface="Malgun Gothic"/>
                <a:cs typeface="Malgun Gothic"/>
                <a:sym typeface="Malgun Gothic"/>
              </a:rPr>
              <a:t>복구 &amp; </a:t>
            </a:r>
            <a:endParaRPr/>
          </a:p>
          <a:p>
            <a:pPr marL="0" marR="0" lvl="0" indent="0" algn="ctr" rtl="0">
              <a:lnSpc>
                <a:spcPct val="100000"/>
              </a:lnSpc>
              <a:spcBef>
                <a:spcPts val="0"/>
              </a:spcBef>
              <a:spcAft>
                <a:spcPts val="0"/>
              </a:spcAft>
              <a:buClr>
                <a:schemeClr val="lt1"/>
              </a:buClr>
              <a:buSzPts val="1400"/>
              <a:buFont typeface="Malgun Gothic"/>
              <a:buNone/>
            </a:pPr>
            <a:r>
              <a:rPr lang="en-US" sz="1400" b="1" i="0" u="none" strike="noStrike" cap="none">
                <a:solidFill>
                  <a:schemeClr val="lt1"/>
                </a:solidFill>
                <a:latin typeface="Malgun Gothic"/>
                <a:ea typeface="Malgun Gothic"/>
                <a:cs typeface="Malgun Gothic"/>
                <a:sym typeface="Malgun Gothic"/>
              </a:rPr>
              <a:t>결국 일치</a:t>
            </a:r>
            <a:endParaRPr/>
          </a:p>
        </p:txBody>
      </p:sp>
      <p:sp>
        <p:nvSpPr>
          <p:cNvPr id="2015" name="Google Shape;2015;p73"/>
          <p:cNvSpPr txBox="1"/>
          <p:nvPr/>
        </p:nvSpPr>
        <p:spPr>
          <a:xfrm>
            <a:off x="3419872" y="3013724"/>
            <a:ext cx="587574"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900"/>
              <a:buFont typeface="Arial"/>
              <a:buNone/>
            </a:pPr>
            <a:r>
              <a:rPr lang="en-US" sz="900" b="1" i="1" u="none" strike="noStrike" cap="none">
                <a:solidFill>
                  <a:schemeClr val="accent1"/>
                </a:solidFill>
                <a:latin typeface="Arial"/>
                <a:ea typeface="Arial"/>
                <a:cs typeface="Arial"/>
                <a:sym typeface="Arial"/>
              </a:rPr>
              <a:t>All-done</a:t>
            </a:r>
            <a:endParaRPr/>
          </a:p>
          <a:p>
            <a:pPr marL="0" marR="0" lvl="0" indent="0" algn="l" rtl="0">
              <a:lnSpc>
                <a:spcPct val="100000"/>
              </a:lnSpc>
              <a:spcBef>
                <a:spcPts val="0"/>
              </a:spcBef>
              <a:spcAft>
                <a:spcPts val="0"/>
              </a:spcAft>
              <a:buClr>
                <a:schemeClr val="accent1"/>
              </a:buClr>
              <a:buSzPts val="900"/>
              <a:buFont typeface="Arial"/>
              <a:buNone/>
            </a:pPr>
            <a:r>
              <a:rPr lang="en-US" sz="900" b="0" i="1" u="none" strike="noStrike" cap="none">
                <a:solidFill>
                  <a:schemeClr val="accent1"/>
                </a:solidFill>
                <a:latin typeface="Arial"/>
                <a:ea typeface="Arial"/>
                <a:cs typeface="Arial"/>
                <a:sym typeface="Arial"/>
              </a:rPr>
              <a:t>(pub)</a:t>
            </a:r>
            <a:endParaRPr sz="900" b="0" i="1" u="none" strike="noStrike" cap="none">
              <a:solidFill>
                <a:schemeClr val="accent1"/>
              </a:solidFill>
              <a:latin typeface="Arial"/>
              <a:ea typeface="Arial"/>
              <a:cs typeface="Arial"/>
              <a:sym typeface="Arial"/>
            </a:endParaRPr>
          </a:p>
        </p:txBody>
      </p:sp>
      <p:sp>
        <p:nvSpPr>
          <p:cNvPr id="2016" name="Google Shape;2016;p73"/>
          <p:cNvSpPr/>
          <p:nvPr/>
        </p:nvSpPr>
        <p:spPr>
          <a:xfrm>
            <a:off x="3341034" y="2214313"/>
            <a:ext cx="685922" cy="272370"/>
          </a:xfrm>
          <a:prstGeom prst="roundRect">
            <a:avLst>
              <a:gd name="adj" fmla="val 16667"/>
            </a:avLst>
          </a:prstGeom>
          <a:solidFill>
            <a:srgbClr val="26262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err="1">
                <a:solidFill>
                  <a:schemeClr val="lt1"/>
                </a:solidFill>
                <a:latin typeface="Arial"/>
                <a:ea typeface="Arial"/>
                <a:cs typeface="Arial"/>
                <a:sym typeface="Arial"/>
              </a:rPr>
              <a:t>If~else</a:t>
            </a:r>
            <a:endParaRPr sz="1000" b="0" i="0" u="none" strike="noStrike" cap="none" dirty="0">
              <a:solidFill>
                <a:schemeClr val="lt1"/>
              </a:solidFill>
              <a:latin typeface="Arial"/>
              <a:ea typeface="Arial"/>
              <a:cs typeface="Arial"/>
              <a:sym typeface="Arial"/>
            </a:endParaRPr>
          </a:p>
        </p:txBody>
      </p:sp>
      <p:sp>
        <p:nvSpPr>
          <p:cNvPr id="2017" name="Google Shape;2017;p73"/>
          <p:cNvSpPr txBox="1"/>
          <p:nvPr/>
        </p:nvSpPr>
        <p:spPr>
          <a:xfrm>
            <a:off x="2915816" y="1592546"/>
            <a:ext cx="932093"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900"/>
              <a:buFont typeface="Arial"/>
              <a:buNone/>
            </a:pPr>
            <a:r>
              <a:rPr lang="en-US" sz="900" b="1" i="1" u="none" strike="noStrike" cap="none">
                <a:solidFill>
                  <a:srgbClr val="FF0000"/>
                </a:solidFill>
                <a:latin typeface="Arial"/>
                <a:ea typeface="Arial"/>
                <a:cs typeface="Arial"/>
                <a:sym typeface="Arial"/>
              </a:rPr>
              <a:t>CANCELLED</a:t>
            </a:r>
            <a:endParaRPr/>
          </a:p>
          <a:p>
            <a:pPr marL="0" marR="0" lvl="0" indent="0" algn="l" rtl="0">
              <a:lnSpc>
                <a:spcPct val="100000"/>
              </a:lnSpc>
              <a:spcBef>
                <a:spcPts val="0"/>
              </a:spcBef>
              <a:spcAft>
                <a:spcPts val="0"/>
              </a:spcAft>
              <a:buClr>
                <a:srgbClr val="FF0000"/>
              </a:buClr>
              <a:buSzPts val="900"/>
              <a:buFont typeface="Arial"/>
              <a:buNone/>
            </a:pPr>
            <a:r>
              <a:rPr lang="en-US" sz="900" b="0" i="1" u="none" strike="noStrike" cap="none">
                <a:solidFill>
                  <a:srgbClr val="FF0000"/>
                </a:solidFill>
                <a:latin typeface="Arial"/>
                <a:ea typeface="Arial"/>
                <a:cs typeface="Arial"/>
                <a:sym typeface="Arial"/>
              </a:rPr>
              <a:t>(pub)</a:t>
            </a:r>
            <a:endParaRPr sz="900" b="0" i="1" u="none" strike="noStrike" cap="none">
              <a:solidFill>
                <a:srgbClr val="FF0000"/>
              </a:solidFill>
              <a:latin typeface="Arial"/>
              <a:ea typeface="Arial"/>
              <a:cs typeface="Arial"/>
              <a:sym typeface="Arial"/>
            </a:endParaRPr>
          </a:p>
        </p:txBody>
      </p:sp>
      <p:cxnSp>
        <p:nvCxnSpPr>
          <p:cNvPr id="2018" name="Google Shape;2018;p73"/>
          <p:cNvCxnSpPr/>
          <p:nvPr/>
        </p:nvCxnSpPr>
        <p:spPr>
          <a:xfrm rot="10800000">
            <a:off x="3376398" y="1973908"/>
            <a:ext cx="186131" cy="226049"/>
          </a:xfrm>
          <a:prstGeom prst="straightConnector1">
            <a:avLst/>
          </a:prstGeom>
          <a:noFill/>
          <a:ln w="9525" cap="flat" cmpd="sng">
            <a:solidFill>
              <a:schemeClr val="accent3"/>
            </a:solidFill>
            <a:prstDash val="solid"/>
            <a:miter lim="800000"/>
            <a:headEnd type="none" w="sm" len="sm"/>
            <a:tailEnd type="triangle" w="med" len="med"/>
          </a:ln>
        </p:spPr>
      </p:cxnSp>
      <p:cxnSp>
        <p:nvCxnSpPr>
          <p:cNvPr id="2019" name="Google Shape;2019;p73"/>
          <p:cNvCxnSpPr/>
          <p:nvPr/>
        </p:nvCxnSpPr>
        <p:spPr>
          <a:xfrm flipH="1">
            <a:off x="3419872" y="2488726"/>
            <a:ext cx="164980" cy="280109"/>
          </a:xfrm>
          <a:prstGeom prst="straightConnector1">
            <a:avLst/>
          </a:prstGeom>
          <a:noFill/>
          <a:ln w="9525" cap="flat" cmpd="sng">
            <a:solidFill>
              <a:schemeClr val="accent3"/>
            </a:solidFill>
            <a:prstDash val="solid"/>
            <a:miter lim="800000"/>
            <a:headEnd type="none" w="sm" len="sm"/>
            <a:tailEnd type="triangle" w="med" len="med"/>
          </a:ln>
        </p:spPr>
      </p:cxnSp>
      <p:cxnSp>
        <p:nvCxnSpPr>
          <p:cNvPr id="2020" name="Google Shape;2020;p73"/>
          <p:cNvCxnSpPr>
            <a:cxnSpLocks/>
            <a:stCxn id="2011" idx="2"/>
            <a:endCxn id="2006" idx="1"/>
          </p:cNvCxnSpPr>
          <p:nvPr/>
        </p:nvCxnSpPr>
        <p:spPr>
          <a:xfrm rot="5400000" flipH="1">
            <a:off x="1039019" y="2796894"/>
            <a:ext cx="1059048" cy="1614431"/>
          </a:xfrm>
          <a:prstGeom prst="bentConnector4">
            <a:avLst>
              <a:gd name="adj1" fmla="val -21585"/>
              <a:gd name="adj2" fmla="val 115781"/>
            </a:avLst>
          </a:prstGeom>
          <a:noFill/>
          <a:ln w="9525" cap="flat" cmpd="sng">
            <a:solidFill>
              <a:schemeClr val="accent2"/>
            </a:solidFill>
            <a:prstDash val="dash"/>
            <a:miter lim="800000"/>
            <a:headEnd type="none" w="sm" len="sm"/>
            <a:tailEnd type="triangle" w="med" len="med"/>
          </a:ln>
        </p:spPr>
      </p:cxnSp>
      <p:sp>
        <p:nvSpPr>
          <p:cNvPr id="2021" name="Google Shape;2021;p73"/>
          <p:cNvSpPr txBox="1"/>
          <p:nvPr/>
        </p:nvSpPr>
        <p:spPr>
          <a:xfrm>
            <a:off x="4602611" y="1518052"/>
            <a:ext cx="3929829" cy="26161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조회화면</a:t>
            </a:r>
            <a:endParaRPr sz="1100" b="0" i="0" u="none" strike="noStrike" cap="none">
              <a:solidFill>
                <a:srgbClr val="000000"/>
              </a:solidFill>
              <a:latin typeface="Arial"/>
              <a:ea typeface="Arial"/>
              <a:cs typeface="Arial"/>
              <a:sym typeface="Arial"/>
            </a:endParaRPr>
          </a:p>
        </p:txBody>
      </p:sp>
      <p:grpSp>
        <p:nvGrpSpPr>
          <p:cNvPr id="2022" name="Google Shape;2022;p73"/>
          <p:cNvGrpSpPr/>
          <p:nvPr/>
        </p:nvGrpSpPr>
        <p:grpSpPr>
          <a:xfrm>
            <a:off x="6092499" y="1343523"/>
            <a:ext cx="2439941" cy="386777"/>
            <a:chOff x="783484" y="1152139"/>
            <a:chExt cx="2683935" cy="386777"/>
          </a:xfrm>
        </p:grpSpPr>
        <p:sp>
          <p:nvSpPr>
            <p:cNvPr id="2023" name="Google Shape;2023;p73"/>
            <p:cNvSpPr/>
            <p:nvPr/>
          </p:nvSpPr>
          <p:spPr>
            <a:xfrm>
              <a:off x="783484" y="1152139"/>
              <a:ext cx="2683935" cy="386777"/>
            </a:xfrm>
            <a:prstGeom prst="roundRect">
              <a:avLst>
                <a:gd name="adj" fmla="val 50000"/>
              </a:avLst>
            </a:prstGeom>
            <a:solidFill>
              <a:srgbClr val="F2F2F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1" u="none" strike="noStrike" cap="none">
                <a:solidFill>
                  <a:srgbClr val="000000"/>
                </a:solidFill>
                <a:latin typeface="Malgun Gothic"/>
                <a:ea typeface="Malgun Gothic"/>
                <a:cs typeface="Malgun Gothic"/>
                <a:sym typeface="Malgun Gothic"/>
              </a:endParaRPr>
            </a:p>
          </p:txBody>
        </p:sp>
        <p:sp>
          <p:nvSpPr>
            <p:cNvPr id="2024" name="Google Shape;2024;p73"/>
            <p:cNvSpPr/>
            <p:nvPr/>
          </p:nvSpPr>
          <p:spPr>
            <a:xfrm>
              <a:off x="1220357" y="1250831"/>
              <a:ext cx="840719" cy="188925"/>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700"/>
                <a:buFont typeface="Arial"/>
                <a:buNone/>
              </a:pPr>
              <a:r>
                <a:rPr lang="en-US" sz="700" b="1" i="0" u="none" strike="noStrike" cap="none">
                  <a:solidFill>
                    <a:schemeClr val="lt1"/>
                  </a:solidFill>
                  <a:latin typeface="Arial"/>
                  <a:ea typeface="Arial"/>
                  <a:cs typeface="Arial"/>
                  <a:sym typeface="Arial"/>
                </a:rPr>
                <a:t>Consistent</a:t>
              </a:r>
              <a:endParaRPr sz="700" b="1" i="0" u="none" strike="noStrike" cap="none">
                <a:solidFill>
                  <a:schemeClr val="lt1"/>
                </a:solidFill>
                <a:latin typeface="Arial"/>
                <a:ea typeface="Arial"/>
                <a:cs typeface="Arial"/>
                <a:sym typeface="Arial"/>
              </a:endParaRPr>
            </a:p>
          </p:txBody>
        </p:sp>
        <p:sp>
          <p:nvSpPr>
            <p:cNvPr id="2025" name="Google Shape;2025;p73"/>
            <p:cNvSpPr/>
            <p:nvPr/>
          </p:nvSpPr>
          <p:spPr>
            <a:xfrm>
              <a:off x="2196577" y="1250831"/>
              <a:ext cx="840719" cy="188925"/>
            </a:xfrm>
            <a:prstGeom prst="rect">
              <a:avLst/>
            </a:prstGeom>
            <a:solidFill>
              <a:srgbClr val="6B7F8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700"/>
                <a:buFont typeface="Arial"/>
                <a:buNone/>
              </a:pPr>
              <a:r>
                <a:rPr lang="en-US" sz="700" b="1" i="0" u="none" strike="noStrike" cap="none">
                  <a:solidFill>
                    <a:schemeClr val="lt1"/>
                  </a:solidFill>
                  <a:latin typeface="Arial"/>
                  <a:ea typeface="Arial"/>
                  <a:cs typeface="Arial"/>
                  <a:sym typeface="Arial"/>
                </a:rPr>
                <a:t>In-consistent</a:t>
              </a:r>
              <a:endParaRPr sz="700" b="1" i="0" u="none" strike="noStrike" cap="none">
                <a:solidFill>
                  <a:schemeClr val="lt1"/>
                </a:solidFill>
                <a:latin typeface="Arial"/>
                <a:ea typeface="Arial"/>
                <a:cs typeface="Arial"/>
                <a:sym typeface="Arial"/>
              </a:endParaRPr>
            </a:p>
          </p:txBody>
        </p:sp>
      </p:grpSp>
      <p:sp>
        <p:nvSpPr>
          <p:cNvPr id="2026" name="Google Shape;2026;p73"/>
          <p:cNvSpPr/>
          <p:nvPr/>
        </p:nvSpPr>
        <p:spPr>
          <a:xfrm>
            <a:off x="4599089" y="2981768"/>
            <a:ext cx="3929829" cy="291976"/>
          </a:xfrm>
          <a:prstGeom prst="rect">
            <a:avLst/>
          </a:prstGeom>
          <a:solidFill>
            <a:srgbClr val="6C7F8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err="1">
                <a:solidFill>
                  <a:schemeClr val="lt1"/>
                </a:solidFill>
                <a:latin typeface="Arial"/>
                <a:ea typeface="Arial"/>
                <a:cs typeface="Arial"/>
                <a:sym typeface="Arial"/>
              </a:rPr>
              <a:t>주문량</a:t>
            </a:r>
            <a:r>
              <a:rPr lang="en-US" sz="1000" b="0" i="0" u="none" strike="noStrike" cap="none" dirty="0">
                <a:solidFill>
                  <a:schemeClr val="lt1"/>
                </a:solidFill>
                <a:latin typeface="Arial"/>
                <a:ea typeface="Arial"/>
                <a:cs typeface="Arial"/>
                <a:sym typeface="Arial"/>
              </a:rPr>
              <a:t> : 11 , </a:t>
            </a:r>
            <a:r>
              <a:rPr lang="en-US" sz="1000" b="0" i="0" u="none" strike="noStrike" cap="none" dirty="0" err="1">
                <a:solidFill>
                  <a:schemeClr val="lt1"/>
                </a:solidFill>
                <a:latin typeface="Arial"/>
                <a:ea typeface="Arial"/>
                <a:cs typeface="Arial"/>
                <a:sym typeface="Arial"/>
              </a:rPr>
              <a:t>재고량</a:t>
            </a:r>
            <a:r>
              <a:rPr lang="en-US" sz="1000" b="0" i="0" u="none" strike="noStrike" cap="none" dirty="0">
                <a:solidFill>
                  <a:schemeClr val="lt1"/>
                </a:solidFill>
                <a:latin typeface="Arial"/>
                <a:ea typeface="Arial"/>
                <a:cs typeface="Arial"/>
                <a:sym typeface="Arial"/>
              </a:rPr>
              <a:t> : </a:t>
            </a:r>
            <a:r>
              <a:rPr lang="en-US" sz="1000" dirty="0">
                <a:solidFill>
                  <a:schemeClr val="lt1"/>
                </a:solidFill>
              </a:rPr>
              <a:t>1</a:t>
            </a:r>
            <a:r>
              <a:rPr lang="en-US" sz="1000" b="0" i="0" u="none" strike="noStrike" cap="none" dirty="0">
                <a:solidFill>
                  <a:schemeClr val="lt1"/>
                </a:solidFill>
                <a:latin typeface="Arial"/>
                <a:ea typeface="Arial"/>
                <a:cs typeface="Arial"/>
                <a:sym typeface="Arial"/>
              </a:rPr>
              <a:t> (PENDING)</a:t>
            </a:r>
            <a:endParaRPr sz="1000" b="0" i="0" u="none" strike="noStrike" cap="none" dirty="0">
              <a:solidFill>
                <a:schemeClr val="lt1"/>
              </a:solidFill>
              <a:latin typeface="Arial"/>
              <a:ea typeface="Arial"/>
              <a:cs typeface="Arial"/>
              <a:sym typeface="Arial"/>
            </a:endParaRPr>
          </a:p>
        </p:txBody>
      </p:sp>
      <p:sp>
        <p:nvSpPr>
          <p:cNvPr id="2027" name="Google Shape;2027;p73"/>
          <p:cNvSpPr/>
          <p:nvPr/>
        </p:nvSpPr>
        <p:spPr>
          <a:xfrm>
            <a:off x="4599089" y="1877683"/>
            <a:ext cx="3929829" cy="291976"/>
          </a:xfrm>
          <a:prstGeom prst="rect">
            <a:avLst/>
          </a:prstGeom>
          <a:solidFill>
            <a:srgbClr val="9B59B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err="1">
                <a:solidFill>
                  <a:schemeClr val="lt1"/>
                </a:solidFill>
                <a:latin typeface="Arial"/>
                <a:ea typeface="Arial"/>
                <a:cs typeface="Arial"/>
                <a:sym typeface="Arial"/>
              </a:rPr>
              <a:t>주문량</a:t>
            </a:r>
            <a:r>
              <a:rPr lang="en-US" sz="1000" b="0" i="0" u="none" strike="noStrike" cap="none" dirty="0">
                <a:solidFill>
                  <a:schemeClr val="lt1"/>
                </a:solidFill>
                <a:latin typeface="Arial"/>
                <a:ea typeface="Arial"/>
                <a:cs typeface="Arial"/>
                <a:sym typeface="Arial"/>
              </a:rPr>
              <a:t> : </a:t>
            </a:r>
            <a:r>
              <a:rPr lang="en-US" sz="1000" dirty="0">
                <a:solidFill>
                  <a:schemeClr val="lt1"/>
                </a:solidFill>
              </a:rPr>
              <a:t>9</a:t>
            </a:r>
            <a:r>
              <a:rPr lang="en-US" sz="1000" b="0" i="0" u="none" strike="noStrike" cap="none" dirty="0">
                <a:solidFill>
                  <a:schemeClr val="lt1"/>
                </a:solidFill>
                <a:latin typeface="Arial"/>
                <a:ea typeface="Arial"/>
                <a:cs typeface="Arial"/>
                <a:sym typeface="Arial"/>
              </a:rPr>
              <a:t> , </a:t>
            </a:r>
            <a:r>
              <a:rPr lang="en-US" sz="1000" b="0" i="0" u="none" strike="noStrike" cap="none" dirty="0" err="1">
                <a:solidFill>
                  <a:schemeClr val="lt1"/>
                </a:solidFill>
                <a:latin typeface="Arial"/>
                <a:ea typeface="Arial"/>
                <a:cs typeface="Arial"/>
                <a:sym typeface="Arial"/>
              </a:rPr>
              <a:t>재고량</a:t>
            </a:r>
            <a:r>
              <a:rPr lang="en-US" sz="1000" b="0" i="0" u="none" strike="noStrike" cap="none" dirty="0">
                <a:solidFill>
                  <a:schemeClr val="lt1"/>
                </a:solidFill>
                <a:latin typeface="Arial"/>
                <a:ea typeface="Arial"/>
                <a:cs typeface="Arial"/>
                <a:sym typeface="Arial"/>
              </a:rPr>
              <a:t> : </a:t>
            </a:r>
            <a:r>
              <a:rPr lang="en-US" sz="1000" dirty="0">
                <a:solidFill>
                  <a:schemeClr val="lt1"/>
                </a:solidFill>
              </a:rPr>
              <a:t>2</a:t>
            </a:r>
            <a:endParaRPr sz="1000" b="0" i="0" u="none" strike="noStrike" cap="none" dirty="0">
              <a:solidFill>
                <a:schemeClr val="lt1"/>
              </a:solidFill>
              <a:latin typeface="Arial"/>
              <a:ea typeface="Arial"/>
              <a:cs typeface="Arial"/>
              <a:sym typeface="Arial"/>
            </a:endParaRPr>
          </a:p>
        </p:txBody>
      </p:sp>
      <p:sp>
        <p:nvSpPr>
          <p:cNvPr id="2028" name="Google Shape;2028;p73"/>
          <p:cNvSpPr/>
          <p:nvPr/>
        </p:nvSpPr>
        <p:spPr>
          <a:xfrm>
            <a:off x="4599089" y="2254559"/>
            <a:ext cx="3929829" cy="265433"/>
          </a:xfrm>
          <a:prstGeom prst="rect">
            <a:avLst/>
          </a:prstGeom>
          <a:solidFill>
            <a:srgbClr val="6C7F8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err="1">
                <a:solidFill>
                  <a:schemeClr val="lt1"/>
                </a:solidFill>
                <a:latin typeface="Arial"/>
                <a:ea typeface="Arial"/>
                <a:cs typeface="Arial"/>
                <a:sym typeface="Arial"/>
              </a:rPr>
              <a:t>주문량</a:t>
            </a:r>
            <a:r>
              <a:rPr lang="en-US" sz="1000" b="0" i="0" u="none" strike="noStrike" cap="none" dirty="0">
                <a:solidFill>
                  <a:schemeClr val="lt1"/>
                </a:solidFill>
                <a:latin typeface="Arial"/>
                <a:ea typeface="Arial"/>
                <a:cs typeface="Arial"/>
                <a:sym typeface="Arial"/>
              </a:rPr>
              <a:t> : 9 , </a:t>
            </a:r>
            <a:r>
              <a:rPr lang="en-US" sz="1000" b="0" i="0" u="none" strike="noStrike" cap="none" dirty="0" err="1">
                <a:solidFill>
                  <a:schemeClr val="lt1"/>
                </a:solidFill>
                <a:latin typeface="Arial"/>
                <a:ea typeface="Arial"/>
                <a:cs typeface="Arial"/>
                <a:sym typeface="Arial"/>
              </a:rPr>
              <a:t>재고량</a:t>
            </a:r>
            <a:r>
              <a:rPr lang="en-US" sz="1000" b="0" i="0" u="none" strike="noStrike" cap="none" dirty="0">
                <a:solidFill>
                  <a:schemeClr val="lt1"/>
                </a:solidFill>
                <a:latin typeface="Arial"/>
                <a:ea typeface="Arial"/>
                <a:cs typeface="Arial"/>
                <a:sym typeface="Arial"/>
              </a:rPr>
              <a:t> : </a:t>
            </a:r>
            <a:r>
              <a:rPr lang="en-US" sz="1000" dirty="0">
                <a:solidFill>
                  <a:schemeClr val="lt1"/>
                </a:solidFill>
              </a:rPr>
              <a:t>2</a:t>
            </a:r>
            <a:r>
              <a:rPr lang="en-US" sz="1000" b="0" i="0" u="none" strike="noStrike" cap="none" dirty="0">
                <a:solidFill>
                  <a:schemeClr val="lt1"/>
                </a:solidFill>
                <a:latin typeface="Arial"/>
                <a:ea typeface="Arial"/>
                <a:cs typeface="Arial"/>
                <a:sym typeface="Arial"/>
              </a:rPr>
              <a:t> (PENDING)</a:t>
            </a:r>
            <a:endParaRPr sz="1000" b="0" i="0" u="none" strike="noStrike" cap="none" dirty="0">
              <a:solidFill>
                <a:schemeClr val="lt1"/>
              </a:solidFill>
              <a:latin typeface="Arial"/>
              <a:ea typeface="Arial"/>
              <a:cs typeface="Arial"/>
              <a:sym typeface="Arial"/>
            </a:endParaRPr>
          </a:p>
        </p:txBody>
      </p:sp>
      <p:sp>
        <p:nvSpPr>
          <p:cNvPr id="2029" name="Google Shape;2029;p73"/>
          <p:cNvSpPr/>
          <p:nvPr/>
        </p:nvSpPr>
        <p:spPr>
          <a:xfrm>
            <a:off x="4599089" y="2604892"/>
            <a:ext cx="3929829" cy="291976"/>
          </a:xfrm>
          <a:prstGeom prst="rect">
            <a:avLst/>
          </a:prstGeom>
          <a:solidFill>
            <a:srgbClr val="9B59B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000"/>
              <a:buFont typeface="Arial"/>
              <a:buNone/>
            </a:pPr>
            <a:r>
              <a:rPr lang="en-US" sz="1000" b="0" i="0" u="none" strike="noStrike" cap="none" dirty="0" err="1">
                <a:solidFill>
                  <a:schemeClr val="lt1"/>
                </a:solidFill>
                <a:latin typeface="Arial"/>
                <a:ea typeface="Arial"/>
                <a:cs typeface="Arial"/>
                <a:sym typeface="Arial"/>
              </a:rPr>
              <a:t>주문량</a:t>
            </a:r>
            <a:r>
              <a:rPr lang="en-US" sz="1000" b="0" i="0" u="none" strike="noStrike" cap="none" dirty="0">
                <a:solidFill>
                  <a:schemeClr val="lt1"/>
                </a:solidFill>
                <a:latin typeface="Arial"/>
                <a:ea typeface="Arial"/>
                <a:cs typeface="Arial"/>
                <a:sym typeface="Arial"/>
              </a:rPr>
              <a:t> : 10 , </a:t>
            </a:r>
            <a:r>
              <a:rPr lang="en-US" sz="1000" b="0" i="0" u="none" strike="noStrike" cap="none" dirty="0" err="1">
                <a:solidFill>
                  <a:schemeClr val="lt1"/>
                </a:solidFill>
                <a:latin typeface="Arial"/>
                <a:ea typeface="Arial"/>
                <a:cs typeface="Arial"/>
                <a:sym typeface="Arial"/>
              </a:rPr>
              <a:t>재고량</a:t>
            </a:r>
            <a:r>
              <a:rPr lang="en-US" sz="1000" b="0" i="0" u="none" strike="noStrike" cap="none" dirty="0">
                <a:solidFill>
                  <a:schemeClr val="lt1"/>
                </a:solidFill>
                <a:latin typeface="Arial"/>
                <a:ea typeface="Arial"/>
                <a:cs typeface="Arial"/>
                <a:sym typeface="Arial"/>
              </a:rPr>
              <a:t> : 1</a:t>
            </a:r>
            <a:endParaRPr sz="1000" b="0" i="0" u="none" strike="noStrike" cap="none" dirty="0">
              <a:solidFill>
                <a:schemeClr val="lt1"/>
              </a:solidFill>
              <a:latin typeface="Arial"/>
              <a:ea typeface="Arial"/>
              <a:cs typeface="Arial"/>
              <a:sym typeface="Arial"/>
            </a:endParaRPr>
          </a:p>
        </p:txBody>
      </p:sp>
      <p:sp>
        <p:nvSpPr>
          <p:cNvPr id="2030" name="Google Shape;2030;p73"/>
          <p:cNvSpPr txBox="1"/>
          <p:nvPr/>
        </p:nvSpPr>
        <p:spPr>
          <a:xfrm>
            <a:off x="838450" y="4234543"/>
            <a:ext cx="1551617"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900"/>
              <a:buFont typeface="Arial"/>
              <a:buNone/>
            </a:pPr>
            <a:r>
              <a:rPr lang="en-US" sz="900" b="1" i="1" u="none" strike="noStrike" cap="none" dirty="0">
                <a:solidFill>
                  <a:srgbClr val="FF0000"/>
                </a:solidFill>
                <a:latin typeface="Arial"/>
                <a:ea typeface="Arial"/>
                <a:cs typeface="Arial"/>
                <a:sym typeface="Arial"/>
              </a:rPr>
              <a:t>CANCELLED</a:t>
            </a:r>
            <a:endParaRPr dirty="0"/>
          </a:p>
          <a:p>
            <a:pPr marL="0" marR="0" lvl="0" indent="0" algn="ctr" rtl="0">
              <a:lnSpc>
                <a:spcPct val="100000"/>
              </a:lnSpc>
              <a:spcBef>
                <a:spcPts val="0"/>
              </a:spcBef>
              <a:spcAft>
                <a:spcPts val="0"/>
              </a:spcAft>
              <a:buClr>
                <a:srgbClr val="FF0000"/>
              </a:buClr>
              <a:buSzPts val="900"/>
              <a:buFont typeface="Arial"/>
              <a:buNone/>
            </a:pPr>
            <a:r>
              <a:rPr lang="en-US" sz="900" b="0" i="1" u="none" strike="noStrike" cap="none" dirty="0">
                <a:solidFill>
                  <a:srgbClr val="FF0000"/>
                </a:solidFill>
                <a:latin typeface="Arial"/>
                <a:ea typeface="Arial"/>
                <a:cs typeface="Arial"/>
                <a:sym typeface="Arial"/>
              </a:rPr>
              <a:t>(sub, DELETE or CANCEL)</a:t>
            </a:r>
            <a:endParaRPr sz="900" b="0" i="1" u="none" strike="noStrike" cap="none" dirty="0">
              <a:solidFill>
                <a:srgbClr val="FF0000"/>
              </a:solidFill>
              <a:latin typeface="Arial"/>
              <a:ea typeface="Arial"/>
              <a:cs typeface="Arial"/>
              <a:sym typeface="Arial"/>
            </a:endParaRPr>
          </a:p>
        </p:txBody>
      </p:sp>
    </p:spTree>
    <p:extLst>
      <p:ext uri="{BB962C8B-B14F-4D97-AF65-F5344CB8AC3E}">
        <p14:creationId xmlns:p14="http://schemas.microsoft.com/office/powerpoint/2010/main" val="10887332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4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8" name="Google Shape;1338;p41"/>
          <p:cNvSpPr/>
          <p:nvPr/>
        </p:nvSpPr>
        <p:spPr>
          <a:xfrm rot="-2700000" flipH="1">
            <a:off x="-282117" y="-190252"/>
            <a:ext cx="1370728" cy="1032741"/>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9" name="Google Shape;1339;p41"/>
          <p:cNvSpPr/>
          <p:nvPr/>
        </p:nvSpPr>
        <p:spPr>
          <a:xfrm rot="-2700000" flipH="1">
            <a:off x="668730" y="316609"/>
            <a:ext cx="484026" cy="484026"/>
          </a:xfrm>
          <a:prstGeom prst="rect">
            <a:avLst/>
          </a:prstGeom>
          <a:solidFill>
            <a:schemeClr val="accen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0" name="Google Shape;1340;p41"/>
          <p:cNvSpPr/>
          <p:nvPr/>
        </p:nvSpPr>
        <p:spPr>
          <a:xfrm rot="-2700000" flipH="1">
            <a:off x="7532611" y="491355"/>
            <a:ext cx="515604" cy="515604"/>
          </a:xfrm>
          <a:prstGeom prst="rect">
            <a:avLst/>
          </a:prstGeom>
          <a:solidFill>
            <a:schemeClr val="accent4">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1" name="Google Shape;1341;p41"/>
          <p:cNvSpPr/>
          <p:nvPr/>
        </p:nvSpPr>
        <p:spPr>
          <a:xfrm rot="10800000" flipH="1">
            <a:off x="7017482" y="0"/>
            <a:ext cx="2126518" cy="111062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2" name="Google Shape;1342;p41"/>
          <p:cNvSpPr/>
          <p:nvPr/>
        </p:nvSpPr>
        <p:spPr>
          <a:xfrm flipH="1">
            <a:off x="5982258" y="4586625"/>
            <a:ext cx="1120884" cy="556875"/>
          </a:xfrm>
          <a:prstGeom prst="triangle">
            <a:avLst>
              <a:gd name="adj" fmla="val 50000"/>
            </a:avLst>
          </a:prstGeom>
          <a:solidFill>
            <a:schemeClr val="accen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43" name="Google Shape;1343;p41"/>
          <p:cNvPicPr preferRelativeResize="0"/>
          <p:nvPr/>
        </p:nvPicPr>
        <p:blipFill rotWithShape="1">
          <a:blip r:embed="rId3">
            <a:alphaModFix/>
          </a:blip>
          <a:srcRect/>
          <a:stretch/>
        </p:blipFill>
        <p:spPr>
          <a:xfrm>
            <a:off x="482600" y="659955"/>
            <a:ext cx="8178799" cy="3823588"/>
          </a:xfrm>
          <a:prstGeom prst="rect">
            <a:avLst/>
          </a:prstGeom>
          <a:noFill/>
          <a:ln>
            <a:noFill/>
          </a:ln>
        </p:spPr>
      </p:pic>
      <p:sp>
        <p:nvSpPr>
          <p:cNvPr id="1344" name="Google Shape;1344;p41"/>
          <p:cNvSpPr/>
          <p:nvPr/>
        </p:nvSpPr>
        <p:spPr>
          <a:xfrm flipH="1">
            <a:off x="5703060" y="4839857"/>
            <a:ext cx="611177" cy="303643"/>
          </a:xfrm>
          <a:prstGeom prst="triangle">
            <a:avLst>
              <a:gd name="adj" fmla="val 50000"/>
            </a:avLst>
          </a:prstGeom>
          <a:solidFill>
            <a:schemeClr val="accen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36802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pic>
        <p:nvPicPr>
          <p:cNvPr id="1349" name="Google Shape;1349;p42" descr="https://cdn-images-1.medium.com/max/2600/1*fYWM_GGOQBB9hzypglBlrA.png"/>
          <p:cNvPicPr preferRelativeResize="0"/>
          <p:nvPr/>
        </p:nvPicPr>
        <p:blipFill rotWithShape="1">
          <a:blip r:embed="rId3">
            <a:alphaModFix/>
          </a:blip>
          <a:srcRect/>
          <a:stretch/>
        </p:blipFill>
        <p:spPr>
          <a:xfrm>
            <a:off x="225334" y="1158495"/>
            <a:ext cx="8693332" cy="2552567"/>
          </a:xfrm>
          <a:prstGeom prst="rect">
            <a:avLst/>
          </a:prstGeom>
          <a:noFill/>
          <a:ln>
            <a:noFill/>
          </a:ln>
        </p:spPr>
      </p:pic>
      <p:sp>
        <p:nvSpPr>
          <p:cNvPr id="1350" name="Google Shape;1350;p42"/>
          <p:cNvSpPr txBox="1"/>
          <p:nvPr/>
        </p:nvSpPr>
        <p:spPr>
          <a:xfrm>
            <a:off x="806714" y="3720405"/>
            <a:ext cx="1917833"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A242F"/>
              </a:buClr>
              <a:buSzPts val="1400"/>
              <a:buFont typeface="Calibri"/>
              <a:buNone/>
            </a:pPr>
            <a:r>
              <a:rPr lang="en-US" sz="1400" b="1" i="0" u="none" strike="noStrike" cap="none">
                <a:solidFill>
                  <a:srgbClr val="1A242F"/>
                </a:solidFill>
                <a:latin typeface="Calibri"/>
                <a:ea typeface="Calibri"/>
                <a:cs typeface="Calibri"/>
                <a:sym typeface="Calibri"/>
              </a:rPr>
              <a:t>Monolith:</a:t>
            </a:r>
            <a:endParaRPr sz="1200" b="1" i="0" u="none" strike="noStrike" cap="none">
              <a:solidFill>
                <a:srgbClr val="1A242F"/>
              </a:solidFill>
              <a:latin typeface="Calibri"/>
              <a:ea typeface="Calibri"/>
              <a:cs typeface="Calibri"/>
              <a:sym typeface="Calibri"/>
            </a:endParaRPr>
          </a:p>
          <a:p>
            <a:pPr marL="214313" marR="0" lvl="0" indent="-214313" algn="l" rtl="0">
              <a:lnSpc>
                <a:spcPct val="100000"/>
              </a:lnSpc>
              <a:spcBef>
                <a:spcPts val="0"/>
              </a:spcBef>
              <a:spcAft>
                <a:spcPts val="0"/>
              </a:spcAft>
              <a:buClr>
                <a:srgbClr val="1A242F"/>
              </a:buClr>
              <a:buSzPts val="1200"/>
              <a:buFont typeface="Arial"/>
              <a:buChar char="•"/>
            </a:pPr>
            <a:r>
              <a:rPr lang="en-US" sz="1200" b="0" i="0" u="none" strike="noStrike" cap="none">
                <a:solidFill>
                  <a:srgbClr val="1A242F"/>
                </a:solidFill>
                <a:latin typeface="Calibri"/>
                <a:ea typeface="Calibri"/>
                <a:cs typeface="Calibri"/>
                <a:sym typeface="Calibri"/>
              </a:rPr>
              <a:t>With Canonical Model</a:t>
            </a:r>
            <a:endParaRPr sz="1400" b="0"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1A242F"/>
              </a:buClr>
              <a:buSzPts val="1200"/>
              <a:buFont typeface="Arial"/>
              <a:buChar char="•"/>
            </a:pPr>
            <a:r>
              <a:rPr lang="en-US" sz="1200" b="0" i="0" u="none" strike="noStrike" cap="none">
                <a:solidFill>
                  <a:srgbClr val="1A242F"/>
                </a:solidFill>
                <a:latin typeface="Calibri"/>
                <a:ea typeface="Calibri"/>
                <a:cs typeface="Calibri"/>
                <a:sym typeface="Calibri"/>
              </a:rPr>
              <a:t>(“Rule Them All” model)</a:t>
            </a:r>
            <a:endParaRPr sz="1200" b="0" i="0" u="none" strike="noStrike" cap="none">
              <a:solidFill>
                <a:srgbClr val="1A242F"/>
              </a:solidFill>
              <a:latin typeface="Calibri"/>
              <a:ea typeface="Calibri"/>
              <a:cs typeface="Calibri"/>
              <a:sym typeface="Calibri"/>
            </a:endParaRPr>
          </a:p>
        </p:txBody>
      </p:sp>
      <p:sp>
        <p:nvSpPr>
          <p:cNvPr id="1351" name="Google Shape;1351;p42"/>
          <p:cNvSpPr txBox="1"/>
          <p:nvPr/>
        </p:nvSpPr>
        <p:spPr>
          <a:xfrm>
            <a:off x="5072743" y="3720405"/>
            <a:ext cx="3102452"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A242F"/>
              </a:buClr>
              <a:buSzPts val="1400"/>
              <a:buFont typeface="Calibri"/>
              <a:buNone/>
            </a:pPr>
            <a:r>
              <a:rPr lang="en-US" sz="1400" b="1" i="0" u="none" strike="noStrike" cap="none">
                <a:solidFill>
                  <a:srgbClr val="1A242F"/>
                </a:solidFill>
                <a:latin typeface="Calibri"/>
                <a:ea typeface="Calibri"/>
                <a:cs typeface="Calibri"/>
                <a:sym typeface="Calibri"/>
              </a:rPr>
              <a:t>Reactive Microservices:</a:t>
            </a:r>
            <a:endParaRPr sz="1400" b="0"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1A242F"/>
              </a:buClr>
              <a:buSzPts val="1200"/>
              <a:buFont typeface="Arial"/>
              <a:buChar char="•"/>
            </a:pPr>
            <a:r>
              <a:rPr lang="en-US" sz="1200" b="0" i="0" u="none" strike="noStrike" cap="none">
                <a:solidFill>
                  <a:srgbClr val="1A242F"/>
                </a:solidFill>
                <a:latin typeface="Calibri"/>
                <a:ea typeface="Calibri"/>
                <a:cs typeface="Calibri"/>
                <a:sym typeface="Calibri"/>
              </a:rPr>
              <a:t>Autonomously designed Model(Document)</a:t>
            </a:r>
            <a:endParaRPr sz="1400" b="0"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1A242F"/>
              </a:buClr>
              <a:buSzPts val="1200"/>
              <a:buFont typeface="Arial"/>
              <a:buChar char="•"/>
            </a:pPr>
            <a:r>
              <a:rPr lang="en-US" sz="1200" b="0" i="0" u="none" strike="noStrike" cap="none">
                <a:solidFill>
                  <a:srgbClr val="1A242F"/>
                </a:solidFill>
                <a:latin typeface="Calibri"/>
                <a:ea typeface="Calibri"/>
                <a:cs typeface="Calibri"/>
                <a:sym typeface="Calibri"/>
              </a:rPr>
              <a:t>Polyglot Persistence</a:t>
            </a:r>
            <a:endParaRPr sz="1200" b="0" i="0" u="none" strike="noStrike" cap="none">
              <a:solidFill>
                <a:srgbClr val="1A242F"/>
              </a:solidFill>
              <a:latin typeface="Calibri"/>
              <a:ea typeface="Calibri"/>
              <a:cs typeface="Calibri"/>
              <a:sym typeface="Calibri"/>
            </a:endParaRPr>
          </a:p>
        </p:txBody>
      </p:sp>
      <p:sp>
        <p:nvSpPr>
          <p:cNvPr id="1352" name="Google Shape;1352;p42"/>
          <p:cNvSpPr/>
          <p:nvPr/>
        </p:nvSpPr>
        <p:spPr>
          <a:xfrm>
            <a:off x="5553830" y="1852887"/>
            <a:ext cx="322118" cy="33250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b"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E</a:t>
            </a:r>
            <a:endParaRPr sz="1000" b="0" i="0" u="none" strike="noStrike" cap="none">
              <a:solidFill>
                <a:srgbClr val="000000"/>
              </a:solidFill>
              <a:latin typeface="Malgun Gothic"/>
              <a:ea typeface="Malgun Gothic"/>
              <a:cs typeface="Malgun Gothic"/>
              <a:sym typeface="Malgun Gothic"/>
            </a:endParaRPr>
          </a:p>
        </p:txBody>
      </p:sp>
      <p:sp>
        <p:nvSpPr>
          <p:cNvPr id="1353" name="Google Shape;1353;p42"/>
          <p:cNvSpPr/>
          <p:nvPr/>
        </p:nvSpPr>
        <p:spPr>
          <a:xfrm>
            <a:off x="7996606" y="1852887"/>
            <a:ext cx="322118" cy="332509"/>
          </a:xfrm>
          <a:prstGeom prst="foldedCorner">
            <a:avLst>
              <a:gd name="adj" fmla="val 16667"/>
            </a:avLst>
          </a:prstGeom>
          <a:solidFill>
            <a:srgbClr val="FFC000"/>
          </a:solidFill>
          <a:ln w="9525" cap="flat" cmpd="sng">
            <a:solidFill>
              <a:srgbClr val="F39C12"/>
            </a:solidFill>
            <a:prstDash val="solid"/>
            <a:round/>
            <a:headEnd type="none" w="sm" len="sm"/>
            <a:tailEnd type="none" w="sm" len="sm"/>
          </a:ln>
        </p:spPr>
        <p:txBody>
          <a:bodyPr spcFirstLastPara="1" wrap="square" lIns="0" tIns="144000" rIns="0" bIns="45700" anchor="b" anchorCtr="1">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E</a:t>
            </a:r>
            <a:endParaRPr sz="1000" b="0" i="0" u="none" strike="noStrike" cap="none">
              <a:solidFill>
                <a:srgbClr val="000000"/>
              </a:solidFill>
              <a:latin typeface="Malgun Gothic"/>
              <a:ea typeface="Malgun Gothic"/>
              <a:cs typeface="Malgun Gothic"/>
              <a:sym typeface="Malgun Gothic"/>
            </a:endParaRPr>
          </a:p>
        </p:txBody>
      </p:sp>
      <p:cxnSp>
        <p:nvCxnSpPr>
          <p:cNvPr id="1354" name="Google Shape;1354;p42"/>
          <p:cNvCxnSpPr/>
          <p:nvPr/>
        </p:nvCxnSpPr>
        <p:spPr>
          <a:xfrm rot="10800000">
            <a:off x="8231580" y="2185396"/>
            <a:ext cx="0" cy="24938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55" name="Google Shape;1355;p42"/>
          <p:cNvCxnSpPr>
            <a:stCxn id="1353" idx="1"/>
          </p:cNvCxnSpPr>
          <p:nvPr/>
        </p:nvCxnSpPr>
        <p:spPr>
          <a:xfrm rot="10800000">
            <a:off x="7576906" y="2019141"/>
            <a:ext cx="4197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56" name="Google Shape;1356;p42"/>
          <p:cNvCxnSpPr>
            <a:endCxn id="1352" idx="2"/>
          </p:cNvCxnSpPr>
          <p:nvPr/>
        </p:nvCxnSpPr>
        <p:spPr>
          <a:xfrm rot="10800000">
            <a:off x="5714889" y="2185396"/>
            <a:ext cx="0" cy="287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57" name="Google Shape;1357;p42"/>
          <p:cNvCxnSpPr>
            <a:stCxn id="1352" idx="3"/>
          </p:cNvCxnSpPr>
          <p:nvPr/>
        </p:nvCxnSpPr>
        <p:spPr>
          <a:xfrm>
            <a:off x="5875948" y="2019141"/>
            <a:ext cx="344100" cy="0"/>
          </a:xfrm>
          <a:prstGeom prst="straightConnector1">
            <a:avLst/>
          </a:prstGeom>
          <a:noFill/>
          <a:ln w="9525" cap="flat" cmpd="sng">
            <a:solidFill>
              <a:schemeClr val="accent1"/>
            </a:solidFill>
            <a:prstDash val="solid"/>
            <a:miter lim="800000"/>
            <a:headEnd type="none" w="sm" len="sm"/>
            <a:tailEnd type="triangle" w="med" len="med"/>
          </a:ln>
        </p:spPr>
      </p:cxnSp>
      <p:sp>
        <p:nvSpPr>
          <p:cNvPr id="1358" name="Google Shape;1358;p42"/>
          <p:cNvSpPr/>
          <p:nvPr/>
        </p:nvSpPr>
        <p:spPr>
          <a:xfrm>
            <a:off x="539750" y="4678702"/>
            <a:ext cx="799207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Source: </a:t>
            </a:r>
            <a:r>
              <a:rPr lang="en-US" sz="1000" b="0" i="0" u="sng" strike="noStrike" cap="none">
                <a:solidFill>
                  <a:srgbClr val="000000"/>
                </a:solidFill>
                <a:latin typeface="Arial"/>
                <a:ea typeface="Arial"/>
                <a:cs typeface="Arial"/>
                <a:sym typeface="Arial"/>
                <a:hlinkClick r:id="rId4">
                  <a:extLst>
                    <a:ext uri="{A12FA001-AC4F-418D-AE19-62706E023703}">
                      <ahyp:hlinkClr xmlns="" xmlns:ahyp="http://schemas.microsoft.com/office/drawing/2018/hyperlinkcolor" val="tx"/>
                    </a:ext>
                  </a:extLst>
                </a:hlinkClick>
              </a:rPr>
              <a:t>https://blog.redelastic.com/corporate-arts-crafts-modelling-reactive-systems-with-event-storming-73c6236f5dd7</a:t>
            </a:r>
            <a:r>
              <a:rPr lang="en-US" sz="1000" b="0" i="0" u="none" strike="noStrike" cap="none">
                <a:solidFill>
                  <a:srgbClr val="000000"/>
                </a:solidFill>
                <a:latin typeface="Arial"/>
                <a:ea typeface="Arial"/>
                <a:cs typeface="Arial"/>
                <a:sym typeface="Arial"/>
              </a:rPr>
              <a:t>, Kevin webber</a:t>
            </a:r>
            <a:endParaRPr sz="1000" b="0" i="0" u="none" strike="noStrike" cap="none">
              <a:solidFill>
                <a:srgbClr val="000000"/>
              </a:solidFill>
              <a:latin typeface="Arial"/>
              <a:ea typeface="Arial"/>
              <a:cs typeface="Arial"/>
              <a:sym typeface="Arial"/>
            </a:endParaRPr>
          </a:p>
        </p:txBody>
      </p:sp>
      <p:sp>
        <p:nvSpPr>
          <p:cNvPr id="1359" name="Google Shape;1359;p42"/>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646"/>
              </a:buClr>
              <a:buSzPts val="3200"/>
              <a:buFont typeface="Calibri"/>
              <a:buNone/>
            </a:pPr>
            <a:r>
              <a:rPr lang="en-US" b="1"/>
              <a:t>Event Driven MSA Architecture</a:t>
            </a:r>
            <a:endParaRPr b="1"/>
          </a:p>
        </p:txBody>
      </p:sp>
    </p:spTree>
    <p:extLst>
      <p:ext uri="{BB962C8B-B14F-4D97-AF65-F5344CB8AC3E}">
        <p14:creationId xmlns:p14="http://schemas.microsoft.com/office/powerpoint/2010/main" val="1864435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1EEA5E-5FFB-5341-B2B7-9E9F4428125A}"/>
              </a:ext>
            </a:extLst>
          </p:cNvPr>
          <p:cNvSpPr>
            <a:spLocks noGrp="1"/>
          </p:cNvSpPr>
          <p:nvPr>
            <p:ph type="title"/>
          </p:nvPr>
        </p:nvSpPr>
        <p:spPr/>
        <p:txBody>
          <a:bodyPr/>
          <a:lstStyle/>
          <a:p>
            <a:r>
              <a:rPr kumimoji="1" lang="en-US" altLang="ko-KR" dirty="0"/>
              <a:t>Case Study –</a:t>
            </a:r>
            <a:r>
              <a:rPr kumimoji="1" lang="ko-KR" altLang="en-US" dirty="0"/>
              <a:t> </a:t>
            </a:r>
            <a:r>
              <a:rPr kumimoji="1" lang="en-US" altLang="ko-KR" dirty="0"/>
              <a:t>11</a:t>
            </a:r>
            <a:r>
              <a:rPr kumimoji="1" lang="ko-KR" altLang="en-US" dirty="0"/>
              <a:t>번가</a:t>
            </a:r>
            <a:endParaRPr kumimoji="1" lang="ko-Kore-KR" altLang="en-US" dirty="0"/>
          </a:p>
        </p:txBody>
      </p:sp>
      <p:sp>
        <p:nvSpPr>
          <p:cNvPr id="3" name="텍스트 개체 틀 2">
            <a:extLst>
              <a:ext uri="{FF2B5EF4-FFF2-40B4-BE49-F238E27FC236}">
                <a16:creationId xmlns:a16="http://schemas.microsoft.com/office/drawing/2014/main" id="{837D4E58-34D8-4742-A8E8-0C8B0A0138DA}"/>
              </a:ext>
            </a:extLst>
          </p:cNvPr>
          <p:cNvSpPr>
            <a:spLocks noGrp="1"/>
          </p:cNvSpPr>
          <p:nvPr>
            <p:ph type="body" idx="1"/>
          </p:nvPr>
        </p:nvSpPr>
        <p:spPr/>
        <p:txBody>
          <a:bodyPr anchor="ctr"/>
          <a:lstStyle/>
          <a:p>
            <a:pPr marL="152400" indent="0" algn="ctr">
              <a:buNone/>
            </a:pPr>
            <a:r>
              <a:rPr kumimoji="1" lang="en-US" altLang="ko-Kore-KR" sz="1800" dirty="0">
                <a:hlinkClick r:id="rId2"/>
              </a:rPr>
              <a:t>https://</a:t>
            </a:r>
            <a:r>
              <a:rPr kumimoji="1" lang="en-US" altLang="ko-Kore-KR" sz="1800" dirty="0" err="1">
                <a:hlinkClick r:id="rId2"/>
              </a:rPr>
              <a:t>tv.naver.com</a:t>
            </a:r>
            <a:r>
              <a:rPr kumimoji="1" lang="en-US" altLang="ko-Kore-KR" sz="1800" dirty="0">
                <a:hlinkClick r:id="rId2"/>
              </a:rPr>
              <a:t>/v/11212897</a:t>
            </a:r>
            <a:endParaRPr kumimoji="1" lang="ko-Kore-KR" altLang="en-US" sz="1800" dirty="0"/>
          </a:p>
        </p:txBody>
      </p:sp>
    </p:spTree>
    <p:extLst>
      <p:ext uri="{BB962C8B-B14F-4D97-AF65-F5344CB8AC3E}">
        <p14:creationId xmlns:p14="http://schemas.microsoft.com/office/powerpoint/2010/main" val="372374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C599FD-BB35-914B-B960-E8351DBFC47E}"/>
              </a:ext>
            </a:extLst>
          </p:cNvPr>
          <p:cNvSpPr>
            <a:spLocks noGrp="1"/>
          </p:cNvSpPr>
          <p:nvPr>
            <p:ph type="title"/>
          </p:nvPr>
        </p:nvSpPr>
        <p:spPr/>
        <p:txBody>
          <a:bodyPr/>
          <a:lstStyle/>
          <a:p>
            <a:r>
              <a:rPr kumimoji="1" lang="en-US" altLang="ko-US" dirty="0"/>
              <a:t>Integration Strategies Compared</a:t>
            </a:r>
            <a:endParaRPr kumimoji="1" lang="ko-US" altLang="en-US" dirty="0"/>
          </a:p>
        </p:txBody>
      </p:sp>
      <p:graphicFrame>
        <p:nvGraphicFramePr>
          <p:cNvPr id="4" name="표 3">
            <a:extLst>
              <a:ext uri="{FF2B5EF4-FFF2-40B4-BE49-F238E27FC236}">
                <a16:creationId xmlns:a16="http://schemas.microsoft.com/office/drawing/2014/main" id="{5EE06A2D-8289-F54F-9843-90DB84DAD670}"/>
              </a:ext>
            </a:extLst>
          </p:cNvPr>
          <p:cNvGraphicFramePr>
            <a:graphicFrameLocks noGrp="1"/>
          </p:cNvGraphicFramePr>
          <p:nvPr/>
        </p:nvGraphicFramePr>
        <p:xfrm>
          <a:off x="705508" y="1275606"/>
          <a:ext cx="7610907" cy="3215115"/>
        </p:xfrm>
        <a:graphic>
          <a:graphicData uri="http://schemas.openxmlformats.org/drawingml/2006/table">
            <a:tbl>
              <a:tblPr firstRow="1" bandRow="1">
                <a:tableStyleId>{D2F45FEE-C7A9-450E-8499-31EBD5A4BD26}</a:tableStyleId>
              </a:tblPr>
              <a:tblGrid>
                <a:gridCol w="2536969">
                  <a:extLst>
                    <a:ext uri="{9D8B030D-6E8A-4147-A177-3AD203B41FA5}">
                      <a16:colId xmlns:a16="http://schemas.microsoft.com/office/drawing/2014/main" val="2921363324"/>
                    </a:ext>
                  </a:extLst>
                </a:gridCol>
                <a:gridCol w="2536969">
                  <a:extLst>
                    <a:ext uri="{9D8B030D-6E8A-4147-A177-3AD203B41FA5}">
                      <a16:colId xmlns:a16="http://schemas.microsoft.com/office/drawing/2014/main" val="2635871429"/>
                    </a:ext>
                  </a:extLst>
                </a:gridCol>
                <a:gridCol w="2536969">
                  <a:extLst>
                    <a:ext uri="{9D8B030D-6E8A-4147-A177-3AD203B41FA5}">
                      <a16:colId xmlns:a16="http://schemas.microsoft.com/office/drawing/2014/main" val="420799107"/>
                    </a:ext>
                  </a:extLst>
                </a:gridCol>
              </a:tblGrid>
              <a:tr h="1071705">
                <a:tc>
                  <a:txBody>
                    <a:bodyPr/>
                    <a:lstStyle/>
                    <a:p>
                      <a:pPr algn="ctr"/>
                      <a:endParaRPr lang="ko-US" altLang="en-US" sz="1800" dirty="0"/>
                    </a:p>
                  </a:txBody>
                  <a:tcPr anchor="ctr"/>
                </a:tc>
                <a:tc>
                  <a:txBody>
                    <a:bodyPr/>
                    <a:lstStyle/>
                    <a:p>
                      <a:pPr algn="ctr"/>
                      <a:r>
                        <a:rPr lang="en-US" altLang="ko-US" sz="1800" dirty="0"/>
                        <a:t>Req-Resp</a:t>
                      </a:r>
                      <a:endParaRPr lang="ko-US" altLang="en-US" sz="1800" dirty="0"/>
                    </a:p>
                  </a:txBody>
                  <a:tcPr anchor="ctr"/>
                </a:tc>
                <a:tc>
                  <a:txBody>
                    <a:bodyPr/>
                    <a:lstStyle/>
                    <a:p>
                      <a:pPr algn="ctr"/>
                      <a:r>
                        <a:rPr lang="en-US" altLang="ko-US" sz="1800" dirty="0"/>
                        <a:t>Pub-Sub</a:t>
                      </a:r>
                      <a:endParaRPr lang="ko-US" altLang="en-US" sz="1800" dirty="0"/>
                    </a:p>
                  </a:txBody>
                  <a:tcPr anchor="ctr"/>
                </a:tc>
                <a:extLst>
                  <a:ext uri="{0D108BD9-81ED-4DB2-BD59-A6C34878D82A}">
                    <a16:rowId xmlns:a16="http://schemas.microsoft.com/office/drawing/2014/main" val="1713245762"/>
                  </a:ext>
                </a:extLst>
              </a:tr>
              <a:tr h="1071705">
                <a:tc>
                  <a:txBody>
                    <a:bodyPr/>
                    <a:lstStyle/>
                    <a:p>
                      <a:pPr algn="ctr"/>
                      <a:r>
                        <a:rPr lang="ko-KR" altLang="en-US" sz="1800" dirty="0"/>
                        <a:t>읽기</a:t>
                      </a:r>
                      <a:endParaRPr lang="ko-US" altLang="en-US" sz="1800" dirty="0"/>
                    </a:p>
                  </a:txBody>
                  <a:tcPr anchor="ctr"/>
                </a:tc>
                <a:tc>
                  <a:txBody>
                    <a:bodyPr/>
                    <a:lstStyle/>
                    <a:p>
                      <a:pPr algn="ctr"/>
                      <a:r>
                        <a:rPr lang="en-US" altLang="ko-US" sz="1800" dirty="0"/>
                        <a:t>GET request </a:t>
                      </a:r>
                      <a:br>
                        <a:rPr lang="en-US" altLang="ko-US" sz="1800" dirty="0"/>
                      </a:br>
                      <a:r>
                        <a:rPr lang="en-US" altLang="ko-US" sz="1800" dirty="0"/>
                        <a:t>+ Circuit Breaker</a:t>
                      </a:r>
                      <a:endParaRPr lang="ko-US" altLang="en-US" sz="1800" dirty="0"/>
                    </a:p>
                  </a:txBody>
                  <a:tcPr anchor="ctr"/>
                </a:tc>
                <a:tc>
                  <a:txBody>
                    <a:bodyPr/>
                    <a:lstStyle/>
                    <a:p>
                      <a:pPr algn="ctr"/>
                      <a:r>
                        <a:rPr lang="en-US" altLang="ko-US" sz="1800" dirty="0"/>
                        <a:t>CQRS</a:t>
                      </a:r>
                      <a:endParaRPr lang="ko-US" altLang="en-US" sz="1800" dirty="0"/>
                    </a:p>
                  </a:txBody>
                  <a:tcPr anchor="ctr"/>
                </a:tc>
                <a:extLst>
                  <a:ext uri="{0D108BD9-81ED-4DB2-BD59-A6C34878D82A}">
                    <a16:rowId xmlns:a16="http://schemas.microsoft.com/office/drawing/2014/main" val="3145500130"/>
                  </a:ext>
                </a:extLst>
              </a:tr>
              <a:tr h="1071705">
                <a:tc>
                  <a:txBody>
                    <a:bodyPr/>
                    <a:lstStyle/>
                    <a:p>
                      <a:pPr algn="ctr"/>
                      <a:r>
                        <a:rPr lang="ko-US" altLang="en-US" sz="1800" dirty="0"/>
                        <a:t>쓰기</a:t>
                      </a:r>
                    </a:p>
                  </a:txBody>
                  <a:tcPr anchor="ctr"/>
                </a:tc>
                <a:tc>
                  <a:txBody>
                    <a:bodyPr/>
                    <a:lstStyle/>
                    <a:p>
                      <a:pPr algn="ctr"/>
                      <a:r>
                        <a:rPr lang="en-US" altLang="ko-US" sz="1800" dirty="0"/>
                        <a:t>2PC</a:t>
                      </a:r>
                      <a:r>
                        <a:rPr lang="ko-KR" altLang="en-US" sz="1800" dirty="0"/>
                        <a:t> </a:t>
                      </a:r>
                      <a:r>
                        <a:rPr lang="en-US" altLang="ko-KR" sz="1800" dirty="0"/>
                        <a:t>(WS-AT)</a:t>
                      </a:r>
                      <a:endParaRPr lang="ko-US" altLang="en-US" sz="1800" dirty="0"/>
                    </a:p>
                  </a:txBody>
                  <a:tcPr anchor="ctr"/>
                </a:tc>
                <a:tc>
                  <a:txBody>
                    <a:bodyPr/>
                    <a:lstStyle/>
                    <a:p>
                      <a:pPr algn="ctr"/>
                      <a:r>
                        <a:rPr lang="en-US" altLang="ko-US" sz="1800" dirty="0"/>
                        <a:t>Saga</a:t>
                      </a:r>
                      <a:endParaRPr lang="ko-US" altLang="en-US" sz="1800" dirty="0"/>
                    </a:p>
                  </a:txBody>
                  <a:tcPr anchor="ctr"/>
                </a:tc>
                <a:extLst>
                  <a:ext uri="{0D108BD9-81ED-4DB2-BD59-A6C34878D82A}">
                    <a16:rowId xmlns:a16="http://schemas.microsoft.com/office/drawing/2014/main" val="168834233"/>
                  </a:ext>
                </a:extLst>
              </a:tr>
            </a:tbl>
          </a:graphicData>
        </a:graphic>
      </p:graphicFrame>
      <p:sp>
        <p:nvSpPr>
          <p:cNvPr id="8" name="모서리가 둥근 직사각형 7">
            <a:extLst>
              <a:ext uri="{FF2B5EF4-FFF2-40B4-BE49-F238E27FC236}">
                <a16:creationId xmlns:a16="http://schemas.microsoft.com/office/drawing/2014/main" id="{0C3E25E8-BAA5-A24D-9CB8-44F4510EEABF}"/>
              </a:ext>
            </a:extLst>
          </p:cNvPr>
          <p:cNvSpPr/>
          <p:nvPr/>
        </p:nvSpPr>
        <p:spPr>
          <a:xfrm>
            <a:off x="2958024" y="2211710"/>
            <a:ext cx="2793412" cy="2435650"/>
          </a:xfrm>
          <a:prstGeom prst="roundRect">
            <a:avLst>
              <a:gd name="adj" fmla="val 1650"/>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sz="2400" dirty="0"/>
              <a:t>SOA</a:t>
            </a:r>
            <a:endParaRPr kumimoji="1" lang="ko-US" altLang="en-US" sz="2400" dirty="0"/>
          </a:p>
        </p:txBody>
      </p:sp>
      <p:grpSp>
        <p:nvGrpSpPr>
          <p:cNvPr id="10" name="그룹 9">
            <a:extLst>
              <a:ext uri="{FF2B5EF4-FFF2-40B4-BE49-F238E27FC236}">
                <a16:creationId xmlns:a16="http://schemas.microsoft.com/office/drawing/2014/main" id="{076E2AE8-300A-3A42-B597-4370CB52FBD2}"/>
              </a:ext>
            </a:extLst>
          </p:cNvPr>
          <p:cNvGrpSpPr/>
          <p:nvPr/>
        </p:nvGrpSpPr>
        <p:grpSpPr>
          <a:xfrm>
            <a:off x="2987824" y="2211710"/>
            <a:ext cx="5616624" cy="2435650"/>
            <a:chOff x="2987824" y="2211710"/>
            <a:chExt cx="5616624" cy="2435650"/>
          </a:xfrm>
        </p:grpSpPr>
        <p:sp>
          <p:nvSpPr>
            <p:cNvPr id="6" name="모서리가 둥근 직사각형 5">
              <a:extLst>
                <a:ext uri="{FF2B5EF4-FFF2-40B4-BE49-F238E27FC236}">
                  <a16:creationId xmlns:a16="http://schemas.microsoft.com/office/drawing/2014/main" id="{33A0749A-C244-D74E-8294-A3237E3D38E5}"/>
                </a:ext>
              </a:extLst>
            </p:cNvPr>
            <p:cNvSpPr/>
            <p:nvPr/>
          </p:nvSpPr>
          <p:spPr>
            <a:xfrm>
              <a:off x="2987824" y="2211710"/>
              <a:ext cx="5616624" cy="1296144"/>
            </a:xfrm>
            <a:prstGeom prst="roundRect">
              <a:avLst>
                <a:gd name="adj" fmla="val 206"/>
              </a:avLst>
            </a:prstGeom>
            <a:solidFill>
              <a:srgbClr val="3498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dirty="0"/>
            </a:p>
          </p:txBody>
        </p:sp>
        <p:sp>
          <p:nvSpPr>
            <p:cNvPr id="7" name="모서리가 둥근 직사각형 6">
              <a:extLst>
                <a:ext uri="{FF2B5EF4-FFF2-40B4-BE49-F238E27FC236}">
                  <a16:creationId xmlns:a16="http://schemas.microsoft.com/office/drawing/2014/main" id="{80979058-70A2-5E47-A0BE-CB94FCF2B297}"/>
                </a:ext>
              </a:extLst>
            </p:cNvPr>
            <p:cNvSpPr/>
            <p:nvPr/>
          </p:nvSpPr>
          <p:spPr>
            <a:xfrm>
              <a:off x="5652120" y="3507854"/>
              <a:ext cx="2952328" cy="1139506"/>
            </a:xfrm>
            <a:prstGeom prst="roundRect">
              <a:avLst>
                <a:gd name="adj" fmla="val 1510"/>
              </a:avLst>
            </a:prstGeom>
            <a:solidFill>
              <a:srgbClr val="3498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sp>
          <p:nvSpPr>
            <p:cNvPr id="9" name="TextBox 8">
              <a:extLst>
                <a:ext uri="{FF2B5EF4-FFF2-40B4-BE49-F238E27FC236}">
                  <a16:creationId xmlns:a16="http://schemas.microsoft.com/office/drawing/2014/main" id="{09463120-326A-854F-A812-B51EADAF20F8}"/>
                </a:ext>
              </a:extLst>
            </p:cNvPr>
            <p:cNvSpPr txBox="1"/>
            <p:nvPr/>
          </p:nvSpPr>
          <p:spPr>
            <a:xfrm>
              <a:off x="6293017" y="3229480"/>
              <a:ext cx="740908" cy="400110"/>
            </a:xfrm>
            <a:prstGeom prst="rect">
              <a:avLst/>
            </a:prstGeom>
            <a:noFill/>
          </p:spPr>
          <p:txBody>
            <a:bodyPr wrap="none" rtlCol="0">
              <a:spAutoFit/>
            </a:bodyPr>
            <a:lstStyle/>
            <a:p>
              <a:r>
                <a:rPr kumimoji="1" lang="en-US" altLang="ko-US" sz="2000" dirty="0">
                  <a:solidFill>
                    <a:schemeClr val="accent2"/>
                  </a:solidFill>
                </a:rPr>
                <a:t>MSA</a:t>
              </a:r>
              <a:endParaRPr kumimoji="1" lang="ko-US" altLang="en-US" sz="2000" dirty="0">
                <a:solidFill>
                  <a:schemeClr val="accent2"/>
                </a:solidFill>
              </a:endParaRPr>
            </a:p>
          </p:txBody>
        </p:sp>
      </p:grpSp>
    </p:spTree>
    <p:extLst>
      <p:ext uri="{BB962C8B-B14F-4D97-AF65-F5344CB8AC3E}">
        <p14:creationId xmlns:p14="http://schemas.microsoft.com/office/powerpoint/2010/main" val="390267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동기 </a:t>
              </a:r>
              <a:r>
                <a:rPr lang="ko-KR" altLang="en-US" sz="1050" dirty="0" err="1"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거래시</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데이터 정합성</a:t>
              </a:r>
              <a:endParaRPr lang="en-US" altLang="ko-KR" sz="180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여러 개의 서비스 호출 시 특정 컴포넌트에서 장애 발생시 전체를 </a:t>
            </a:r>
            <a:r>
              <a:rPr lang="ko-KR" altLang="en-US" sz="1050" dirty="0" err="1"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원복하는</a:t>
            </a: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 방법은</a:t>
            </a:r>
            <a:r>
              <a:rPr lang="en-US" altLang="ko-KR"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1" name="Rectangle 1"/>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2"/>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grpSp>
        <p:nvGrpSpPr>
          <p:cNvPr id="4" name="그룹 3"/>
          <p:cNvGrpSpPr/>
          <p:nvPr/>
        </p:nvGrpSpPr>
        <p:grpSpPr>
          <a:xfrm>
            <a:off x="467544" y="1635645"/>
            <a:ext cx="740571" cy="2736303"/>
            <a:chOff x="467544" y="1635645"/>
            <a:chExt cx="740571" cy="2736303"/>
          </a:xfrm>
        </p:grpSpPr>
        <p:sp>
          <p:nvSpPr>
            <p:cNvPr id="9" name="순서도: 처리 8">
              <a:extLst>
                <a:ext uri="{FF2B5EF4-FFF2-40B4-BE49-F238E27FC236}">
                  <a16:creationId xmlns:a16="http://schemas.microsoft.com/office/drawing/2014/main" id="{690B7D12-AFED-52A3-2159-9605E162886D}"/>
                </a:ext>
              </a:extLst>
            </p:cNvPr>
            <p:cNvSpPr/>
            <p:nvPr/>
          </p:nvSpPr>
          <p:spPr>
            <a:xfrm>
              <a:off x="467544" y="1635645"/>
              <a:ext cx="740571" cy="2736303"/>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0" name="TextBox 9">
              <a:extLst>
                <a:ext uri="{FF2B5EF4-FFF2-40B4-BE49-F238E27FC236}">
                  <a16:creationId xmlns:a16="http://schemas.microsoft.com/office/drawing/2014/main" id="{13A9E09B-B8EA-77F1-50CF-FF056AE028CD}"/>
                </a:ext>
              </a:extLst>
            </p:cNvPr>
            <p:cNvSpPr txBox="1"/>
            <p:nvPr/>
          </p:nvSpPr>
          <p:spPr>
            <a:xfrm>
              <a:off x="602655"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2" name="화살표: 갈매기형 수장 32">
              <a:extLst>
                <a:ext uri="{FF2B5EF4-FFF2-40B4-BE49-F238E27FC236}">
                  <a16:creationId xmlns:a16="http://schemas.microsoft.com/office/drawing/2014/main" id="{CA3F9EEC-E131-0A04-EAD1-603CF7756AE3}"/>
                </a:ext>
              </a:extLst>
            </p:cNvPr>
            <p:cNvSpPr/>
            <p:nvPr/>
          </p:nvSpPr>
          <p:spPr>
            <a:xfrm rot="16200000">
              <a:off x="657810"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grpSp>
      <p:grpSp>
        <p:nvGrpSpPr>
          <p:cNvPr id="2" name="그룹 1"/>
          <p:cNvGrpSpPr/>
          <p:nvPr/>
        </p:nvGrpSpPr>
        <p:grpSpPr>
          <a:xfrm>
            <a:off x="4911549" y="1603998"/>
            <a:ext cx="740571" cy="792088"/>
            <a:chOff x="2483768" y="1635646"/>
            <a:chExt cx="740571" cy="792088"/>
          </a:xfrm>
        </p:grpSpPr>
        <p:sp>
          <p:nvSpPr>
            <p:cNvPr id="14" name="순서도: 처리 13">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5" name="TextBox 14">
              <a:extLst>
                <a:ext uri="{FF2B5EF4-FFF2-40B4-BE49-F238E27FC236}">
                  <a16:creationId xmlns:a16="http://schemas.microsoft.com/office/drawing/2014/main" id="{06F0CB7F-4157-731E-BF89-62BEC7D28F33}"/>
                </a:ext>
              </a:extLst>
            </p:cNvPr>
            <p:cNvSpPr txBox="1"/>
            <p:nvPr/>
          </p:nvSpPr>
          <p:spPr>
            <a:xfrm>
              <a:off x="2618879"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7"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grpSp>
        <p:nvGrpSpPr>
          <p:cNvPr id="3" name="그룹 2"/>
          <p:cNvGrpSpPr/>
          <p:nvPr/>
        </p:nvGrpSpPr>
        <p:grpSpPr>
          <a:xfrm>
            <a:off x="2699035" y="1635646"/>
            <a:ext cx="740571" cy="792088"/>
            <a:chOff x="1495390" y="1635646"/>
            <a:chExt cx="740571" cy="792088"/>
          </a:xfrm>
        </p:grpSpPr>
        <p:sp>
          <p:nvSpPr>
            <p:cNvPr id="18" name="순서도: 처리 17">
              <a:extLst>
                <a:ext uri="{FF2B5EF4-FFF2-40B4-BE49-F238E27FC236}">
                  <a16:creationId xmlns:a16="http://schemas.microsoft.com/office/drawing/2014/main" id="{BED2006D-3854-1D33-D95A-B20EDD9E3446}"/>
                </a:ext>
              </a:extLst>
            </p:cNvPr>
            <p:cNvSpPr/>
            <p:nvPr/>
          </p:nvSpPr>
          <p:spPr>
            <a:xfrm>
              <a:off x="1495390"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9" name="TextBox 18">
              <a:extLst>
                <a:ext uri="{FF2B5EF4-FFF2-40B4-BE49-F238E27FC236}">
                  <a16:creationId xmlns:a16="http://schemas.microsoft.com/office/drawing/2014/main" id="{2DA5CF6B-FA14-AA6E-7BD2-2EAE38D84FE9}"/>
                </a:ext>
              </a:extLst>
            </p:cNvPr>
            <p:cNvSpPr txBox="1"/>
            <p:nvPr/>
          </p:nvSpPr>
          <p:spPr>
            <a:xfrm>
              <a:off x="1630501"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24"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cxnSp>
        <p:nvCxnSpPr>
          <p:cNvPr id="6" name="직선 화살표 연결선 5"/>
          <p:cNvCxnSpPr/>
          <p:nvPr/>
        </p:nvCxnSpPr>
        <p:spPr>
          <a:xfrm>
            <a:off x="1208115" y="1851670"/>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3432215" y="1923678"/>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a:off x="1208115" y="2211710"/>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3432215" y="2139702"/>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89963" y="2088599"/>
            <a:ext cx="375424"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OK</a:t>
            </a:r>
            <a:endParaRPr lang="ko-KR" altLang="en-US" sz="1000" dirty="0" smtClean="0">
              <a:latin typeface="KoPub돋움체 Medium" pitchFamily="50" charset="-127"/>
              <a:ea typeface="KoPub돋움체 Medium" pitchFamily="50" charset="-127"/>
            </a:endParaRPr>
          </a:p>
        </p:txBody>
      </p:sp>
      <p:sp>
        <p:nvSpPr>
          <p:cNvPr id="43" name="TextBox 42"/>
          <p:cNvSpPr txBox="1"/>
          <p:nvPr/>
        </p:nvSpPr>
        <p:spPr>
          <a:xfrm>
            <a:off x="1722751" y="2211709"/>
            <a:ext cx="375424"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OK</a:t>
            </a:r>
            <a:endParaRPr lang="ko-KR" altLang="en-US" sz="1000" dirty="0" smtClean="0">
              <a:latin typeface="KoPub돋움체 Medium" pitchFamily="50" charset="-127"/>
              <a:ea typeface="KoPub돋움체 Medium" pitchFamily="50" charset="-127"/>
            </a:endParaRPr>
          </a:p>
        </p:txBody>
      </p:sp>
      <p:grpSp>
        <p:nvGrpSpPr>
          <p:cNvPr id="44" name="그룹 43"/>
          <p:cNvGrpSpPr/>
          <p:nvPr/>
        </p:nvGrpSpPr>
        <p:grpSpPr>
          <a:xfrm>
            <a:off x="4911549" y="2662193"/>
            <a:ext cx="740571" cy="792088"/>
            <a:chOff x="2483768" y="1635646"/>
            <a:chExt cx="740571" cy="792088"/>
          </a:xfrm>
        </p:grpSpPr>
        <p:sp>
          <p:nvSpPr>
            <p:cNvPr id="45" name="순서도: 처리 44">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46" name="TextBox 45">
              <a:extLst>
                <a:ext uri="{FF2B5EF4-FFF2-40B4-BE49-F238E27FC236}">
                  <a16:creationId xmlns:a16="http://schemas.microsoft.com/office/drawing/2014/main" id="{06F0CB7F-4157-731E-BF89-62BEC7D28F33}"/>
                </a:ext>
              </a:extLst>
            </p:cNvPr>
            <p:cNvSpPr txBox="1"/>
            <p:nvPr/>
          </p:nvSpPr>
          <p:spPr>
            <a:xfrm>
              <a:off x="2618879"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7"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grpSp>
        <p:nvGrpSpPr>
          <p:cNvPr id="48" name="그룹 47"/>
          <p:cNvGrpSpPr/>
          <p:nvPr/>
        </p:nvGrpSpPr>
        <p:grpSpPr>
          <a:xfrm>
            <a:off x="2699035" y="2693840"/>
            <a:ext cx="740571" cy="1678109"/>
            <a:chOff x="1495390" y="1635645"/>
            <a:chExt cx="740571" cy="1678109"/>
          </a:xfrm>
        </p:grpSpPr>
        <p:sp>
          <p:nvSpPr>
            <p:cNvPr id="49" name="순서도: 처리 48">
              <a:extLst>
                <a:ext uri="{FF2B5EF4-FFF2-40B4-BE49-F238E27FC236}">
                  <a16:creationId xmlns:a16="http://schemas.microsoft.com/office/drawing/2014/main" id="{BED2006D-3854-1D33-D95A-B20EDD9E3446}"/>
                </a:ext>
              </a:extLst>
            </p:cNvPr>
            <p:cNvSpPr/>
            <p:nvPr/>
          </p:nvSpPr>
          <p:spPr>
            <a:xfrm>
              <a:off x="1495390" y="1635645"/>
              <a:ext cx="740571" cy="1678109"/>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50" name="TextBox 49">
              <a:extLst>
                <a:ext uri="{FF2B5EF4-FFF2-40B4-BE49-F238E27FC236}">
                  <a16:creationId xmlns:a16="http://schemas.microsoft.com/office/drawing/2014/main" id="{2DA5CF6B-FA14-AA6E-7BD2-2EAE38D84FE9}"/>
                </a:ext>
              </a:extLst>
            </p:cNvPr>
            <p:cNvSpPr txBox="1"/>
            <p:nvPr/>
          </p:nvSpPr>
          <p:spPr>
            <a:xfrm>
              <a:off x="1630501"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51"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cxnSp>
        <p:nvCxnSpPr>
          <p:cNvPr id="52" name="직선 화살표 연결선 51"/>
          <p:cNvCxnSpPr/>
          <p:nvPr/>
        </p:nvCxnSpPr>
        <p:spPr>
          <a:xfrm>
            <a:off x="1208115" y="2909865"/>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3432215" y="2981873"/>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p:nvPr/>
        </p:nvCxnSpPr>
        <p:spPr>
          <a:xfrm>
            <a:off x="1208115" y="4197738"/>
            <a:ext cx="1490920" cy="0"/>
          </a:xfrm>
          <a:prstGeom prst="straightConnector1">
            <a:avLst/>
          </a:prstGeom>
          <a:ln>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a:off x="3432215" y="3197897"/>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989963" y="3146794"/>
            <a:ext cx="375424"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OK</a:t>
            </a:r>
            <a:endParaRPr lang="ko-KR" altLang="en-US" sz="1000" dirty="0" smtClean="0">
              <a:latin typeface="KoPub돋움체 Medium" pitchFamily="50" charset="-127"/>
              <a:ea typeface="KoPub돋움체 Medium" pitchFamily="50" charset="-127"/>
            </a:endParaRPr>
          </a:p>
        </p:txBody>
      </p:sp>
      <p:sp>
        <p:nvSpPr>
          <p:cNvPr id="57" name="TextBox 56"/>
          <p:cNvSpPr txBox="1"/>
          <p:nvPr/>
        </p:nvSpPr>
        <p:spPr>
          <a:xfrm>
            <a:off x="1722751" y="4197737"/>
            <a:ext cx="410690"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Fail</a:t>
            </a:r>
            <a:endParaRPr lang="ko-KR" altLang="en-US" sz="1000" dirty="0" smtClean="0">
              <a:latin typeface="KoPub돋움체 Medium" pitchFamily="50" charset="-127"/>
              <a:ea typeface="KoPub돋움체 Medium" pitchFamily="50" charset="-127"/>
            </a:endParaRPr>
          </a:p>
        </p:txBody>
      </p:sp>
      <p:sp>
        <p:nvSpPr>
          <p:cNvPr id="58" name="곱셈 기호 57"/>
          <p:cNvSpPr/>
          <p:nvPr/>
        </p:nvSpPr>
        <p:spPr>
          <a:xfrm>
            <a:off x="1529880" y="4074627"/>
            <a:ext cx="288789" cy="288032"/>
          </a:xfrm>
          <a:prstGeom prst="mathMultiply">
            <a:avLst/>
          </a:prstGeom>
          <a:solidFill>
            <a:srgbClr val="FF0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grpSp>
        <p:nvGrpSpPr>
          <p:cNvPr id="59" name="그룹 58"/>
          <p:cNvGrpSpPr/>
          <p:nvPr/>
        </p:nvGrpSpPr>
        <p:grpSpPr>
          <a:xfrm>
            <a:off x="4911549" y="3561676"/>
            <a:ext cx="740571" cy="792088"/>
            <a:chOff x="2483768" y="1635646"/>
            <a:chExt cx="740571" cy="792088"/>
          </a:xfrm>
        </p:grpSpPr>
        <p:sp>
          <p:nvSpPr>
            <p:cNvPr id="60" name="순서도: 처리 59">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61" name="TextBox 60">
              <a:extLst>
                <a:ext uri="{FF2B5EF4-FFF2-40B4-BE49-F238E27FC236}">
                  <a16:creationId xmlns:a16="http://schemas.microsoft.com/office/drawing/2014/main" id="{06F0CB7F-4157-731E-BF89-62BEC7D28F33}"/>
                </a:ext>
              </a:extLst>
            </p:cNvPr>
            <p:cNvSpPr txBox="1"/>
            <p:nvPr/>
          </p:nvSpPr>
          <p:spPr>
            <a:xfrm>
              <a:off x="2618879"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2"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cxnSp>
        <p:nvCxnSpPr>
          <p:cNvPr id="63" name="직선 화살표 연결선 62"/>
          <p:cNvCxnSpPr/>
          <p:nvPr/>
        </p:nvCxnSpPr>
        <p:spPr>
          <a:xfrm>
            <a:off x="3432215" y="3795886"/>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3439606" y="4021787"/>
            <a:ext cx="1490920" cy="0"/>
          </a:xfrm>
          <a:prstGeom prst="straightConnector1">
            <a:avLst/>
          </a:prstGeom>
          <a:ln>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954242" y="4021786"/>
            <a:ext cx="410690"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Fail</a:t>
            </a:r>
            <a:endParaRPr lang="ko-KR" altLang="en-US" sz="1000" dirty="0" smtClean="0">
              <a:latin typeface="KoPub돋움체 Medium" pitchFamily="50" charset="-127"/>
              <a:ea typeface="KoPub돋움체 Medium" pitchFamily="50" charset="-127"/>
            </a:endParaRPr>
          </a:p>
        </p:txBody>
      </p:sp>
      <p:sp>
        <p:nvSpPr>
          <p:cNvPr id="68" name="곱셈 기호 67"/>
          <p:cNvSpPr/>
          <p:nvPr/>
        </p:nvSpPr>
        <p:spPr>
          <a:xfrm>
            <a:off x="3761371" y="3898676"/>
            <a:ext cx="288789" cy="288032"/>
          </a:xfrm>
          <a:prstGeom prst="mathMultiply">
            <a:avLst/>
          </a:prstGeom>
          <a:solidFill>
            <a:srgbClr val="FF0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62273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pic>
        <p:nvPicPr>
          <p:cNvPr id="1365" name="Google Shape;1365;p43" descr="https://www.appdynamics.com/wp-content/uploads/2015/06/bizdevops.jpg"/>
          <p:cNvPicPr preferRelativeResize="0"/>
          <p:nvPr/>
        </p:nvPicPr>
        <p:blipFill rotWithShape="1">
          <a:blip r:embed="rId3">
            <a:alphaModFix/>
          </a:blip>
          <a:srcRect/>
          <a:stretch/>
        </p:blipFill>
        <p:spPr>
          <a:xfrm>
            <a:off x="1084217" y="1037767"/>
            <a:ext cx="5251308" cy="3695276"/>
          </a:xfrm>
          <a:prstGeom prst="rect">
            <a:avLst/>
          </a:prstGeom>
          <a:noFill/>
          <a:ln>
            <a:noFill/>
          </a:ln>
        </p:spPr>
      </p:pic>
      <p:sp>
        <p:nvSpPr>
          <p:cNvPr id="1369" name="Google Shape;1369;p43"/>
          <p:cNvSpPr txBox="1"/>
          <p:nvPr/>
        </p:nvSpPr>
        <p:spPr>
          <a:xfrm>
            <a:off x="6558986" y="2475677"/>
            <a:ext cx="1960955" cy="819455"/>
          </a:xfrm>
          <a:prstGeom prst="rect">
            <a:avLst/>
          </a:prstGeom>
          <a:noFill/>
          <a:ln w="9525" cap="flat" cmpd="sng">
            <a:solidFill>
              <a:schemeClr val="accent1"/>
            </a:solidFill>
            <a:prstDash val="dash"/>
            <a:round/>
            <a:headEnd type="none" w="sm" len="sm"/>
            <a:tailEnd type="none" w="sm" len="sm"/>
          </a:ln>
        </p:spPr>
        <p:txBody>
          <a:bodyPr spcFirstLastPara="1" wrap="square" lIns="91425" tIns="45700" rIns="91425" bIns="45700" anchor="t" anchorCtr="0">
            <a:spAutoFit/>
          </a:bodyPr>
          <a:lstStyle/>
          <a:p>
            <a:pPr marL="85725" marR="0" lvl="0" indent="-85725" algn="l" rtl="0">
              <a:lnSpc>
                <a:spcPct val="150000"/>
              </a:lnSpc>
              <a:spcBef>
                <a:spcPts val="0"/>
              </a:spcBef>
              <a:spcAft>
                <a:spcPts val="0"/>
              </a:spcAft>
              <a:buClr>
                <a:srgbClr val="1E73AC"/>
              </a:buClr>
              <a:buSzPts val="1050"/>
              <a:buFont typeface="Arial"/>
              <a:buChar char="•"/>
            </a:pPr>
            <a:r>
              <a:rPr lang="en-US" sz="1050" b="1" i="0" u="none" strike="noStrike" cap="none">
                <a:solidFill>
                  <a:srgbClr val="1E73AC"/>
                </a:solidFill>
                <a:latin typeface="Malgun Gothic"/>
                <a:ea typeface="Malgun Gothic"/>
                <a:cs typeface="Malgun Gothic"/>
                <a:sym typeface="Malgun Gothic"/>
              </a:rPr>
              <a:t>1 Sprint = 1~2 Weeks Cycle 기반</a:t>
            </a:r>
            <a:endParaRPr sz="1050" b="1" i="0" u="none" strike="noStrike" cap="none">
              <a:solidFill>
                <a:srgbClr val="1E73AC"/>
              </a:solidFill>
              <a:latin typeface="Malgun Gothic"/>
              <a:ea typeface="Malgun Gothic"/>
              <a:cs typeface="Malgun Gothic"/>
              <a:sym typeface="Malgun Gothic"/>
            </a:endParaRPr>
          </a:p>
          <a:p>
            <a:pPr marL="85725" marR="0" lvl="0" indent="-85725" algn="l" rtl="0">
              <a:lnSpc>
                <a:spcPct val="150000"/>
              </a:lnSpc>
              <a:spcBef>
                <a:spcPts val="0"/>
              </a:spcBef>
              <a:spcAft>
                <a:spcPts val="0"/>
              </a:spcAft>
              <a:buClr>
                <a:srgbClr val="1E73AC"/>
              </a:buClr>
              <a:buSzPts val="1050"/>
              <a:buFont typeface="Arial"/>
              <a:buChar char="•"/>
            </a:pPr>
            <a:r>
              <a:rPr lang="en-US" sz="1050" b="1" i="0" u="none" strike="noStrike" cap="none">
                <a:solidFill>
                  <a:srgbClr val="1E73AC"/>
                </a:solidFill>
                <a:latin typeface="Malgun Gothic"/>
                <a:ea typeface="Malgun Gothic"/>
                <a:cs typeface="Malgun Gothic"/>
                <a:sym typeface="Malgun Gothic"/>
              </a:rPr>
              <a:t>지속적인 Needs 탐색</a:t>
            </a:r>
            <a:endParaRPr sz="1050" b="1" i="0" u="none" strike="noStrike" cap="none">
              <a:solidFill>
                <a:srgbClr val="1E73AC"/>
              </a:solidFill>
              <a:latin typeface="Malgun Gothic"/>
              <a:ea typeface="Malgun Gothic"/>
              <a:cs typeface="Malgun Gothic"/>
              <a:sym typeface="Malgun Gothic"/>
            </a:endParaRPr>
          </a:p>
        </p:txBody>
      </p:sp>
      <p:sp>
        <p:nvSpPr>
          <p:cNvPr id="1370" name="Google Shape;1370;p43"/>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sz="2800" b="1"/>
              <a:t>Approach #3: BizDevOps Process &amp; Infra</a:t>
            </a:r>
            <a:endParaRPr sz="2800" b="1"/>
          </a:p>
        </p:txBody>
      </p:sp>
    </p:spTree>
    <p:extLst>
      <p:ext uri="{BB962C8B-B14F-4D97-AF65-F5344CB8AC3E}">
        <p14:creationId xmlns:p14="http://schemas.microsoft.com/office/powerpoint/2010/main" val="1044115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44"/>
          <p:cNvSpPr txBox="1">
            <a:spLocks noGrp="1"/>
          </p:cNvSpPr>
          <p:nvPr>
            <p:ph type="title"/>
          </p:nvPr>
        </p:nvSpPr>
        <p:spPr>
          <a:xfrm>
            <a:off x="680356" y="407694"/>
            <a:ext cx="7834994" cy="6518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273646"/>
              </a:buClr>
              <a:buSzPts val="3200"/>
              <a:buFont typeface="Calibri"/>
              <a:buNone/>
            </a:pPr>
            <a:r>
              <a:rPr lang="en-US"/>
              <a:t>서비스를 죽지 않게 하려면…</a:t>
            </a:r>
            <a:endParaRPr/>
          </a:p>
        </p:txBody>
      </p:sp>
      <p:sp>
        <p:nvSpPr>
          <p:cNvPr id="1376" name="Google Shape;1376;p44"/>
          <p:cNvSpPr txBox="1">
            <a:spLocks noGrp="1"/>
          </p:cNvSpPr>
          <p:nvPr>
            <p:ph type="body" idx="4294967295"/>
          </p:nvPr>
        </p:nvSpPr>
        <p:spPr>
          <a:xfrm>
            <a:off x="680356" y="1065828"/>
            <a:ext cx="7834994" cy="3666161"/>
          </a:xfrm>
          <a:prstGeom prst="rect">
            <a:avLst/>
          </a:prstGeom>
          <a:noFill/>
          <a:ln>
            <a:noFill/>
          </a:ln>
        </p:spPr>
        <p:txBody>
          <a:bodyPr spcFirstLastPara="1" wrap="square" lIns="91425" tIns="45700" rIns="91425" bIns="45700" anchor="t" anchorCtr="0">
            <a:noAutofit/>
          </a:bodyPr>
          <a:lstStyle/>
          <a:p>
            <a:pPr marL="171450" lvl="0" indent="-38100" algn="l" rtl="0">
              <a:lnSpc>
                <a:spcPct val="90000"/>
              </a:lnSpc>
              <a:spcBef>
                <a:spcPts val="0"/>
              </a:spcBef>
              <a:spcAft>
                <a:spcPts val="0"/>
              </a:spcAft>
              <a:buClr>
                <a:srgbClr val="141A1B"/>
              </a:buClr>
              <a:buSzPts val="2100"/>
              <a:buNone/>
            </a:pPr>
            <a:endParaRPr/>
          </a:p>
        </p:txBody>
      </p:sp>
      <p:pic>
        <p:nvPicPr>
          <p:cNvPr id="1378" name="Google Shape;1378;p44" descr="진 설명이 없습니다."/>
          <p:cNvPicPr preferRelativeResize="0"/>
          <p:nvPr/>
        </p:nvPicPr>
        <p:blipFill rotWithShape="1">
          <a:blip r:embed="rId3">
            <a:alphaModFix/>
          </a:blip>
          <a:srcRect l="770" r="1538"/>
          <a:stretch/>
        </p:blipFill>
        <p:spPr>
          <a:xfrm>
            <a:off x="-1015" y="1011834"/>
            <a:ext cx="9145015" cy="4131666"/>
          </a:xfrm>
          <a:prstGeom prst="rect">
            <a:avLst/>
          </a:prstGeom>
          <a:noFill/>
          <a:ln>
            <a:noFill/>
          </a:ln>
        </p:spPr>
      </p:pic>
      <p:grpSp>
        <p:nvGrpSpPr>
          <p:cNvPr id="1379" name="Google Shape;1379;p44"/>
          <p:cNvGrpSpPr/>
          <p:nvPr/>
        </p:nvGrpSpPr>
        <p:grpSpPr>
          <a:xfrm>
            <a:off x="7452320" y="686988"/>
            <a:ext cx="502651" cy="324846"/>
            <a:chOff x="4230145" y="4221719"/>
            <a:chExt cx="502651" cy="324846"/>
          </a:xfrm>
        </p:grpSpPr>
        <p:sp>
          <p:nvSpPr>
            <p:cNvPr id="1380" name="Google Shape;1380;p44"/>
            <p:cNvSpPr/>
            <p:nvPr/>
          </p:nvSpPr>
          <p:spPr>
            <a:xfrm rot="10800000">
              <a:off x="4230145" y="4221719"/>
              <a:ext cx="206752" cy="313969"/>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3" marR="0" lvl="0" indent="-147638" algn="ctr" rtl="0">
                <a:lnSpc>
                  <a:spcPct val="100000"/>
                </a:lnSpc>
                <a:spcBef>
                  <a:spcPts val="0"/>
                </a:spcBef>
                <a:spcAft>
                  <a:spcPts val="0"/>
                </a:spcAft>
                <a:buClr>
                  <a:schemeClr val="lt1"/>
                </a:buClr>
                <a:buSzPts val="1050"/>
                <a:buFont typeface="Arial"/>
                <a:buNone/>
              </a:pPr>
              <a:endParaRPr sz="1050" b="0" i="0" u="none" strike="noStrike" cap="none">
                <a:solidFill>
                  <a:srgbClr val="FFFFFF"/>
                </a:solidFill>
                <a:latin typeface="Malgun Gothic"/>
                <a:ea typeface="Malgun Gothic"/>
                <a:cs typeface="Malgun Gothic"/>
                <a:sym typeface="Malgun Gothic"/>
              </a:endParaRPr>
            </a:p>
          </p:txBody>
        </p:sp>
        <p:sp>
          <p:nvSpPr>
            <p:cNvPr id="1381" name="Google Shape;1381;p44"/>
            <p:cNvSpPr/>
            <p:nvPr/>
          </p:nvSpPr>
          <p:spPr>
            <a:xfrm rot="10800000">
              <a:off x="4526044" y="4232596"/>
              <a:ext cx="206752" cy="313969"/>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3" marR="0" lvl="0" indent="-147638" algn="ctr" rtl="0">
                <a:lnSpc>
                  <a:spcPct val="100000"/>
                </a:lnSpc>
                <a:spcBef>
                  <a:spcPts val="0"/>
                </a:spcBef>
                <a:spcAft>
                  <a:spcPts val="0"/>
                </a:spcAft>
                <a:buClr>
                  <a:schemeClr val="lt1"/>
                </a:buClr>
                <a:buSzPts val="1050"/>
                <a:buFont typeface="Arial"/>
                <a:buNone/>
              </a:pPr>
              <a:endParaRPr sz="1050" b="0" i="0" u="none" strike="noStrike" cap="none">
                <a:solidFill>
                  <a:srgbClr val="FFFFFF"/>
                </a:solidFill>
                <a:latin typeface="Malgun Gothic"/>
                <a:ea typeface="Malgun Gothic"/>
                <a:cs typeface="Malgun Gothic"/>
                <a:sym typeface="Malgun Gothic"/>
              </a:endParaRPr>
            </a:p>
          </p:txBody>
        </p:sp>
      </p:grpSp>
      <p:grpSp>
        <p:nvGrpSpPr>
          <p:cNvPr id="1382" name="Google Shape;1382;p44"/>
          <p:cNvGrpSpPr/>
          <p:nvPr/>
        </p:nvGrpSpPr>
        <p:grpSpPr>
          <a:xfrm>
            <a:off x="1331640" y="249046"/>
            <a:ext cx="493918" cy="313969"/>
            <a:chOff x="385959" y="1159483"/>
            <a:chExt cx="493918" cy="313969"/>
          </a:xfrm>
        </p:grpSpPr>
        <p:sp>
          <p:nvSpPr>
            <p:cNvPr id="1383" name="Google Shape;1383;p44"/>
            <p:cNvSpPr/>
            <p:nvPr/>
          </p:nvSpPr>
          <p:spPr>
            <a:xfrm>
              <a:off x="673125" y="1159483"/>
              <a:ext cx="206752" cy="313969"/>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3" marR="0" lvl="0" indent="-147638" algn="ctr" rtl="0">
                <a:lnSpc>
                  <a:spcPct val="100000"/>
                </a:lnSpc>
                <a:spcBef>
                  <a:spcPts val="0"/>
                </a:spcBef>
                <a:spcAft>
                  <a:spcPts val="0"/>
                </a:spcAft>
                <a:buClr>
                  <a:schemeClr val="lt1"/>
                </a:buClr>
                <a:buSzPts val="1050"/>
                <a:buFont typeface="Arial"/>
                <a:buNone/>
              </a:pPr>
              <a:endParaRPr sz="1050" b="0" i="0" u="none" strike="noStrike" cap="none">
                <a:solidFill>
                  <a:srgbClr val="FFFFFF"/>
                </a:solidFill>
                <a:latin typeface="Malgun Gothic"/>
                <a:ea typeface="Malgun Gothic"/>
                <a:cs typeface="Malgun Gothic"/>
                <a:sym typeface="Malgun Gothic"/>
              </a:endParaRPr>
            </a:p>
          </p:txBody>
        </p:sp>
        <p:sp>
          <p:nvSpPr>
            <p:cNvPr id="1384" name="Google Shape;1384;p44"/>
            <p:cNvSpPr/>
            <p:nvPr/>
          </p:nvSpPr>
          <p:spPr>
            <a:xfrm>
              <a:off x="385959" y="1159483"/>
              <a:ext cx="206752" cy="313969"/>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3" marR="0" lvl="0" indent="-147638" algn="ctr" rtl="0">
                <a:lnSpc>
                  <a:spcPct val="100000"/>
                </a:lnSpc>
                <a:spcBef>
                  <a:spcPts val="0"/>
                </a:spcBef>
                <a:spcAft>
                  <a:spcPts val="0"/>
                </a:spcAft>
                <a:buClr>
                  <a:schemeClr val="lt1"/>
                </a:buClr>
                <a:buSzPts val="1050"/>
                <a:buFont typeface="Arial"/>
                <a:buNone/>
              </a:pPr>
              <a:endParaRPr sz="1050" b="0" i="0" u="none" strike="noStrike" cap="none">
                <a:solidFill>
                  <a:srgbClr val="FFFFFF"/>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36057758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45"/>
          <p:cNvSpPr txBox="1">
            <a:spLocks noGrp="1"/>
          </p:cNvSpPr>
          <p:nvPr>
            <p:ph type="title"/>
          </p:nvPr>
        </p:nvSpPr>
        <p:spPr>
          <a:xfrm>
            <a:off x="680356" y="416801"/>
            <a:ext cx="7835100" cy="786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3600"/>
              <a:buFont typeface="Calibri"/>
              <a:buNone/>
            </a:pPr>
            <a:r>
              <a:rPr lang="en-US">
                <a:solidFill>
                  <a:schemeClr val="dk2"/>
                </a:solidFill>
              </a:rPr>
              <a:t/>
            </a:r>
            <a:br>
              <a:rPr lang="en-US">
                <a:solidFill>
                  <a:schemeClr val="dk2"/>
                </a:solidFill>
              </a:rPr>
            </a:br>
            <a:r>
              <a:rPr lang="en-US" sz="3200">
                <a:solidFill>
                  <a:schemeClr val="dk2"/>
                </a:solidFill>
              </a:rPr>
              <a:t>항상성</a:t>
            </a:r>
            <a:r>
              <a:rPr lang="en-US" sz="3200"/>
              <a:t>이</a:t>
            </a:r>
            <a:br>
              <a:rPr lang="en-US" sz="3200"/>
            </a:br>
            <a:r>
              <a:rPr lang="en-US" sz="3200">
                <a:latin typeface="Malgun Gothic"/>
                <a:ea typeface="Malgun Gothic"/>
                <a:cs typeface="Malgun Gothic"/>
                <a:sym typeface="Malgun Gothic"/>
              </a:rPr>
              <a:t>(Self-Healing)</a:t>
            </a:r>
            <a:r>
              <a:rPr lang="en-US" sz="3200"/>
              <a:t/>
            </a:r>
            <a:br>
              <a:rPr lang="en-US" sz="3200"/>
            </a:br>
            <a:r>
              <a:rPr lang="en-US" sz="3200"/>
              <a:t>자동으로</a:t>
            </a:r>
            <a:br>
              <a:rPr lang="en-US" sz="3200"/>
            </a:br>
            <a:r>
              <a:rPr lang="en-US" sz="3200"/>
              <a:t>유지되면</a:t>
            </a:r>
            <a:br>
              <a:rPr lang="en-US" sz="3200"/>
            </a:br>
            <a:r>
              <a:rPr lang="en-US" sz="3200"/>
              <a:t>어떨까?</a:t>
            </a:r>
            <a:endParaRPr sz="3200"/>
          </a:p>
        </p:txBody>
      </p:sp>
      <p:grpSp>
        <p:nvGrpSpPr>
          <p:cNvPr id="1390" name="Google Shape;1390;p45"/>
          <p:cNvGrpSpPr/>
          <p:nvPr/>
        </p:nvGrpSpPr>
        <p:grpSpPr>
          <a:xfrm>
            <a:off x="4094072" y="499218"/>
            <a:ext cx="4222553" cy="4145143"/>
            <a:chOff x="3652343" y="1083481"/>
            <a:chExt cx="3949264" cy="3876864"/>
          </a:xfrm>
        </p:grpSpPr>
        <p:pic>
          <p:nvPicPr>
            <p:cNvPr id="1391" name="Google Shape;1391;p45"/>
            <p:cNvPicPr preferRelativeResize="0"/>
            <p:nvPr/>
          </p:nvPicPr>
          <p:blipFill rotWithShape="1">
            <a:blip r:embed="rId3">
              <a:alphaModFix/>
            </a:blip>
            <a:srcRect l="14296" t="605" r="17495" b="3240"/>
            <a:stretch/>
          </p:blipFill>
          <p:spPr>
            <a:xfrm>
              <a:off x="3652343" y="1090826"/>
              <a:ext cx="3949264" cy="3869519"/>
            </a:xfrm>
            <a:prstGeom prst="rect">
              <a:avLst/>
            </a:prstGeom>
            <a:noFill/>
            <a:ln>
              <a:noFill/>
            </a:ln>
          </p:spPr>
        </p:pic>
        <p:sp>
          <p:nvSpPr>
            <p:cNvPr id="1392" name="Google Shape;1392;p45"/>
            <p:cNvSpPr/>
            <p:nvPr/>
          </p:nvSpPr>
          <p:spPr>
            <a:xfrm>
              <a:off x="3793067" y="1083482"/>
              <a:ext cx="984600" cy="970200"/>
            </a:xfrm>
            <a:prstGeom prst="ellipse">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93" name="Google Shape;1393;p45"/>
            <p:cNvSpPr/>
            <p:nvPr/>
          </p:nvSpPr>
          <p:spPr>
            <a:xfrm>
              <a:off x="6457733" y="1083481"/>
              <a:ext cx="984600" cy="970200"/>
            </a:xfrm>
            <a:prstGeom prst="ellipse">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Calibri"/>
                <a:ea typeface="Calibri"/>
                <a:cs typeface="Calibri"/>
                <a:sym typeface="Calibri"/>
              </a:endParaRPr>
            </a:p>
          </p:txBody>
        </p:sp>
      </p:grpSp>
      <p:grpSp>
        <p:nvGrpSpPr>
          <p:cNvPr id="1394" name="Google Shape;1394;p45"/>
          <p:cNvGrpSpPr/>
          <p:nvPr/>
        </p:nvGrpSpPr>
        <p:grpSpPr>
          <a:xfrm>
            <a:off x="2414201" y="3495333"/>
            <a:ext cx="500211" cy="321773"/>
            <a:chOff x="4232586" y="4224792"/>
            <a:chExt cx="500211" cy="321773"/>
          </a:xfrm>
        </p:grpSpPr>
        <p:sp>
          <p:nvSpPr>
            <p:cNvPr id="1395" name="Google Shape;1395;p45"/>
            <p:cNvSpPr/>
            <p:nvPr/>
          </p:nvSpPr>
          <p:spPr>
            <a:xfrm rot="10800000">
              <a:off x="4232586" y="4224792"/>
              <a:ext cx="204311" cy="310896"/>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2" marR="0" lvl="0" indent="-147637" algn="ctr" rtl="0">
                <a:lnSpc>
                  <a:spcPct val="100000"/>
                </a:lnSpc>
                <a:spcBef>
                  <a:spcPts val="0"/>
                </a:spcBef>
                <a:spcAft>
                  <a:spcPts val="0"/>
                </a:spcAft>
                <a:buClr>
                  <a:schemeClr val="lt1"/>
                </a:buClr>
                <a:buSzPts val="1050"/>
                <a:buFont typeface="Arial"/>
                <a:buNone/>
              </a:pPr>
              <a:endParaRPr sz="1050" b="0" i="0" u="none" strike="noStrike" cap="none">
                <a:solidFill>
                  <a:srgbClr val="FFFFFF"/>
                </a:solidFill>
                <a:latin typeface="Malgun Gothic"/>
                <a:ea typeface="Malgun Gothic"/>
                <a:cs typeface="Malgun Gothic"/>
                <a:sym typeface="Malgun Gothic"/>
              </a:endParaRPr>
            </a:p>
          </p:txBody>
        </p:sp>
        <p:sp>
          <p:nvSpPr>
            <p:cNvPr id="1396" name="Google Shape;1396;p45"/>
            <p:cNvSpPr/>
            <p:nvPr/>
          </p:nvSpPr>
          <p:spPr>
            <a:xfrm rot="10800000">
              <a:off x="4528485" y="4235669"/>
              <a:ext cx="204311" cy="310896"/>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2" marR="0" lvl="0" indent="-147637" algn="ctr" rtl="0">
                <a:lnSpc>
                  <a:spcPct val="100000"/>
                </a:lnSpc>
                <a:spcBef>
                  <a:spcPts val="0"/>
                </a:spcBef>
                <a:spcAft>
                  <a:spcPts val="0"/>
                </a:spcAft>
                <a:buClr>
                  <a:schemeClr val="lt1"/>
                </a:buClr>
                <a:buSzPts val="1050"/>
                <a:buFont typeface="Arial"/>
                <a:buNone/>
              </a:pPr>
              <a:endParaRPr sz="1050" b="0" i="0" u="none" strike="noStrike" cap="none">
                <a:solidFill>
                  <a:srgbClr val="FFFFFF"/>
                </a:solidFill>
                <a:latin typeface="Malgun Gothic"/>
                <a:ea typeface="Malgun Gothic"/>
                <a:cs typeface="Malgun Gothic"/>
                <a:sym typeface="Malgun Gothic"/>
              </a:endParaRPr>
            </a:p>
          </p:txBody>
        </p:sp>
      </p:grpSp>
      <p:grpSp>
        <p:nvGrpSpPr>
          <p:cNvPr id="1397" name="Google Shape;1397;p45"/>
          <p:cNvGrpSpPr/>
          <p:nvPr/>
        </p:nvGrpSpPr>
        <p:grpSpPr>
          <a:xfrm>
            <a:off x="569607" y="545202"/>
            <a:ext cx="491477" cy="310896"/>
            <a:chOff x="385959" y="1159483"/>
            <a:chExt cx="491477" cy="310896"/>
          </a:xfrm>
        </p:grpSpPr>
        <p:sp>
          <p:nvSpPr>
            <p:cNvPr id="1398" name="Google Shape;1398;p45"/>
            <p:cNvSpPr/>
            <p:nvPr/>
          </p:nvSpPr>
          <p:spPr>
            <a:xfrm>
              <a:off x="673125" y="1159483"/>
              <a:ext cx="204311" cy="310896"/>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2" marR="0" lvl="0" indent="-147637" algn="ctr" rtl="0">
                <a:lnSpc>
                  <a:spcPct val="100000"/>
                </a:lnSpc>
                <a:spcBef>
                  <a:spcPts val="0"/>
                </a:spcBef>
                <a:spcAft>
                  <a:spcPts val="0"/>
                </a:spcAft>
                <a:buClr>
                  <a:schemeClr val="lt1"/>
                </a:buClr>
                <a:buSzPts val="1050"/>
                <a:buFont typeface="Arial"/>
                <a:buNone/>
              </a:pPr>
              <a:endParaRPr sz="1050" b="0" i="0" u="none" strike="noStrike" cap="none">
                <a:solidFill>
                  <a:srgbClr val="FFFFFF"/>
                </a:solidFill>
                <a:latin typeface="Malgun Gothic"/>
                <a:ea typeface="Malgun Gothic"/>
                <a:cs typeface="Malgun Gothic"/>
                <a:sym typeface="Malgun Gothic"/>
              </a:endParaRPr>
            </a:p>
          </p:txBody>
        </p:sp>
        <p:sp>
          <p:nvSpPr>
            <p:cNvPr id="1399" name="Google Shape;1399;p45"/>
            <p:cNvSpPr/>
            <p:nvPr/>
          </p:nvSpPr>
          <p:spPr>
            <a:xfrm>
              <a:off x="385959" y="1159483"/>
              <a:ext cx="204311" cy="310896"/>
            </a:xfrm>
            <a:custGeom>
              <a:avLst/>
              <a:gdLst/>
              <a:ahLst/>
              <a:cxnLst/>
              <a:rect l="l" t="t" r="r" b="b"/>
              <a:pathLst>
                <a:path w="2724151" h="5181601" extrusionOk="0">
                  <a:moveTo>
                    <a:pt x="0" y="3127636"/>
                  </a:moveTo>
                  <a:lnTo>
                    <a:pt x="51536" y="3268443"/>
                  </a:lnTo>
                  <a:cubicBezTo>
                    <a:pt x="408691" y="4112854"/>
                    <a:pt x="1244816" y="4705351"/>
                    <a:pt x="2219326" y="4705351"/>
                  </a:cubicBezTo>
                  <a:cubicBezTo>
                    <a:pt x="2381745" y="4705351"/>
                    <a:pt x="2540319" y="4688893"/>
                    <a:pt x="2693472" y="4657553"/>
                  </a:cubicBezTo>
                  <a:lnTo>
                    <a:pt x="2724151" y="4649665"/>
                  </a:lnTo>
                  <a:lnTo>
                    <a:pt x="2724151" y="5181601"/>
                  </a:lnTo>
                  <a:lnTo>
                    <a:pt x="0" y="5181601"/>
                  </a:lnTo>
                  <a:close/>
                  <a:moveTo>
                    <a:pt x="2219326" y="0"/>
                  </a:moveTo>
                  <a:lnTo>
                    <a:pt x="2311401" y="4650"/>
                  </a:lnTo>
                  <a:lnTo>
                    <a:pt x="2311401" y="1302551"/>
                  </a:lnTo>
                  <a:lnTo>
                    <a:pt x="2301496" y="1302551"/>
                  </a:lnTo>
                  <a:cubicBezTo>
                    <a:pt x="1816869" y="1302551"/>
                    <a:pt x="1424001" y="1695419"/>
                    <a:pt x="1424001" y="2180046"/>
                  </a:cubicBezTo>
                  <a:lnTo>
                    <a:pt x="1424001" y="2524126"/>
                  </a:lnTo>
                  <a:lnTo>
                    <a:pt x="2724151" y="2524126"/>
                  </a:lnTo>
                  <a:lnTo>
                    <a:pt x="2724151" y="4649664"/>
                  </a:lnTo>
                  <a:lnTo>
                    <a:pt x="2693472" y="4657552"/>
                  </a:lnTo>
                  <a:cubicBezTo>
                    <a:pt x="2540319" y="4688892"/>
                    <a:pt x="2381745" y="4705350"/>
                    <a:pt x="2219326" y="4705350"/>
                  </a:cubicBezTo>
                  <a:cubicBezTo>
                    <a:pt x="1244816" y="4705350"/>
                    <a:pt x="408691" y="4112853"/>
                    <a:pt x="51536" y="3268442"/>
                  </a:cubicBezTo>
                  <a:lnTo>
                    <a:pt x="0" y="3127635"/>
                  </a:lnTo>
                  <a:lnTo>
                    <a:pt x="0" y="2524126"/>
                  </a:lnTo>
                  <a:lnTo>
                    <a:pt x="0" y="2180046"/>
                  </a:lnTo>
                  <a:cubicBezTo>
                    <a:pt x="0" y="1703391"/>
                    <a:pt x="144902" y="1260579"/>
                    <a:pt x="393059" y="893258"/>
                  </a:cubicBezTo>
                  <a:lnTo>
                    <a:pt x="499344" y="751126"/>
                  </a:lnTo>
                  <a:lnTo>
                    <a:pt x="555733" y="689082"/>
                  </a:lnTo>
                  <a:cubicBezTo>
                    <a:pt x="981484" y="263332"/>
                    <a:pt x="1569653" y="0"/>
                    <a:pt x="2219326" y="0"/>
                  </a:cubicBezTo>
                  <a:close/>
                </a:path>
              </a:pathLst>
            </a:custGeom>
            <a:solidFill>
              <a:schemeClr val="lt2"/>
            </a:solidFill>
            <a:ln>
              <a:noFill/>
            </a:ln>
          </p:spPr>
          <p:txBody>
            <a:bodyPr spcFirstLastPara="1" wrap="square" lIns="91425" tIns="45700" rIns="91425" bIns="45700" anchor="ctr" anchorCtr="0">
              <a:noAutofit/>
            </a:bodyPr>
            <a:lstStyle/>
            <a:p>
              <a:pPr marL="214312" marR="0" lvl="0" indent="-147637" algn="ctr" rtl="0">
                <a:lnSpc>
                  <a:spcPct val="100000"/>
                </a:lnSpc>
                <a:spcBef>
                  <a:spcPts val="0"/>
                </a:spcBef>
                <a:spcAft>
                  <a:spcPts val="0"/>
                </a:spcAft>
                <a:buClr>
                  <a:schemeClr val="lt1"/>
                </a:buClr>
                <a:buSzPts val="1050"/>
                <a:buFont typeface="Arial"/>
                <a:buNone/>
              </a:pPr>
              <a:endParaRPr sz="1050" b="0" i="0" u="none" strike="noStrike" cap="none">
                <a:solidFill>
                  <a:srgbClr val="FFFFFF"/>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3539252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46"/>
          <p:cNvSpPr txBox="1">
            <a:spLocks noGrp="1"/>
          </p:cNvSpPr>
          <p:nvPr>
            <p:ph type="title"/>
          </p:nvPr>
        </p:nvSpPr>
        <p:spPr>
          <a:xfrm>
            <a:off x="680356" y="416801"/>
            <a:ext cx="7834994" cy="78679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73646"/>
              </a:buClr>
              <a:buSzPts val="3600"/>
              <a:buFont typeface="Calibri"/>
              <a:buNone/>
            </a:pPr>
            <a:r>
              <a:rPr lang="en-US" b="1"/>
              <a:t>Kubernetes</a:t>
            </a:r>
            <a:endParaRPr b="1"/>
          </a:p>
        </p:txBody>
      </p:sp>
      <p:pic>
        <p:nvPicPr>
          <p:cNvPr id="1405" name="Google Shape;1405;p46"/>
          <p:cNvPicPr preferRelativeResize="0"/>
          <p:nvPr/>
        </p:nvPicPr>
        <p:blipFill rotWithShape="1">
          <a:blip r:embed="rId3">
            <a:alphaModFix/>
          </a:blip>
          <a:srcRect t="7882" b="3666"/>
          <a:stretch/>
        </p:blipFill>
        <p:spPr>
          <a:xfrm>
            <a:off x="2123728" y="1407039"/>
            <a:ext cx="5516431" cy="3252944"/>
          </a:xfrm>
          <a:prstGeom prst="rect">
            <a:avLst/>
          </a:prstGeom>
          <a:noFill/>
          <a:ln>
            <a:noFill/>
          </a:ln>
        </p:spPr>
      </p:pic>
      <p:sp>
        <p:nvSpPr>
          <p:cNvPr id="1406" name="Google Shape;1406;p46"/>
          <p:cNvSpPr txBox="1"/>
          <p:nvPr/>
        </p:nvSpPr>
        <p:spPr>
          <a:xfrm>
            <a:off x="899592" y="3507854"/>
            <a:ext cx="869689" cy="30777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Master</a:t>
            </a:r>
            <a:endParaRPr sz="1400" b="0" i="0" u="none" strike="noStrike" cap="none">
              <a:solidFill>
                <a:srgbClr val="FFFFFF"/>
              </a:solidFill>
              <a:latin typeface="Calibri"/>
              <a:ea typeface="Calibri"/>
              <a:cs typeface="Calibri"/>
              <a:sym typeface="Calibri"/>
            </a:endParaRPr>
          </a:p>
        </p:txBody>
      </p:sp>
      <p:sp>
        <p:nvSpPr>
          <p:cNvPr id="1407" name="Google Shape;1407;p46"/>
          <p:cNvSpPr txBox="1"/>
          <p:nvPr/>
        </p:nvSpPr>
        <p:spPr>
          <a:xfrm>
            <a:off x="6027947" y="801412"/>
            <a:ext cx="920930" cy="30777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 Workers</a:t>
            </a:r>
            <a:endParaRPr sz="1400" b="0" i="0" u="none" strike="noStrike" cap="none">
              <a:solidFill>
                <a:srgbClr val="FFFFFF"/>
              </a:solidFill>
              <a:latin typeface="Calibri"/>
              <a:ea typeface="Calibri"/>
              <a:cs typeface="Calibri"/>
              <a:sym typeface="Calibri"/>
            </a:endParaRPr>
          </a:p>
        </p:txBody>
      </p:sp>
      <p:grpSp>
        <p:nvGrpSpPr>
          <p:cNvPr id="1408" name="Google Shape;1408;p46"/>
          <p:cNvGrpSpPr/>
          <p:nvPr/>
        </p:nvGrpSpPr>
        <p:grpSpPr>
          <a:xfrm>
            <a:off x="1769281" y="1109189"/>
            <a:ext cx="4848431" cy="2552553"/>
            <a:chOff x="1769281" y="1109189"/>
            <a:chExt cx="4848431" cy="2552553"/>
          </a:xfrm>
        </p:grpSpPr>
        <p:cxnSp>
          <p:nvCxnSpPr>
            <p:cNvPr id="1409" name="Google Shape;1409;p46"/>
            <p:cNvCxnSpPr>
              <a:stCxn id="1406" idx="3"/>
            </p:cNvCxnSpPr>
            <p:nvPr/>
          </p:nvCxnSpPr>
          <p:spPr>
            <a:xfrm rot="10800000" flipH="1">
              <a:off x="1769281" y="3080042"/>
              <a:ext cx="642600" cy="5817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0" name="Google Shape;1410;p46"/>
            <p:cNvCxnSpPr>
              <a:stCxn id="1407" idx="2"/>
            </p:cNvCxnSpPr>
            <p:nvPr/>
          </p:nvCxnSpPr>
          <p:spPr>
            <a:xfrm flipH="1">
              <a:off x="3348012" y="1109189"/>
              <a:ext cx="3140400" cy="17505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1" name="Google Shape;1411;p46"/>
            <p:cNvCxnSpPr>
              <a:stCxn id="1407" idx="2"/>
            </p:cNvCxnSpPr>
            <p:nvPr/>
          </p:nvCxnSpPr>
          <p:spPr>
            <a:xfrm flipH="1">
              <a:off x="4212012" y="1109189"/>
              <a:ext cx="2276400" cy="16974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2" name="Google Shape;1412;p46"/>
            <p:cNvCxnSpPr>
              <a:stCxn id="1407" idx="2"/>
            </p:cNvCxnSpPr>
            <p:nvPr/>
          </p:nvCxnSpPr>
          <p:spPr>
            <a:xfrm flipH="1">
              <a:off x="4891812" y="1109189"/>
              <a:ext cx="1596600" cy="16974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3" name="Google Shape;1413;p46"/>
            <p:cNvCxnSpPr>
              <a:stCxn id="1407" idx="2"/>
            </p:cNvCxnSpPr>
            <p:nvPr/>
          </p:nvCxnSpPr>
          <p:spPr>
            <a:xfrm flipH="1">
              <a:off x="5831412" y="1109189"/>
              <a:ext cx="657000" cy="1697400"/>
            </a:xfrm>
            <a:prstGeom prst="straightConnector1">
              <a:avLst/>
            </a:prstGeom>
            <a:noFill/>
            <a:ln w="19050" cap="flat" cmpd="sng">
              <a:solidFill>
                <a:schemeClr val="accent2"/>
              </a:solidFill>
              <a:prstDash val="solid"/>
              <a:miter lim="800000"/>
              <a:headEnd type="oval" w="med" len="med"/>
              <a:tailEnd type="triangle" w="med" len="med"/>
            </a:ln>
          </p:spPr>
        </p:cxnSp>
        <p:cxnSp>
          <p:nvCxnSpPr>
            <p:cNvPr id="1414" name="Google Shape;1414;p46"/>
            <p:cNvCxnSpPr>
              <a:stCxn id="1407" idx="2"/>
            </p:cNvCxnSpPr>
            <p:nvPr/>
          </p:nvCxnSpPr>
          <p:spPr>
            <a:xfrm>
              <a:off x="6488412" y="1109189"/>
              <a:ext cx="129300" cy="1822500"/>
            </a:xfrm>
            <a:prstGeom prst="straightConnector1">
              <a:avLst/>
            </a:prstGeom>
            <a:noFill/>
            <a:ln w="19050" cap="flat" cmpd="sng">
              <a:solidFill>
                <a:schemeClr val="accent2"/>
              </a:solidFill>
              <a:prstDash val="solid"/>
              <a:miter lim="800000"/>
              <a:headEnd type="oval" w="med" len="med"/>
              <a:tailEnd type="triangle" w="med" len="med"/>
            </a:ln>
          </p:spPr>
        </p:cxnSp>
      </p:grpSp>
    </p:spTree>
    <p:extLst>
      <p:ext uri="{BB962C8B-B14F-4D97-AF65-F5344CB8AC3E}">
        <p14:creationId xmlns:p14="http://schemas.microsoft.com/office/powerpoint/2010/main" val="2904512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33"/>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300"/>
              <a:buNone/>
            </a:pPr>
            <a:r>
              <a:rPr lang="en-US">
                <a:solidFill>
                  <a:schemeClr val="dk1"/>
                </a:solidFill>
              </a:rPr>
              <a:t>Outer &amp; Inner Architecture</a:t>
            </a:r>
            <a:br>
              <a:rPr lang="en-US">
                <a:solidFill>
                  <a:schemeClr val="dk1"/>
                </a:solidFill>
              </a:rPr>
            </a:br>
            <a:endParaRPr>
              <a:solidFill>
                <a:schemeClr val="dk1"/>
              </a:solidFill>
            </a:endParaRPr>
          </a:p>
        </p:txBody>
      </p:sp>
      <p:pic>
        <p:nvPicPr>
          <p:cNvPr id="1420" name="Google Shape;1420;p133"/>
          <p:cNvPicPr preferRelativeResize="0"/>
          <p:nvPr/>
        </p:nvPicPr>
        <p:blipFill rotWithShape="1">
          <a:blip r:embed="rId3">
            <a:alphaModFix/>
          </a:blip>
          <a:srcRect b="2660"/>
          <a:stretch/>
        </p:blipFill>
        <p:spPr>
          <a:xfrm>
            <a:off x="971600" y="751803"/>
            <a:ext cx="7200800" cy="3610745"/>
          </a:xfrm>
          <a:prstGeom prst="rect">
            <a:avLst/>
          </a:prstGeom>
          <a:noFill/>
          <a:ln>
            <a:noFill/>
          </a:ln>
        </p:spPr>
      </p:pic>
      <p:sp>
        <p:nvSpPr>
          <p:cNvPr id="1421" name="Google Shape;1421;p133"/>
          <p:cNvSpPr/>
          <p:nvPr/>
        </p:nvSpPr>
        <p:spPr>
          <a:xfrm>
            <a:off x="3950571" y="843558"/>
            <a:ext cx="261389" cy="26138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1</a:t>
            </a:r>
            <a:endParaRPr sz="1200" b="1" i="0" u="none" strike="noStrike" cap="none">
              <a:solidFill>
                <a:schemeClr val="lt1"/>
              </a:solidFill>
              <a:latin typeface="Arial"/>
              <a:ea typeface="Arial"/>
              <a:cs typeface="Arial"/>
              <a:sym typeface="Arial"/>
            </a:endParaRPr>
          </a:p>
        </p:txBody>
      </p:sp>
      <p:sp>
        <p:nvSpPr>
          <p:cNvPr id="1422" name="Google Shape;1422;p133"/>
          <p:cNvSpPr/>
          <p:nvPr/>
        </p:nvSpPr>
        <p:spPr>
          <a:xfrm>
            <a:off x="7596336" y="2715766"/>
            <a:ext cx="261389" cy="26138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2</a:t>
            </a:r>
            <a:endParaRPr sz="1200" b="1" i="0" u="none" strike="noStrike" cap="none">
              <a:solidFill>
                <a:schemeClr val="lt1"/>
              </a:solidFill>
              <a:latin typeface="Arial"/>
              <a:ea typeface="Arial"/>
              <a:cs typeface="Arial"/>
              <a:sym typeface="Arial"/>
            </a:endParaRPr>
          </a:p>
        </p:txBody>
      </p:sp>
      <p:sp>
        <p:nvSpPr>
          <p:cNvPr id="1423" name="Google Shape;1423;p133"/>
          <p:cNvSpPr/>
          <p:nvPr/>
        </p:nvSpPr>
        <p:spPr>
          <a:xfrm>
            <a:off x="7596336" y="3507854"/>
            <a:ext cx="261389" cy="26138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3</a:t>
            </a:r>
            <a:endParaRPr sz="1200" b="1" i="0" u="none" strike="noStrike" cap="none">
              <a:solidFill>
                <a:schemeClr val="lt1"/>
              </a:solidFill>
              <a:latin typeface="Arial"/>
              <a:ea typeface="Arial"/>
              <a:cs typeface="Arial"/>
              <a:sym typeface="Arial"/>
            </a:endParaRPr>
          </a:p>
        </p:txBody>
      </p:sp>
      <p:sp>
        <p:nvSpPr>
          <p:cNvPr id="1424" name="Google Shape;1424;p133"/>
          <p:cNvSpPr/>
          <p:nvPr/>
        </p:nvSpPr>
        <p:spPr>
          <a:xfrm>
            <a:off x="5750771" y="4189603"/>
            <a:ext cx="261389" cy="26138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sp>
        <p:nvSpPr>
          <p:cNvPr id="1425" name="Google Shape;1425;p133"/>
          <p:cNvSpPr txBox="1"/>
          <p:nvPr/>
        </p:nvSpPr>
        <p:spPr>
          <a:xfrm>
            <a:off x="1043608" y="4496802"/>
            <a:ext cx="7128792" cy="52322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700"/>
              <a:buFont typeface="Arial"/>
              <a:buAutoNum type="arabicPeriod"/>
            </a:pPr>
            <a:r>
              <a:rPr lang="en-US" sz="700" b="0" i="0" u="none" strike="noStrike" cap="none">
                <a:solidFill>
                  <a:srgbClr val="000000"/>
                </a:solidFill>
                <a:latin typeface="Malgun Gothic"/>
                <a:ea typeface="Malgun Gothic"/>
                <a:cs typeface="Malgun Gothic"/>
                <a:sym typeface="Malgun Gothic"/>
              </a:rPr>
              <a:t>API Gateway : API를 사용하여 통신하는 모든 서비스들의 인증 및 제어, 트래픽 모니터링 등 수행</a:t>
            </a:r>
            <a:endParaRPr sz="700" b="0" i="0" u="none" strike="noStrike" cap="none">
              <a:solidFill>
                <a:srgbClr val="000000"/>
              </a:solidFill>
              <a:latin typeface="Malgun Gothic"/>
              <a:ea typeface="Malgun Gothic"/>
              <a:cs typeface="Malgun Gothic"/>
              <a:sym typeface="Malgun Gothic"/>
            </a:endParaRPr>
          </a:p>
          <a:p>
            <a:pPr marL="171450" marR="0" lvl="0" indent="-171450" algn="l" rtl="0">
              <a:lnSpc>
                <a:spcPct val="100000"/>
              </a:lnSpc>
              <a:spcBef>
                <a:spcPts val="0"/>
              </a:spcBef>
              <a:spcAft>
                <a:spcPts val="0"/>
              </a:spcAft>
              <a:buClr>
                <a:srgbClr val="000000"/>
              </a:buClr>
              <a:buSzPts val="700"/>
              <a:buFont typeface="Arial"/>
              <a:buAutoNum type="arabicPeriod"/>
            </a:pPr>
            <a:r>
              <a:rPr lang="en-US" sz="700" b="0" i="0" u="none" strike="noStrike" cap="none">
                <a:solidFill>
                  <a:srgbClr val="000000"/>
                </a:solidFill>
                <a:latin typeface="Malgun Gothic"/>
                <a:ea typeface="Malgun Gothic"/>
                <a:cs typeface="Malgun Gothic"/>
                <a:sym typeface="Malgun Gothic"/>
              </a:rPr>
              <a:t>Managed Container System : 서비스들의 중앙 관리 및 인증, 라우팅등의 기능 수행</a:t>
            </a:r>
            <a:endParaRPr sz="700" b="0" i="0" u="none" strike="noStrike" cap="none">
              <a:solidFill>
                <a:srgbClr val="000000"/>
              </a:solidFill>
              <a:latin typeface="Malgun Gothic"/>
              <a:ea typeface="Malgun Gothic"/>
              <a:cs typeface="Malgun Gothic"/>
              <a:sym typeface="Malgun Gothic"/>
            </a:endParaRPr>
          </a:p>
          <a:p>
            <a:pPr marL="171450" marR="0" lvl="0" indent="-171450" algn="l" rtl="0">
              <a:lnSpc>
                <a:spcPct val="100000"/>
              </a:lnSpc>
              <a:spcBef>
                <a:spcPts val="0"/>
              </a:spcBef>
              <a:spcAft>
                <a:spcPts val="0"/>
              </a:spcAft>
              <a:buClr>
                <a:srgbClr val="000000"/>
              </a:buClr>
              <a:buSzPts val="700"/>
              <a:buFont typeface="Arial"/>
              <a:buAutoNum type="arabicPeriod"/>
            </a:pPr>
            <a:r>
              <a:rPr lang="en-US" sz="700" b="0" i="0" u="none" strike="noStrike" cap="none">
                <a:solidFill>
                  <a:srgbClr val="000000"/>
                </a:solidFill>
                <a:latin typeface="Malgun Gothic"/>
                <a:ea typeface="Malgun Gothic"/>
                <a:cs typeface="Malgun Gothic"/>
                <a:sym typeface="Malgun Gothic"/>
              </a:rPr>
              <a:t>Backing Services : 스토리지(Block, Object), Cache, Message Queue 등의 기능 영역</a:t>
            </a:r>
            <a:endParaRPr sz="700" b="0" i="0" u="none" strike="noStrike" cap="none">
              <a:solidFill>
                <a:srgbClr val="000000"/>
              </a:solidFill>
              <a:latin typeface="Malgun Gothic"/>
              <a:ea typeface="Malgun Gothic"/>
              <a:cs typeface="Malgun Gothic"/>
              <a:sym typeface="Malgun Gothic"/>
            </a:endParaRPr>
          </a:p>
          <a:p>
            <a:pPr marL="171450" marR="0" lvl="0" indent="-171450" algn="l" rtl="0">
              <a:lnSpc>
                <a:spcPct val="100000"/>
              </a:lnSpc>
              <a:spcBef>
                <a:spcPts val="0"/>
              </a:spcBef>
              <a:spcAft>
                <a:spcPts val="0"/>
              </a:spcAft>
              <a:buClr>
                <a:srgbClr val="000000"/>
              </a:buClr>
              <a:buSzPts val="700"/>
              <a:buFont typeface="Arial"/>
              <a:buAutoNum type="arabicPeriod"/>
            </a:pPr>
            <a:r>
              <a:rPr lang="en-US" sz="700" b="0" i="0" u="none" strike="noStrike" cap="none">
                <a:solidFill>
                  <a:srgbClr val="000000"/>
                </a:solidFill>
                <a:latin typeface="Malgun Gothic"/>
                <a:ea typeface="Malgun Gothic"/>
                <a:cs typeface="Malgun Gothic"/>
                <a:sym typeface="Malgun Gothic"/>
              </a:rPr>
              <a:t>Observability Services : 서비스들의 이벤트 모니터링 및 알림, 로그 취합, 진단 등 수행</a:t>
            </a:r>
            <a:endParaRPr/>
          </a:p>
        </p:txBody>
      </p:sp>
    </p:spTree>
    <p:extLst>
      <p:ext uri="{BB962C8B-B14F-4D97-AF65-F5344CB8AC3E}">
        <p14:creationId xmlns:p14="http://schemas.microsoft.com/office/powerpoint/2010/main" val="11074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34"/>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300"/>
              <a:buNone/>
            </a:pPr>
            <a:r>
              <a:rPr lang="en-US" sz="2400"/>
              <a:t>Container Orchestration – Self Healing Mechanism</a:t>
            </a:r>
            <a:endParaRPr sz="4800">
              <a:solidFill>
                <a:srgbClr val="27AE60"/>
              </a:solidFill>
            </a:endParaRPr>
          </a:p>
        </p:txBody>
      </p:sp>
      <p:pic>
        <p:nvPicPr>
          <p:cNvPr id="1431" name="Google Shape;1431;p134"/>
          <p:cNvPicPr preferRelativeResize="0"/>
          <p:nvPr/>
        </p:nvPicPr>
        <p:blipFill rotWithShape="1">
          <a:blip r:embed="rId3">
            <a:alphaModFix/>
          </a:blip>
          <a:srcRect l="5048" t="50554" r="848" b="1463"/>
          <a:stretch/>
        </p:blipFill>
        <p:spPr>
          <a:xfrm>
            <a:off x="1127078" y="1045611"/>
            <a:ext cx="6634655" cy="3978146"/>
          </a:xfrm>
          <a:prstGeom prst="rect">
            <a:avLst/>
          </a:prstGeom>
          <a:noFill/>
          <a:ln>
            <a:noFill/>
          </a:ln>
        </p:spPr>
      </p:pic>
      <p:sp>
        <p:nvSpPr>
          <p:cNvPr id="1432" name="Google Shape;1432;p134"/>
          <p:cNvSpPr/>
          <p:nvPr/>
        </p:nvSpPr>
        <p:spPr>
          <a:xfrm>
            <a:off x="1382266" y="1415776"/>
            <a:ext cx="903172" cy="272415"/>
          </a:xfrm>
          <a:prstGeom prst="roundRect">
            <a:avLst>
              <a:gd name="adj" fmla="val 16667"/>
            </a:avLst>
          </a:prstGeom>
          <a:solidFill>
            <a:srgbClr val="26262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desired=5</a:t>
            </a:r>
            <a:endParaRPr/>
          </a:p>
        </p:txBody>
      </p:sp>
      <p:sp>
        <p:nvSpPr>
          <p:cNvPr id="1433" name="Google Shape;1433;p134"/>
          <p:cNvSpPr/>
          <p:nvPr/>
        </p:nvSpPr>
        <p:spPr>
          <a:xfrm>
            <a:off x="3071877" y="1415776"/>
            <a:ext cx="902774" cy="272415"/>
          </a:xfrm>
          <a:prstGeom prst="roundRect">
            <a:avLst>
              <a:gd name="adj" fmla="val 16667"/>
            </a:avLst>
          </a:prstGeom>
          <a:solidFill>
            <a:srgbClr val="26262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desired=5</a:t>
            </a:r>
            <a:endParaRPr sz="1200" b="0" i="0" u="none" strike="noStrike" cap="none">
              <a:solidFill>
                <a:schemeClr val="lt1"/>
              </a:solidFill>
              <a:latin typeface="Arial"/>
              <a:ea typeface="Arial"/>
              <a:cs typeface="Arial"/>
              <a:sym typeface="Arial"/>
            </a:endParaRPr>
          </a:p>
        </p:txBody>
      </p:sp>
      <p:sp>
        <p:nvSpPr>
          <p:cNvPr id="1434" name="Google Shape;1434;p134"/>
          <p:cNvSpPr/>
          <p:nvPr/>
        </p:nvSpPr>
        <p:spPr>
          <a:xfrm>
            <a:off x="4794918" y="1468552"/>
            <a:ext cx="902774" cy="272415"/>
          </a:xfrm>
          <a:prstGeom prst="roundRect">
            <a:avLst>
              <a:gd name="adj" fmla="val 16667"/>
            </a:avLst>
          </a:prstGeom>
          <a:solidFill>
            <a:srgbClr val="26262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desired=4</a:t>
            </a:r>
            <a:endParaRPr sz="1200" b="0" i="0" u="none" strike="noStrike" cap="none">
              <a:solidFill>
                <a:schemeClr val="lt1"/>
              </a:solidFill>
              <a:latin typeface="Arial"/>
              <a:ea typeface="Arial"/>
              <a:cs typeface="Arial"/>
              <a:sym typeface="Arial"/>
            </a:endParaRPr>
          </a:p>
        </p:txBody>
      </p:sp>
      <p:grpSp>
        <p:nvGrpSpPr>
          <p:cNvPr id="1435" name="Google Shape;1435;p134"/>
          <p:cNvGrpSpPr/>
          <p:nvPr/>
        </p:nvGrpSpPr>
        <p:grpSpPr>
          <a:xfrm>
            <a:off x="3077158" y="2713885"/>
            <a:ext cx="400132" cy="776867"/>
            <a:chOff x="3510526" y="2633457"/>
            <a:chExt cx="356840" cy="706243"/>
          </a:xfrm>
        </p:grpSpPr>
        <p:cxnSp>
          <p:nvCxnSpPr>
            <p:cNvPr id="1436" name="Google Shape;1436;p134"/>
            <p:cNvCxnSpPr/>
            <p:nvPr/>
          </p:nvCxnSpPr>
          <p:spPr>
            <a:xfrm>
              <a:off x="3510526" y="2633457"/>
              <a:ext cx="356839" cy="706243"/>
            </a:xfrm>
            <a:prstGeom prst="straightConnector1">
              <a:avLst/>
            </a:prstGeom>
            <a:noFill/>
            <a:ln w="57150" cap="flat" cmpd="sng">
              <a:solidFill>
                <a:srgbClr val="FF0000"/>
              </a:solidFill>
              <a:prstDash val="solid"/>
              <a:round/>
              <a:headEnd type="none" w="sm" len="sm"/>
              <a:tailEnd type="none" w="sm" len="sm"/>
            </a:ln>
          </p:spPr>
        </p:cxnSp>
        <p:cxnSp>
          <p:nvCxnSpPr>
            <p:cNvPr id="1437" name="Google Shape;1437;p134"/>
            <p:cNvCxnSpPr/>
            <p:nvPr/>
          </p:nvCxnSpPr>
          <p:spPr>
            <a:xfrm flipH="1">
              <a:off x="3510527" y="2633457"/>
              <a:ext cx="356839" cy="706243"/>
            </a:xfrm>
            <a:prstGeom prst="straightConnector1">
              <a:avLst/>
            </a:prstGeom>
            <a:noFill/>
            <a:ln w="57150" cap="flat" cmpd="sng">
              <a:solidFill>
                <a:srgbClr val="FF0000"/>
              </a:solidFill>
              <a:prstDash val="solid"/>
              <a:round/>
              <a:headEnd type="none" w="sm" len="sm"/>
              <a:tailEnd type="none" w="sm" len="sm"/>
            </a:ln>
          </p:spPr>
        </p:cxnSp>
      </p:grpSp>
      <p:sp>
        <p:nvSpPr>
          <p:cNvPr id="1438" name="Google Shape;1438;p134"/>
          <p:cNvSpPr/>
          <p:nvPr/>
        </p:nvSpPr>
        <p:spPr>
          <a:xfrm>
            <a:off x="1382266" y="1397192"/>
            <a:ext cx="903171" cy="442674"/>
          </a:xfrm>
          <a:prstGeom prst="roundRect">
            <a:avLst>
              <a:gd name="adj" fmla="val 16667"/>
            </a:avLst>
          </a:prstGeom>
          <a:solidFill>
            <a:srgbClr val="C00000"/>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desired=5</a:t>
            </a:r>
            <a:endParaRPr/>
          </a:p>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actual=</a:t>
            </a:r>
            <a:r>
              <a:rPr lang="en-US"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sp>
        <p:nvSpPr>
          <p:cNvPr id="1439" name="Google Shape;1439;p134"/>
          <p:cNvSpPr/>
          <p:nvPr/>
        </p:nvSpPr>
        <p:spPr>
          <a:xfrm>
            <a:off x="3077685" y="1397192"/>
            <a:ext cx="902774" cy="442674"/>
          </a:xfrm>
          <a:prstGeom prst="roundRect">
            <a:avLst>
              <a:gd name="adj" fmla="val 16667"/>
            </a:avLst>
          </a:prstGeom>
          <a:solidFill>
            <a:srgbClr val="C00000"/>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desired=5</a:t>
            </a:r>
            <a:endParaRPr/>
          </a:p>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actual=</a:t>
            </a:r>
            <a:r>
              <a:rPr lang="en-US"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sp>
        <p:nvSpPr>
          <p:cNvPr id="1440" name="Google Shape;1440;p134"/>
          <p:cNvSpPr/>
          <p:nvPr/>
        </p:nvSpPr>
        <p:spPr>
          <a:xfrm>
            <a:off x="4794918" y="1419622"/>
            <a:ext cx="902774" cy="442674"/>
          </a:xfrm>
          <a:prstGeom prst="roundRect">
            <a:avLst>
              <a:gd name="adj" fmla="val 16667"/>
            </a:avLst>
          </a:prstGeom>
          <a:solidFill>
            <a:srgbClr val="C00000"/>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desired=</a:t>
            </a:r>
            <a:r>
              <a:rPr lang="en-US" sz="1200" b="1" i="0" u="none" strike="noStrike" cap="none">
                <a:solidFill>
                  <a:srgbClr val="A5A5A5"/>
                </a:solidFill>
                <a:latin typeface="Arial"/>
                <a:ea typeface="Arial"/>
                <a:cs typeface="Arial"/>
                <a:sym typeface="Arial"/>
              </a:rPr>
              <a:t>4</a:t>
            </a:r>
            <a:endParaRPr/>
          </a:p>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actual=</a:t>
            </a:r>
            <a:r>
              <a:rPr lang="en-US" sz="1200" b="1" i="0" u="none" strike="noStrike" cap="none">
                <a:solidFill>
                  <a:schemeClr val="lt1"/>
                </a:solidFill>
                <a:latin typeface="Arial"/>
                <a:ea typeface="Arial"/>
                <a:cs typeface="Arial"/>
                <a:sym typeface="Arial"/>
              </a:rPr>
              <a:t>3</a:t>
            </a:r>
            <a:endParaRPr sz="1200" b="1" i="0" u="none" strike="noStrike" cap="none">
              <a:solidFill>
                <a:schemeClr val="lt1"/>
              </a:solidFill>
              <a:latin typeface="Arial"/>
              <a:ea typeface="Arial"/>
              <a:cs typeface="Arial"/>
              <a:sym typeface="Arial"/>
            </a:endParaRPr>
          </a:p>
        </p:txBody>
      </p:sp>
      <p:sp>
        <p:nvSpPr>
          <p:cNvPr id="1441" name="Google Shape;1441;p134"/>
          <p:cNvSpPr/>
          <p:nvPr/>
        </p:nvSpPr>
        <p:spPr>
          <a:xfrm>
            <a:off x="4860032" y="2640286"/>
            <a:ext cx="536216" cy="850466"/>
          </a:xfrm>
          <a:prstGeom prst="rect">
            <a:avLst/>
          </a:prstGeom>
          <a:no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42" name="Google Shape;1442;p134"/>
          <p:cNvPicPr preferRelativeResize="0"/>
          <p:nvPr/>
        </p:nvPicPr>
        <p:blipFill rotWithShape="1">
          <a:blip r:embed="rId3">
            <a:alphaModFix/>
          </a:blip>
          <a:srcRect l="32957" t="70870" r="61046" b="20756"/>
          <a:stretch/>
        </p:blipFill>
        <p:spPr>
          <a:xfrm>
            <a:off x="4912116" y="2713885"/>
            <a:ext cx="432048" cy="720080"/>
          </a:xfrm>
          <a:prstGeom prst="rect">
            <a:avLst/>
          </a:prstGeom>
          <a:noFill/>
          <a:ln>
            <a:noFill/>
          </a:ln>
        </p:spPr>
      </p:pic>
      <p:sp>
        <p:nvSpPr>
          <p:cNvPr id="1443" name="Google Shape;1443;p134"/>
          <p:cNvSpPr/>
          <p:nvPr/>
        </p:nvSpPr>
        <p:spPr>
          <a:xfrm>
            <a:off x="1373863" y="1397192"/>
            <a:ext cx="902774" cy="442674"/>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desired=5</a:t>
            </a:r>
            <a:endParaRPr/>
          </a:p>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actual=</a:t>
            </a:r>
            <a:r>
              <a:rPr lang="en-US" sz="1200" b="1" i="0" u="none" strike="noStrike" cap="none">
                <a:solidFill>
                  <a:schemeClr val="lt1"/>
                </a:solidFill>
                <a:latin typeface="Arial"/>
                <a:ea typeface="Arial"/>
                <a:cs typeface="Arial"/>
                <a:sym typeface="Arial"/>
              </a:rPr>
              <a:t>5</a:t>
            </a:r>
            <a:endParaRPr sz="1200" b="1" i="0" u="none" strike="noStrike" cap="none">
              <a:solidFill>
                <a:schemeClr val="lt1"/>
              </a:solidFill>
              <a:latin typeface="Arial"/>
              <a:ea typeface="Arial"/>
              <a:cs typeface="Arial"/>
              <a:sym typeface="Arial"/>
            </a:endParaRPr>
          </a:p>
        </p:txBody>
      </p:sp>
      <p:sp>
        <p:nvSpPr>
          <p:cNvPr id="1444" name="Google Shape;1444;p134"/>
          <p:cNvSpPr/>
          <p:nvPr/>
        </p:nvSpPr>
        <p:spPr>
          <a:xfrm>
            <a:off x="3083493" y="1397192"/>
            <a:ext cx="902774" cy="442674"/>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desired=5</a:t>
            </a:r>
            <a:endParaRPr/>
          </a:p>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actual=</a:t>
            </a:r>
            <a:r>
              <a:rPr lang="en-US" sz="1200" b="1" i="0" u="none" strike="noStrike" cap="none">
                <a:solidFill>
                  <a:schemeClr val="lt1"/>
                </a:solidFill>
                <a:latin typeface="Arial"/>
                <a:ea typeface="Arial"/>
                <a:cs typeface="Arial"/>
                <a:sym typeface="Arial"/>
              </a:rPr>
              <a:t>5</a:t>
            </a:r>
            <a:endParaRPr sz="1200" b="1" i="0" u="none" strike="noStrike" cap="none">
              <a:solidFill>
                <a:schemeClr val="lt1"/>
              </a:solidFill>
              <a:latin typeface="Arial"/>
              <a:ea typeface="Arial"/>
              <a:cs typeface="Arial"/>
              <a:sym typeface="Arial"/>
            </a:endParaRPr>
          </a:p>
        </p:txBody>
      </p:sp>
      <p:sp>
        <p:nvSpPr>
          <p:cNvPr id="1445" name="Google Shape;1445;p134"/>
          <p:cNvSpPr/>
          <p:nvPr/>
        </p:nvSpPr>
        <p:spPr>
          <a:xfrm>
            <a:off x="4794918" y="1419622"/>
            <a:ext cx="902774" cy="442674"/>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desired=4</a:t>
            </a:r>
            <a:endParaRPr/>
          </a:p>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actual=</a:t>
            </a:r>
            <a:r>
              <a:rPr lang="en-US"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4241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2"/>
                                        </p:tgtEl>
                                        <p:attrNameLst>
                                          <p:attrName>style.visibility</p:attrName>
                                        </p:attrNameLst>
                                      </p:cBhvr>
                                      <p:to>
                                        <p:strVal val="visible"/>
                                      </p:to>
                                    </p:set>
                                    <p:animEffect transition="in" filter="fade">
                                      <p:cBhvr>
                                        <p:cTn id="7" dur="500"/>
                                        <p:tgtEl>
                                          <p:spTgt spid="1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
                                        </p:tgtEl>
                                        <p:attrNameLst>
                                          <p:attrName>style.visibility</p:attrName>
                                        </p:attrNameLst>
                                      </p:cBhvr>
                                      <p:to>
                                        <p:strVal val="visible"/>
                                      </p:to>
                                    </p:set>
                                    <p:animEffect transition="in" filter="fade">
                                      <p:cBhvr>
                                        <p:cTn id="12" dur="500"/>
                                        <p:tgtEl>
                                          <p:spTgt spid="14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4"/>
                                        </p:tgtEl>
                                        <p:attrNameLst>
                                          <p:attrName>style.visibility</p:attrName>
                                        </p:attrNameLst>
                                      </p:cBhvr>
                                      <p:to>
                                        <p:strVal val="visible"/>
                                      </p:to>
                                    </p:set>
                                    <p:animEffect transition="in" filter="fade">
                                      <p:cBhvr>
                                        <p:cTn id="17" dur="500"/>
                                        <p:tgtEl>
                                          <p:spTgt spid="14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5"/>
                                        </p:tgtEl>
                                        <p:attrNameLst>
                                          <p:attrName>style.visibility</p:attrName>
                                        </p:attrNameLst>
                                      </p:cBhvr>
                                      <p:to>
                                        <p:strVal val="visible"/>
                                      </p:to>
                                    </p:set>
                                    <p:animEffect transition="in" filter="fade">
                                      <p:cBhvr>
                                        <p:cTn id="22" dur="500"/>
                                        <p:tgtEl>
                                          <p:spTgt spid="14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8"/>
                                        </p:tgtEl>
                                        <p:attrNameLst>
                                          <p:attrName>style.visibility</p:attrName>
                                        </p:attrNameLst>
                                      </p:cBhvr>
                                      <p:to>
                                        <p:strVal val="visible"/>
                                      </p:to>
                                    </p:set>
                                    <p:animEffect transition="in" filter="fade">
                                      <p:cBhvr>
                                        <p:cTn id="27" dur="500"/>
                                        <p:tgtEl>
                                          <p:spTgt spid="14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9"/>
                                        </p:tgtEl>
                                        <p:attrNameLst>
                                          <p:attrName>style.visibility</p:attrName>
                                        </p:attrNameLst>
                                      </p:cBhvr>
                                      <p:to>
                                        <p:strVal val="visible"/>
                                      </p:to>
                                    </p:set>
                                    <p:animEffect transition="in" filter="fade">
                                      <p:cBhvr>
                                        <p:cTn id="32" dur="500"/>
                                        <p:tgtEl>
                                          <p:spTgt spid="14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0"/>
                                        </p:tgtEl>
                                        <p:attrNameLst>
                                          <p:attrName>style.visibility</p:attrName>
                                        </p:attrNameLst>
                                      </p:cBhvr>
                                      <p:to>
                                        <p:strVal val="visible"/>
                                      </p:to>
                                    </p:set>
                                    <p:animEffect transition="in" filter="fade">
                                      <p:cBhvr>
                                        <p:cTn id="37" dur="500"/>
                                        <p:tgtEl>
                                          <p:spTgt spid="14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41"/>
                                        </p:tgtEl>
                                        <p:attrNameLst>
                                          <p:attrName>style.visibility</p:attrName>
                                        </p:attrNameLst>
                                      </p:cBhvr>
                                      <p:to>
                                        <p:strVal val="visible"/>
                                      </p:to>
                                    </p:set>
                                    <p:animEffect transition="in" filter="fade">
                                      <p:cBhvr>
                                        <p:cTn id="42" dur="500"/>
                                        <p:tgtEl>
                                          <p:spTgt spid="14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42"/>
                                        </p:tgtEl>
                                        <p:attrNameLst>
                                          <p:attrName>style.visibility</p:attrName>
                                        </p:attrNameLst>
                                      </p:cBhvr>
                                      <p:to>
                                        <p:strVal val="visible"/>
                                      </p:to>
                                    </p:set>
                                    <p:animEffect transition="in" filter="fade">
                                      <p:cBhvr>
                                        <p:cTn id="47" dur="500"/>
                                        <p:tgtEl>
                                          <p:spTgt spid="14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43"/>
                                        </p:tgtEl>
                                        <p:attrNameLst>
                                          <p:attrName>style.visibility</p:attrName>
                                        </p:attrNameLst>
                                      </p:cBhvr>
                                      <p:to>
                                        <p:strVal val="visible"/>
                                      </p:to>
                                    </p:set>
                                    <p:animEffect transition="in" filter="fade">
                                      <p:cBhvr>
                                        <p:cTn id="52" dur="500"/>
                                        <p:tgtEl>
                                          <p:spTgt spid="14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44"/>
                                        </p:tgtEl>
                                        <p:attrNameLst>
                                          <p:attrName>style.visibility</p:attrName>
                                        </p:attrNameLst>
                                      </p:cBhvr>
                                      <p:to>
                                        <p:strVal val="visible"/>
                                      </p:to>
                                    </p:set>
                                    <p:animEffect transition="in" filter="fade">
                                      <p:cBhvr>
                                        <p:cTn id="57" dur="500"/>
                                        <p:tgtEl>
                                          <p:spTgt spid="14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45"/>
                                        </p:tgtEl>
                                        <p:attrNameLst>
                                          <p:attrName>style.visibility</p:attrName>
                                        </p:attrNameLst>
                                      </p:cBhvr>
                                      <p:to>
                                        <p:strVal val="visible"/>
                                      </p:to>
                                    </p:set>
                                    <p:animEffect transition="in" filter="fade">
                                      <p:cBhvr>
                                        <p:cTn id="62" dur="500"/>
                                        <p:tgtEl>
                                          <p:spTgt spid="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35"/>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300"/>
              <a:buNone/>
            </a:pPr>
            <a:r>
              <a:rPr lang="en-US" sz="2400"/>
              <a:t>Container Orchestration – Scale out</a:t>
            </a:r>
            <a:endParaRPr sz="4800">
              <a:solidFill>
                <a:srgbClr val="27AE60"/>
              </a:solidFill>
            </a:endParaRPr>
          </a:p>
        </p:txBody>
      </p:sp>
      <p:pic>
        <p:nvPicPr>
          <p:cNvPr id="1451" name="Google Shape;1451;p135"/>
          <p:cNvPicPr preferRelativeResize="0"/>
          <p:nvPr/>
        </p:nvPicPr>
        <p:blipFill rotWithShape="1">
          <a:blip r:embed="rId3">
            <a:alphaModFix/>
          </a:blip>
          <a:srcRect l="5048" t="50554" r="848" b="1463"/>
          <a:stretch/>
        </p:blipFill>
        <p:spPr>
          <a:xfrm>
            <a:off x="1177705" y="1076205"/>
            <a:ext cx="6583631" cy="3947552"/>
          </a:xfrm>
          <a:prstGeom prst="rect">
            <a:avLst/>
          </a:prstGeom>
          <a:noFill/>
          <a:ln>
            <a:noFill/>
          </a:ln>
        </p:spPr>
      </p:pic>
      <p:sp>
        <p:nvSpPr>
          <p:cNvPr id="1452" name="Google Shape;1452;p135"/>
          <p:cNvSpPr/>
          <p:nvPr/>
        </p:nvSpPr>
        <p:spPr>
          <a:xfrm>
            <a:off x="1401398" y="1419622"/>
            <a:ext cx="902774" cy="442674"/>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desired=5</a:t>
            </a:r>
            <a:endParaRPr/>
          </a:p>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actual=</a:t>
            </a:r>
            <a:r>
              <a:rPr lang="en-US" sz="1200" b="1" i="0" u="none" strike="noStrike" cap="none">
                <a:solidFill>
                  <a:schemeClr val="lt1"/>
                </a:solidFill>
                <a:latin typeface="Arial"/>
                <a:ea typeface="Arial"/>
                <a:cs typeface="Arial"/>
                <a:sym typeface="Arial"/>
              </a:rPr>
              <a:t>5</a:t>
            </a:r>
            <a:endParaRPr sz="1200" b="1" i="0" u="none" strike="noStrike" cap="none">
              <a:solidFill>
                <a:schemeClr val="lt1"/>
              </a:solidFill>
              <a:latin typeface="Arial"/>
              <a:ea typeface="Arial"/>
              <a:cs typeface="Arial"/>
              <a:sym typeface="Arial"/>
            </a:endParaRPr>
          </a:p>
        </p:txBody>
      </p:sp>
      <p:pic>
        <p:nvPicPr>
          <p:cNvPr id="1453" name="Google Shape;1453;p135"/>
          <p:cNvPicPr preferRelativeResize="0"/>
          <p:nvPr/>
        </p:nvPicPr>
        <p:blipFill rotWithShape="1">
          <a:blip r:embed="rId3">
            <a:alphaModFix/>
          </a:blip>
          <a:srcRect l="52030" t="73135" r="41841" b="22521"/>
          <a:stretch/>
        </p:blipFill>
        <p:spPr>
          <a:xfrm>
            <a:off x="3563888" y="2926672"/>
            <a:ext cx="438191" cy="365158"/>
          </a:xfrm>
          <a:prstGeom prst="rect">
            <a:avLst/>
          </a:prstGeom>
          <a:noFill/>
          <a:ln>
            <a:noFill/>
          </a:ln>
        </p:spPr>
      </p:pic>
      <p:sp>
        <p:nvSpPr>
          <p:cNvPr id="1454" name="Google Shape;1454;p135"/>
          <p:cNvSpPr/>
          <p:nvPr/>
        </p:nvSpPr>
        <p:spPr>
          <a:xfrm>
            <a:off x="1401398" y="1419622"/>
            <a:ext cx="902774" cy="442674"/>
          </a:xfrm>
          <a:prstGeom prst="roundRect">
            <a:avLst>
              <a:gd name="adj" fmla="val 16667"/>
            </a:avLst>
          </a:prstGeom>
          <a:solidFill>
            <a:srgbClr val="C00000"/>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desired=</a:t>
            </a:r>
            <a:r>
              <a:rPr lang="en-US" sz="1200" b="1" i="0" u="none" strike="noStrike" cap="none">
                <a:solidFill>
                  <a:schemeClr val="lt1"/>
                </a:solidFill>
                <a:latin typeface="Arial"/>
                <a:ea typeface="Arial"/>
                <a:cs typeface="Arial"/>
                <a:sym typeface="Arial"/>
              </a:rPr>
              <a:t>6</a:t>
            </a:r>
            <a:endParaRPr/>
          </a:p>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actual=</a:t>
            </a:r>
            <a:r>
              <a:rPr lang="en-US" sz="1200" b="1" i="0" u="none" strike="noStrike" cap="none">
                <a:solidFill>
                  <a:srgbClr val="A5A5A5"/>
                </a:solidFill>
                <a:latin typeface="Arial"/>
                <a:ea typeface="Arial"/>
                <a:cs typeface="Arial"/>
                <a:sym typeface="Arial"/>
              </a:rPr>
              <a:t>5</a:t>
            </a:r>
            <a:endParaRPr sz="1200" b="1" i="0" u="none" strike="noStrike" cap="none">
              <a:solidFill>
                <a:srgbClr val="A5A5A5"/>
              </a:solidFill>
              <a:latin typeface="Arial"/>
              <a:ea typeface="Arial"/>
              <a:cs typeface="Arial"/>
              <a:sym typeface="Arial"/>
            </a:endParaRPr>
          </a:p>
        </p:txBody>
      </p:sp>
      <p:sp>
        <p:nvSpPr>
          <p:cNvPr id="1455" name="Google Shape;1455;p135"/>
          <p:cNvSpPr/>
          <p:nvPr/>
        </p:nvSpPr>
        <p:spPr>
          <a:xfrm>
            <a:off x="1413783" y="1419622"/>
            <a:ext cx="902774" cy="442674"/>
          </a:xfrm>
          <a:prstGeom prst="roundRect">
            <a:avLst>
              <a:gd name="adj" fmla="val 16667"/>
            </a:avLst>
          </a:prstGeom>
          <a:solidFill>
            <a:schemeClr val="accent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desired=6</a:t>
            </a:r>
            <a:endParaRPr/>
          </a:p>
          <a:p>
            <a:pPr marL="0" marR="0" lvl="0" indent="0" algn="ctr" rtl="0">
              <a:lnSpc>
                <a:spcPct val="100000"/>
              </a:lnSpc>
              <a:spcBef>
                <a:spcPts val="0"/>
              </a:spcBef>
              <a:spcAft>
                <a:spcPts val="0"/>
              </a:spcAft>
              <a:buNone/>
            </a:pPr>
            <a:r>
              <a:rPr lang="en-US" sz="1200" b="0" i="0" u="none" strike="noStrike" cap="none">
                <a:solidFill>
                  <a:srgbClr val="A5A5A5"/>
                </a:solidFill>
                <a:latin typeface="Arial"/>
                <a:ea typeface="Arial"/>
                <a:cs typeface="Arial"/>
                <a:sym typeface="Arial"/>
              </a:rPr>
              <a:t>actual=</a:t>
            </a:r>
            <a:r>
              <a:rPr lang="en-US" sz="1200" b="1" i="0" u="none" strike="noStrike" cap="none">
                <a:solidFill>
                  <a:schemeClr val="lt1"/>
                </a:solidFill>
                <a:latin typeface="Arial"/>
                <a:ea typeface="Arial"/>
                <a:cs typeface="Arial"/>
                <a:sym typeface="Arial"/>
              </a:rPr>
              <a:t>6</a:t>
            </a:r>
            <a:endParaRPr sz="1200" b="1" i="0" u="none" strike="noStrike" cap="none">
              <a:solidFill>
                <a:schemeClr val="lt1"/>
              </a:solidFill>
              <a:latin typeface="Arial"/>
              <a:ea typeface="Arial"/>
              <a:cs typeface="Arial"/>
              <a:sym typeface="Arial"/>
            </a:endParaRPr>
          </a:p>
        </p:txBody>
      </p:sp>
      <p:cxnSp>
        <p:nvCxnSpPr>
          <p:cNvPr id="1456" name="Google Shape;1456;p135"/>
          <p:cNvCxnSpPr/>
          <p:nvPr/>
        </p:nvCxnSpPr>
        <p:spPr>
          <a:xfrm>
            <a:off x="1619672" y="955170"/>
            <a:ext cx="0" cy="248428"/>
          </a:xfrm>
          <a:prstGeom prst="straightConnector1">
            <a:avLst/>
          </a:prstGeom>
          <a:noFill/>
          <a:ln w="57150" cap="flat" cmpd="sng">
            <a:solidFill>
              <a:srgbClr val="2D94D9"/>
            </a:solidFill>
            <a:prstDash val="solid"/>
            <a:round/>
            <a:headEnd type="none" w="sm" len="sm"/>
            <a:tailEnd type="triangle" w="med" len="med"/>
          </a:ln>
        </p:spPr>
      </p:cxnSp>
      <p:cxnSp>
        <p:nvCxnSpPr>
          <p:cNvPr id="1457" name="Google Shape;1457;p135"/>
          <p:cNvCxnSpPr/>
          <p:nvPr/>
        </p:nvCxnSpPr>
        <p:spPr>
          <a:xfrm>
            <a:off x="1907704" y="955170"/>
            <a:ext cx="0" cy="248428"/>
          </a:xfrm>
          <a:prstGeom prst="straightConnector1">
            <a:avLst/>
          </a:prstGeom>
          <a:noFill/>
          <a:ln w="57150" cap="flat" cmpd="sng">
            <a:solidFill>
              <a:srgbClr val="2D94D9"/>
            </a:solidFill>
            <a:prstDash val="solid"/>
            <a:round/>
            <a:headEnd type="none" w="sm" len="sm"/>
            <a:tailEnd type="triangle" w="med" len="med"/>
          </a:ln>
        </p:spPr>
      </p:cxnSp>
      <p:cxnSp>
        <p:nvCxnSpPr>
          <p:cNvPr id="1458" name="Google Shape;1458;p135"/>
          <p:cNvCxnSpPr/>
          <p:nvPr/>
        </p:nvCxnSpPr>
        <p:spPr>
          <a:xfrm>
            <a:off x="2195736" y="955170"/>
            <a:ext cx="0" cy="248428"/>
          </a:xfrm>
          <a:prstGeom prst="straightConnector1">
            <a:avLst/>
          </a:prstGeom>
          <a:noFill/>
          <a:ln w="57150" cap="flat" cmpd="sng">
            <a:solidFill>
              <a:srgbClr val="2D94D9"/>
            </a:solidFill>
            <a:prstDash val="solid"/>
            <a:round/>
            <a:headEnd type="none" w="sm" len="sm"/>
            <a:tailEnd type="triangle" w="med" len="med"/>
          </a:ln>
        </p:spPr>
      </p:cxnSp>
      <p:cxnSp>
        <p:nvCxnSpPr>
          <p:cNvPr id="1459" name="Google Shape;1459;p135"/>
          <p:cNvCxnSpPr>
            <a:endCxn id="1455" idx="3"/>
          </p:cNvCxnSpPr>
          <p:nvPr/>
        </p:nvCxnSpPr>
        <p:spPr>
          <a:xfrm rot="10800000">
            <a:off x="2316557" y="1640959"/>
            <a:ext cx="4644000" cy="498600"/>
          </a:xfrm>
          <a:prstGeom prst="bentConnector3">
            <a:avLst>
              <a:gd name="adj1" fmla="val -1843"/>
            </a:avLst>
          </a:prstGeom>
          <a:noFill/>
          <a:ln w="9525" cap="flat" cmpd="sng">
            <a:solidFill>
              <a:srgbClr val="E54635"/>
            </a:solidFill>
            <a:prstDash val="solid"/>
            <a:round/>
            <a:headEnd type="none" w="sm" len="sm"/>
            <a:tailEnd type="triangle" w="med" len="med"/>
          </a:ln>
        </p:spPr>
      </p:cxnSp>
      <p:sp>
        <p:nvSpPr>
          <p:cNvPr id="1460" name="Google Shape;1460;p135"/>
          <p:cNvSpPr/>
          <p:nvPr/>
        </p:nvSpPr>
        <p:spPr>
          <a:xfrm>
            <a:off x="6264188" y="1068272"/>
            <a:ext cx="1478409" cy="685788"/>
          </a:xfrm>
          <a:prstGeom prst="star7">
            <a:avLst>
              <a:gd name="adj" fmla="val 34601"/>
              <a:gd name="hf" fmla="val 102572"/>
              <a:gd name="vf" fmla="val 105210"/>
            </a:avLst>
          </a:prstGeom>
          <a:solidFill>
            <a:srgbClr val="FF0000"/>
          </a:solidFill>
          <a:ln w="25400" cap="flat" cmpd="sng">
            <a:solidFill>
              <a:srgbClr val="256E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1" i="0" u="none" strike="noStrike" cap="none">
                <a:solidFill>
                  <a:schemeClr val="lt1"/>
                </a:solidFill>
                <a:latin typeface="Arial"/>
                <a:ea typeface="Arial"/>
                <a:cs typeface="Arial"/>
                <a:sym typeface="Arial"/>
              </a:rPr>
              <a:t>Need to Scale out</a:t>
            </a:r>
            <a:endParaRPr sz="1100" b="1"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21709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6"/>
                                        </p:tgtEl>
                                        <p:attrNameLst>
                                          <p:attrName>style.visibility</p:attrName>
                                        </p:attrNameLst>
                                      </p:cBhvr>
                                      <p:to>
                                        <p:strVal val="visible"/>
                                      </p:to>
                                    </p:set>
                                    <p:animEffect transition="in" filter="fade">
                                      <p:cBhvr>
                                        <p:cTn id="7" dur="500"/>
                                        <p:tgtEl>
                                          <p:spTgt spid="14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7"/>
                                        </p:tgtEl>
                                        <p:attrNameLst>
                                          <p:attrName>style.visibility</p:attrName>
                                        </p:attrNameLst>
                                      </p:cBhvr>
                                      <p:to>
                                        <p:strVal val="visible"/>
                                      </p:to>
                                    </p:set>
                                    <p:animEffect transition="in" filter="fade">
                                      <p:cBhvr>
                                        <p:cTn id="12" dur="500"/>
                                        <p:tgtEl>
                                          <p:spTgt spid="14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500"/>
                                        <p:tgtEl>
                                          <p:spTgt spid="14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0"/>
                                        </p:tgtEl>
                                        <p:attrNameLst>
                                          <p:attrName>style.visibility</p:attrName>
                                        </p:attrNameLst>
                                      </p:cBhvr>
                                      <p:to>
                                        <p:strVal val="visible"/>
                                      </p:to>
                                    </p:set>
                                    <p:animEffect transition="in" filter="fade">
                                      <p:cBhvr>
                                        <p:cTn id="22" dur="500"/>
                                        <p:tgtEl>
                                          <p:spTgt spid="14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9"/>
                                        </p:tgtEl>
                                        <p:attrNameLst>
                                          <p:attrName>style.visibility</p:attrName>
                                        </p:attrNameLst>
                                      </p:cBhvr>
                                      <p:to>
                                        <p:strVal val="visible"/>
                                      </p:to>
                                    </p:set>
                                    <p:animEffect transition="in" filter="fade">
                                      <p:cBhvr>
                                        <p:cTn id="27" dur="500"/>
                                        <p:tgtEl>
                                          <p:spTgt spid="14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54"/>
                                        </p:tgtEl>
                                        <p:attrNameLst>
                                          <p:attrName>style.visibility</p:attrName>
                                        </p:attrNameLst>
                                      </p:cBhvr>
                                      <p:to>
                                        <p:strVal val="visible"/>
                                      </p:to>
                                    </p:set>
                                    <p:animEffect transition="in" filter="fade">
                                      <p:cBhvr>
                                        <p:cTn id="32" dur="500"/>
                                        <p:tgtEl>
                                          <p:spTgt spid="14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53"/>
                                        </p:tgtEl>
                                        <p:attrNameLst>
                                          <p:attrName>style.visibility</p:attrName>
                                        </p:attrNameLst>
                                      </p:cBhvr>
                                      <p:to>
                                        <p:strVal val="visible"/>
                                      </p:to>
                                    </p:set>
                                    <p:animEffect transition="in" filter="fade">
                                      <p:cBhvr>
                                        <p:cTn id="37" dur="500"/>
                                        <p:tgtEl>
                                          <p:spTgt spid="1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55"/>
                                        </p:tgtEl>
                                        <p:attrNameLst>
                                          <p:attrName>style.visibility</p:attrName>
                                        </p:attrNameLst>
                                      </p:cBhvr>
                                      <p:to>
                                        <p:strVal val="visible"/>
                                      </p:to>
                                    </p:set>
                                    <p:animEffect transition="in" filter="fade">
                                      <p:cBhvr>
                                        <p:cTn id="42" dur="500"/>
                                        <p:tgtEl>
                                          <p:spTgt spid="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pic>
        <p:nvPicPr>
          <p:cNvPr id="1465" name="Google Shape;1465;p136"/>
          <p:cNvPicPr preferRelativeResize="0"/>
          <p:nvPr/>
        </p:nvPicPr>
        <p:blipFill rotWithShape="1">
          <a:blip r:embed="rId3">
            <a:alphaModFix/>
          </a:blip>
          <a:srcRect l="5048" t="70106" r="26916" b="1463"/>
          <a:stretch/>
        </p:blipFill>
        <p:spPr>
          <a:xfrm>
            <a:off x="755576" y="1668263"/>
            <a:ext cx="7180265" cy="3528392"/>
          </a:xfrm>
          <a:prstGeom prst="rect">
            <a:avLst/>
          </a:prstGeom>
          <a:noFill/>
          <a:ln>
            <a:noFill/>
          </a:ln>
        </p:spPr>
      </p:pic>
      <p:sp>
        <p:nvSpPr>
          <p:cNvPr id="1466" name="Google Shape;1466;p136"/>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300"/>
              <a:buNone/>
            </a:pPr>
            <a:r>
              <a:rPr lang="en-US" sz="2800"/>
              <a:t>Container Orchestrator – Zero Down Time Deploy</a:t>
            </a:r>
            <a:endParaRPr sz="2800"/>
          </a:p>
        </p:txBody>
      </p:sp>
      <p:pic>
        <p:nvPicPr>
          <p:cNvPr id="1467" name="Google Shape;1467;p136"/>
          <p:cNvPicPr preferRelativeResize="0"/>
          <p:nvPr/>
        </p:nvPicPr>
        <p:blipFill rotWithShape="1">
          <a:blip r:embed="rId3">
            <a:alphaModFix/>
          </a:blip>
          <a:srcRect l="58665" t="70012" r="28934" b="21066"/>
          <a:stretch/>
        </p:blipFill>
        <p:spPr>
          <a:xfrm>
            <a:off x="5698618" y="1654833"/>
            <a:ext cx="1308566" cy="1107247"/>
          </a:xfrm>
          <a:prstGeom prst="rect">
            <a:avLst/>
          </a:prstGeom>
          <a:noFill/>
          <a:ln>
            <a:noFill/>
          </a:ln>
        </p:spPr>
      </p:pic>
      <p:pic>
        <p:nvPicPr>
          <p:cNvPr id="1468" name="Google Shape;1468;p136"/>
          <p:cNvPicPr preferRelativeResize="0"/>
          <p:nvPr/>
        </p:nvPicPr>
        <p:blipFill rotWithShape="1">
          <a:blip r:embed="rId3">
            <a:alphaModFix/>
          </a:blip>
          <a:srcRect l="13455" t="71191" r="80118" b="20317"/>
          <a:stretch/>
        </p:blipFill>
        <p:spPr>
          <a:xfrm>
            <a:off x="2281982" y="1807233"/>
            <a:ext cx="699460" cy="1086871"/>
          </a:xfrm>
          <a:prstGeom prst="rect">
            <a:avLst/>
          </a:prstGeom>
          <a:noFill/>
          <a:ln>
            <a:noFill/>
          </a:ln>
        </p:spPr>
      </p:pic>
      <p:pic>
        <p:nvPicPr>
          <p:cNvPr id="1469" name="Google Shape;1469;p136"/>
          <p:cNvPicPr preferRelativeResize="0"/>
          <p:nvPr/>
        </p:nvPicPr>
        <p:blipFill rotWithShape="1">
          <a:blip r:embed="rId3">
            <a:alphaModFix/>
          </a:blip>
          <a:srcRect l="13986" t="71247" r="80118" b="20317"/>
          <a:stretch/>
        </p:blipFill>
        <p:spPr>
          <a:xfrm>
            <a:off x="3010912" y="1820664"/>
            <a:ext cx="641747" cy="1079737"/>
          </a:xfrm>
          <a:prstGeom prst="rect">
            <a:avLst/>
          </a:prstGeom>
          <a:noFill/>
          <a:ln>
            <a:noFill/>
          </a:ln>
        </p:spPr>
      </p:pic>
      <p:pic>
        <p:nvPicPr>
          <p:cNvPr id="1470" name="Google Shape;1470;p136"/>
          <p:cNvPicPr preferRelativeResize="0"/>
          <p:nvPr/>
        </p:nvPicPr>
        <p:blipFill rotWithShape="1">
          <a:blip r:embed="rId3">
            <a:alphaModFix/>
          </a:blip>
          <a:srcRect l="13779" t="70932" r="80118" b="20317"/>
          <a:stretch/>
        </p:blipFill>
        <p:spPr>
          <a:xfrm>
            <a:off x="3681517" y="1774108"/>
            <a:ext cx="664192" cy="1119996"/>
          </a:xfrm>
          <a:prstGeom prst="rect">
            <a:avLst/>
          </a:prstGeom>
          <a:noFill/>
          <a:ln>
            <a:noFill/>
          </a:ln>
        </p:spPr>
      </p:pic>
      <p:pic>
        <p:nvPicPr>
          <p:cNvPr id="1471" name="Google Shape;1471;p136"/>
          <p:cNvPicPr preferRelativeResize="0"/>
          <p:nvPr/>
        </p:nvPicPr>
        <p:blipFill rotWithShape="1">
          <a:blip r:embed="rId3">
            <a:alphaModFix/>
          </a:blip>
          <a:srcRect l="58665" t="70012" r="28934" b="21066"/>
          <a:stretch/>
        </p:blipFill>
        <p:spPr>
          <a:xfrm>
            <a:off x="4338137" y="1668263"/>
            <a:ext cx="1308566" cy="1107247"/>
          </a:xfrm>
          <a:prstGeom prst="rect">
            <a:avLst/>
          </a:prstGeom>
          <a:noFill/>
          <a:ln>
            <a:noFill/>
          </a:ln>
        </p:spPr>
      </p:pic>
      <p:pic>
        <p:nvPicPr>
          <p:cNvPr id="1472" name="Google Shape;1472;p136"/>
          <p:cNvPicPr preferRelativeResize="0"/>
          <p:nvPr/>
        </p:nvPicPr>
        <p:blipFill rotWithShape="1">
          <a:blip r:embed="rId3">
            <a:alphaModFix/>
          </a:blip>
          <a:srcRect l="39702" t="70903" r="54838" b="20972"/>
          <a:stretch/>
        </p:blipFill>
        <p:spPr>
          <a:xfrm>
            <a:off x="5048120" y="1774108"/>
            <a:ext cx="576137" cy="1008379"/>
          </a:xfrm>
          <a:prstGeom prst="rect">
            <a:avLst/>
          </a:prstGeom>
          <a:noFill/>
          <a:ln>
            <a:noFill/>
          </a:ln>
        </p:spPr>
      </p:pic>
      <p:pic>
        <p:nvPicPr>
          <p:cNvPr id="1473" name="Google Shape;1473;p136"/>
          <p:cNvPicPr preferRelativeResize="0"/>
          <p:nvPr/>
        </p:nvPicPr>
        <p:blipFill rotWithShape="1">
          <a:blip r:embed="rId3">
            <a:alphaModFix/>
          </a:blip>
          <a:srcRect l="39103" t="70743" r="54838" b="20972"/>
          <a:stretch/>
        </p:blipFill>
        <p:spPr>
          <a:xfrm>
            <a:off x="4356796" y="1747248"/>
            <a:ext cx="639410" cy="1028262"/>
          </a:xfrm>
          <a:prstGeom prst="rect">
            <a:avLst/>
          </a:prstGeom>
          <a:noFill/>
          <a:ln>
            <a:noFill/>
          </a:ln>
        </p:spPr>
      </p:pic>
      <p:pic>
        <p:nvPicPr>
          <p:cNvPr id="1474" name="Google Shape;1474;p136"/>
          <p:cNvPicPr preferRelativeResize="0"/>
          <p:nvPr/>
        </p:nvPicPr>
        <p:blipFill rotWithShape="1">
          <a:blip r:embed="rId3">
            <a:alphaModFix/>
          </a:blip>
          <a:srcRect l="39507" t="70968" r="54838" b="20972"/>
          <a:stretch/>
        </p:blipFill>
        <p:spPr>
          <a:xfrm>
            <a:off x="5718911" y="1774107"/>
            <a:ext cx="596671" cy="1000265"/>
          </a:xfrm>
          <a:prstGeom prst="rect">
            <a:avLst/>
          </a:prstGeom>
          <a:noFill/>
          <a:ln>
            <a:noFill/>
          </a:ln>
        </p:spPr>
      </p:pic>
      <p:pic>
        <p:nvPicPr>
          <p:cNvPr id="1475" name="Google Shape;1475;p136"/>
          <p:cNvPicPr preferRelativeResize="0"/>
          <p:nvPr/>
        </p:nvPicPr>
        <p:blipFill rotWithShape="1">
          <a:blip r:embed="rId3">
            <a:alphaModFix/>
          </a:blip>
          <a:srcRect l="39190" t="71343" r="54838" b="20971"/>
          <a:stretch/>
        </p:blipFill>
        <p:spPr>
          <a:xfrm>
            <a:off x="6378583" y="1820664"/>
            <a:ext cx="630235" cy="953708"/>
          </a:xfrm>
          <a:prstGeom prst="rect">
            <a:avLst/>
          </a:prstGeom>
          <a:noFill/>
          <a:ln>
            <a:noFill/>
          </a:ln>
        </p:spPr>
      </p:pic>
      <p:pic>
        <p:nvPicPr>
          <p:cNvPr id="1476" name="Google Shape;1476;p136"/>
          <p:cNvPicPr preferRelativeResize="0"/>
          <p:nvPr/>
        </p:nvPicPr>
        <p:blipFill rotWithShape="1">
          <a:blip r:embed="rId3">
            <a:alphaModFix/>
          </a:blip>
          <a:srcRect l="39507" t="71170" r="54838" b="20972"/>
          <a:stretch/>
        </p:blipFill>
        <p:spPr>
          <a:xfrm>
            <a:off x="7112924" y="1807233"/>
            <a:ext cx="596671" cy="975253"/>
          </a:xfrm>
          <a:prstGeom prst="rect">
            <a:avLst/>
          </a:prstGeom>
          <a:noFill/>
          <a:ln>
            <a:noFill/>
          </a:ln>
        </p:spPr>
      </p:pic>
      <p:sp>
        <p:nvSpPr>
          <p:cNvPr id="1477" name="Google Shape;1477;p136"/>
          <p:cNvSpPr/>
          <p:nvPr/>
        </p:nvSpPr>
        <p:spPr>
          <a:xfrm>
            <a:off x="1585531" y="955160"/>
            <a:ext cx="5127509" cy="37383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Router</a:t>
            </a:r>
            <a:endParaRPr sz="1400" b="0" i="0" u="none" strike="noStrike" cap="none">
              <a:solidFill>
                <a:srgbClr val="000000"/>
              </a:solidFill>
              <a:latin typeface="Arial"/>
              <a:ea typeface="Arial"/>
              <a:cs typeface="Arial"/>
              <a:sym typeface="Arial"/>
            </a:endParaRPr>
          </a:p>
        </p:txBody>
      </p:sp>
      <p:pic>
        <p:nvPicPr>
          <p:cNvPr id="1478" name="Google Shape;1478;p136"/>
          <p:cNvPicPr preferRelativeResize="0"/>
          <p:nvPr/>
        </p:nvPicPr>
        <p:blipFill rotWithShape="1">
          <a:blip r:embed="rId3">
            <a:alphaModFix/>
          </a:blip>
          <a:srcRect l="13059" t="70740" r="80118" b="20317"/>
          <a:stretch/>
        </p:blipFill>
        <p:spPr>
          <a:xfrm>
            <a:off x="920188" y="1747248"/>
            <a:ext cx="742625" cy="1144739"/>
          </a:xfrm>
          <a:prstGeom prst="rect">
            <a:avLst/>
          </a:prstGeom>
          <a:noFill/>
          <a:ln>
            <a:noFill/>
          </a:ln>
        </p:spPr>
      </p:pic>
      <p:pic>
        <p:nvPicPr>
          <p:cNvPr id="1479" name="Google Shape;1479;p136"/>
          <p:cNvPicPr preferRelativeResize="0"/>
          <p:nvPr/>
        </p:nvPicPr>
        <p:blipFill rotWithShape="1">
          <a:blip r:embed="rId3">
            <a:alphaModFix/>
          </a:blip>
          <a:srcRect l="13266" t="70723" r="80118" b="20317"/>
          <a:stretch/>
        </p:blipFill>
        <p:spPr>
          <a:xfrm>
            <a:off x="1617175" y="1760678"/>
            <a:ext cx="720125" cy="1146856"/>
          </a:xfrm>
          <a:prstGeom prst="rect">
            <a:avLst/>
          </a:prstGeom>
          <a:noFill/>
          <a:ln>
            <a:noFill/>
          </a:ln>
        </p:spPr>
      </p:pic>
      <p:cxnSp>
        <p:nvCxnSpPr>
          <p:cNvPr id="1480" name="Google Shape;1480;p136"/>
          <p:cNvCxnSpPr>
            <a:stCxn id="1477" idx="2"/>
            <a:endCxn id="1478" idx="0"/>
          </p:cNvCxnSpPr>
          <p:nvPr/>
        </p:nvCxnSpPr>
        <p:spPr>
          <a:xfrm rot="5400000">
            <a:off x="2511285" y="109191"/>
            <a:ext cx="418200" cy="2857800"/>
          </a:xfrm>
          <a:prstGeom prst="curvedConnector3">
            <a:avLst>
              <a:gd name="adj1" fmla="val 50000"/>
            </a:avLst>
          </a:prstGeom>
          <a:noFill/>
          <a:ln w="38100" cap="flat" cmpd="sng">
            <a:solidFill>
              <a:srgbClr val="F09289"/>
            </a:solidFill>
            <a:prstDash val="solid"/>
            <a:round/>
            <a:headEnd type="none" w="sm" len="sm"/>
            <a:tailEnd type="triangle" w="med" len="med"/>
          </a:ln>
        </p:spPr>
      </p:cxnSp>
      <p:cxnSp>
        <p:nvCxnSpPr>
          <p:cNvPr id="1481" name="Google Shape;1481;p136"/>
          <p:cNvCxnSpPr>
            <a:stCxn id="1477" idx="2"/>
            <a:endCxn id="1479" idx="0"/>
          </p:cNvCxnSpPr>
          <p:nvPr/>
        </p:nvCxnSpPr>
        <p:spPr>
          <a:xfrm rot="5400000">
            <a:off x="2847435" y="458841"/>
            <a:ext cx="431700" cy="2172000"/>
          </a:xfrm>
          <a:prstGeom prst="curvedConnector3">
            <a:avLst>
              <a:gd name="adj1" fmla="val 49998"/>
            </a:avLst>
          </a:prstGeom>
          <a:noFill/>
          <a:ln w="38100" cap="flat" cmpd="sng">
            <a:solidFill>
              <a:srgbClr val="F09289"/>
            </a:solidFill>
            <a:prstDash val="solid"/>
            <a:round/>
            <a:headEnd type="none" w="sm" len="sm"/>
            <a:tailEnd type="triangle" w="med" len="med"/>
          </a:ln>
        </p:spPr>
      </p:cxnSp>
      <p:cxnSp>
        <p:nvCxnSpPr>
          <p:cNvPr id="1482" name="Google Shape;1482;p136"/>
          <p:cNvCxnSpPr>
            <a:stCxn id="1477" idx="2"/>
            <a:endCxn id="1468" idx="0"/>
          </p:cNvCxnSpPr>
          <p:nvPr/>
        </p:nvCxnSpPr>
        <p:spPr>
          <a:xfrm rot="5400000">
            <a:off x="3151335" y="809241"/>
            <a:ext cx="478200" cy="1517700"/>
          </a:xfrm>
          <a:prstGeom prst="curvedConnector3">
            <a:avLst>
              <a:gd name="adj1" fmla="val 50004"/>
            </a:avLst>
          </a:prstGeom>
          <a:noFill/>
          <a:ln w="38100" cap="flat" cmpd="sng">
            <a:solidFill>
              <a:srgbClr val="F09289"/>
            </a:solidFill>
            <a:prstDash val="solid"/>
            <a:round/>
            <a:headEnd type="none" w="sm" len="sm"/>
            <a:tailEnd type="triangle" w="med" len="med"/>
          </a:ln>
        </p:spPr>
      </p:cxnSp>
      <p:cxnSp>
        <p:nvCxnSpPr>
          <p:cNvPr id="1483" name="Google Shape;1483;p136"/>
          <p:cNvCxnSpPr>
            <a:stCxn id="1477" idx="2"/>
            <a:endCxn id="1469" idx="0"/>
          </p:cNvCxnSpPr>
          <p:nvPr/>
        </p:nvCxnSpPr>
        <p:spPr>
          <a:xfrm rot="5400000">
            <a:off x="3494685" y="1166091"/>
            <a:ext cx="491700" cy="817500"/>
          </a:xfrm>
          <a:prstGeom prst="curvedConnector3">
            <a:avLst>
              <a:gd name="adj1" fmla="val 49997"/>
            </a:avLst>
          </a:prstGeom>
          <a:noFill/>
          <a:ln w="38100" cap="flat" cmpd="sng">
            <a:solidFill>
              <a:srgbClr val="F09289"/>
            </a:solidFill>
            <a:prstDash val="solid"/>
            <a:round/>
            <a:headEnd type="none" w="sm" len="sm"/>
            <a:tailEnd type="triangle" w="med" len="med"/>
          </a:ln>
        </p:spPr>
      </p:cxnSp>
      <p:cxnSp>
        <p:nvCxnSpPr>
          <p:cNvPr id="1484" name="Google Shape;1484;p136"/>
          <p:cNvCxnSpPr>
            <a:stCxn id="1477" idx="2"/>
            <a:endCxn id="1470" idx="0"/>
          </p:cNvCxnSpPr>
          <p:nvPr/>
        </p:nvCxnSpPr>
        <p:spPr>
          <a:xfrm rot="5400000">
            <a:off x="3858885" y="1483791"/>
            <a:ext cx="445200" cy="135600"/>
          </a:xfrm>
          <a:prstGeom prst="curvedConnector3">
            <a:avLst>
              <a:gd name="adj1" fmla="val 49991"/>
            </a:avLst>
          </a:prstGeom>
          <a:noFill/>
          <a:ln w="38100" cap="flat" cmpd="sng">
            <a:solidFill>
              <a:srgbClr val="F09289"/>
            </a:solidFill>
            <a:prstDash val="solid"/>
            <a:round/>
            <a:headEnd type="none" w="sm" len="sm"/>
            <a:tailEnd type="triangle" w="med" len="med"/>
          </a:ln>
        </p:spPr>
      </p:cxnSp>
      <p:cxnSp>
        <p:nvCxnSpPr>
          <p:cNvPr id="1485" name="Google Shape;1485;p136"/>
          <p:cNvCxnSpPr>
            <a:stCxn id="1477" idx="2"/>
            <a:endCxn id="1473" idx="0"/>
          </p:cNvCxnSpPr>
          <p:nvPr/>
        </p:nvCxnSpPr>
        <p:spPr>
          <a:xfrm rot="-5400000" flipH="1">
            <a:off x="4203735" y="1274541"/>
            <a:ext cx="418200" cy="527100"/>
          </a:xfrm>
          <a:prstGeom prst="curvedConnector3">
            <a:avLst>
              <a:gd name="adj1" fmla="val 50007"/>
            </a:avLst>
          </a:prstGeom>
          <a:noFill/>
          <a:ln w="38100" cap="flat" cmpd="sng">
            <a:solidFill>
              <a:schemeClr val="accent1"/>
            </a:solidFill>
            <a:prstDash val="solid"/>
            <a:round/>
            <a:headEnd type="none" w="sm" len="sm"/>
            <a:tailEnd type="triangle" w="med" len="med"/>
          </a:ln>
        </p:spPr>
      </p:cxnSp>
      <p:cxnSp>
        <p:nvCxnSpPr>
          <p:cNvPr id="1486" name="Google Shape;1486;p136"/>
          <p:cNvCxnSpPr>
            <a:stCxn id="1477" idx="2"/>
            <a:endCxn id="1472" idx="0"/>
          </p:cNvCxnSpPr>
          <p:nvPr/>
        </p:nvCxnSpPr>
        <p:spPr>
          <a:xfrm rot="-5400000" flipH="1">
            <a:off x="4520085" y="958191"/>
            <a:ext cx="445200" cy="1186800"/>
          </a:xfrm>
          <a:prstGeom prst="curvedConnector3">
            <a:avLst>
              <a:gd name="adj1" fmla="val 49990"/>
            </a:avLst>
          </a:prstGeom>
          <a:noFill/>
          <a:ln w="38100" cap="flat" cmpd="sng">
            <a:solidFill>
              <a:schemeClr val="accent1"/>
            </a:solidFill>
            <a:prstDash val="solid"/>
            <a:round/>
            <a:headEnd type="none" w="sm" len="sm"/>
            <a:tailEnd type="triangle" w="med" len="med"/>
          </a:ln>
        </p:spPr>
      </p:cxnSp>
      <p:cxnSp>
        <p:nvCxnSpPr>
          <p:cNvPr id="1487" name="Google Shape;1487;p136"/>
          <p:cNvCxnSpPr>
            <a:stCxn id="1477" idx="2"/>
            <a:endCxn id="1474" idx="0"/>
          </p:cNvCxnSpPr>
          <p:nvPr/>
        </p:nvCxnSpPr>
        <p:spPr>
          <a:xfrm rot="-5400000" flipH="1">
            <a:off x="4860735" y="617541"/>
            <a:ext cx="445200" cy="1868100"/>
          </a:xfrm>
          <a:prstGeom prst="curvedConnector3">
            <a:avLst>
              <a:gd name="adj1" fmla="val 49990"/>
            </a:avLst>
          </a:prstGeom>
          <a:noFill/>
          <a:ln w="38100" cap="flat" cmpd="sng">
            <a:solidFill>
              <a:schemeClr val="accent1"/>
            </a:solidFill>
            <a:prstDash val="solid"/>
            <a:round/>
            <a:headEnd type="none" w="sm" len="sm"/>
            <a:tailEnd type="triangle" w="med" len="med"/>
          </a:ln>
        </p:spPr>
      </p:cxnSp>
      <p:cxnSp>
        <p:nvCxnSpPr>
          <p:cNvPr id="1488" name="Google Shape;1488;p136"/>
          <p:cNvCxnSpPr>
            <a:stCxn id="1477" idx="2"/>
            <a:endCxn id="1475" idx="0"/>
          </p:cNvCxnSpPr>
          <p:nvPr/>
        </p:nvCxnSpPr>
        <p:spPr>
          <a:xfrm rot="-5400000" flipH="1">
            <a:off x="5175585" y="302691"/>
            <a:ext cx="491700" cy="2544300"/>
          </a:xfrm>
          <a:prstGeom prst="curvedConnector3">
            <a:avLst>
              <a:gd name="adj1" fmla="val 49997"/>
            </a:avLst>
          </a:prstGeom>
          <a:noFill/>
          <a:ln w="38100" cap="flat" cmpd="sng">
            <a:solidFill>
              <a:schemeClr val="accent1"/>
            </a:solidFill>
            <a:prstDash val="solid"/>
            <a:round/>
            <a:headEnd type="none" w="sm" len="sm"/>
            <a:tailEnd type="triangle" w="med" len="med"/>
          </a:ln>
        </p:spPr>
      </p:cxnSp>
      <p:cxnSp>
        <p:nvCxnSpPr>
          <p:cNvPr id="1489" name="Google Shape;1489;p136"/>
          <p:cNvCxnSpPr>
            <a:stCxn id="1477" idx="2"/>
            <a:endCxn id="1476" idx="0"/>
          </p:cNvCxnSpPr>
          <p:nvPr/>
        </p:nvCxnSpPr>
        <p:spPr>
          <a:xfrm rot="-5400000" flipH="1">
            <a:off x="5541135" y="-62859"/>
            <a:ext cx="478200" cy="3261900"/>
          </a:xfrm>
          <a:prstGeom prst="curvedConnector3">
            <a:avLst>
              <a:gd name="adj1" fmla="val 50004"/>
            </a:avLst>
          </a:prstGeom>
          <a:noFill/>
          <a:ln w="38100" cap="flat" cmpd="sng">
            <a:solidFill>
              <a:schemeClr val="accent1"/>
            </a:solidFill>
            <a:prstDash val="solid"/>
            <a:round/>
            <a:headEnd type="none" w="sm" len="sm"/>
            <a:tailEnd type="triangle" w="med" len="med"/>
          </a:ln>
        </p:spPr>
      </p:cxnSp>
      <p:sp>
        <p:nvSpPr>
          <p:cNvPr id="1490" name="Google Shape;1490;p136"/>
          <p:cNvSpPr txBox="1"/>
          <p:nvPr/>
        </p:nvSpPr>
        <p:spPr>
          <a:xfrm>
            <a:off x="1048553" y="2449923"/>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ver1</a:t>
            </a:r>
            <a:endParaRPr sz="1400" b="0" i="0" u="none" strike="noStrike" cap="none">
              <a:solidFill>
                <a:srgbClr val="000000"/>
              </a:solidFill>
              <a:latin typeface="Arial"/>
              <a:ea typeface="Arial"/>
              <a:cs typeface="Arial"/>
              <a:sym typeface="Arial"/>
            </a:endParaRPr>
          </a:p>
        </p:txBody>
      </p:sp>
      <p:pic>
        <p:nvPicPr>
          <p:cNvPr id="1491" name="Google Shape;1491;p136"/>
          <p:cNvPicPr preferRelativeResize="0"/>
          <p:nvPr/>
        </p:nvPicPr>
        <p:blipFill rotWithShape="1">
          <a:blip r:embed="rId3">
            <a:alphaModFix/>
          </a:blip>
          <a:srcRect l="65083" t="70374" r="29450" b="20616"/>
          <a:stretch/>
        </p:blipFill>
        <p:spPr>
          <a:xfrm>
            <a:off x="994563" y="1716501"/>
            <a:ext cx="603233" cy="1168974"/>
          </a:xfrm>
          <a:prstGeom prst="rect">
            <a:avLst/>
          </a:prstGeom>
          <a:noFill/>
          <a:ln>
            <a:noFill/>
          </a:ln>
        </p:spPr>
      </p:pic>
      <p:sp>
        <p:nvSpPr>
          <p:cNvPr id="1492" name="Google Shape;1492;p136"/>
          <p:cNvSpPr txBox="1"/>
          <p:nvPr/>
        </p:nvSpPr>
        <p:spPr>
          <a:xfrm>
            <a:off x="1712304" y="2462770"/>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ver1</a:t>
            </a:r>
            <a:endParaRPr sz="1400" b="0" i="0" u="none" strike="noStrike" cap="none">
              <a:solidFill>
                <a:srgbClr val="000000"/>
              </a:solidFill>
              <a:latin typeface="Arial"/>
              <a:ea typeface="Arial"/>
              <a:cs typeface="Arial"/>
              <a:sym typeface="Arial"/>
            </a:endParaRPr>
          </a:p>
        </p:txBody>
      </p:sp>
      <p:sp>
        <p:nvSpPr>
          <p:cNvPr id="1493" name="Google Shape;1493;p136"/>
          <p:cNvSpPr txBox="1"/>
          <p:nvPr/>
        </p:nvSpPr>
        <p:spPr>
          <a:xfrm>
            <a:off x="2336843" y="2451868"/>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ver1</a:t>
            </a:r>
            <a:endParaRPr sz="1400" b="0" i="0" u="none" strike="noStrike" cap="none">
              <a:solidFill>
                <a:srgbClr val="000000"/>
              </a:solidFill>
              <a:latin typeface="Arial"/>
              <a:ea typeface="Arial"/>
              <a:cs typeface="Arial"/>
              <a:sym typeface="Arial"/>
            </a:endParaRPr>
          </a:p>
        </p:txBody>
      </p:sp>
      <p:sp>
        <p:nvSpPr>
          <p:cNvPr id="1494" name="Google Shape;1494;p136"/>
          <p:cNvSpPr txBox="1"/>
          <p:nvPr/>
        </p:nvSpPr>
        <p:spPr>
          <a:xfrm>
            <a:off x="3008207" y="2462770"/>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ver1</a:t>
            </a:r>
            <a:endParaRPr sz="1400" b="0" i="0" u="none" strike="noStrike" cap="none">
              <a:solidFill>
                <a:srgbClr val="000000"/>
              </a:solidFill>
              <a:latin typeface="Arial"/>
              <a:ea typeface="Arial"/>
              <a:cs typeface="Arial"/>
              <a:sym typeface="Arial"/>
            </a:endParaRPr>
          </a:p>
        </p:txBody>
      </p:sp>
      <p:sp>
        <p:nvSpPr>
          <p:cNvPr id="1495" name="Google Shape;1495;p136"/>
          <p:cNvSpPr txBox="1"/>
          <p:nvPr/>
        </p:nvSpPr>
        <p:spPr>
          <a:xfrm>
            <a:off x="3711194" y="2451867"/>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ver1</a:t>
            </a:r>
            <a:endParaRPr sz="1400" b="0" i="0" u="none" strike="noStrike" cap="none">
              <a:solidFill>
                <a:srgbClr val="000000"/>
              </a:solidFill>
              <a:latin typeface="Arial"/>
              <a:ea typeface="Arial"/>
              <a:cs typeface="Arial"/>
              <a:sym typeface="Arial"/>
            </a:endParaRPr>
          </a:p>
        </p:txBody>
      </p:sp>
      <p:sp>
        <p:nvSpPr>
          <p:cNvPr id="1496" name="Google Shape;1496;p136"/>
          <p:cNvSpPr txBox="1"/>
          <p:nvPr/>
        </p:nvSpPr>
        <p:spPr>
          <a:xfrm>
            <a:off x="4441879" y="2418429"/>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ver2</a:t>
            </a:r>
            <a:endParaRPr sz="1400" b="0" i="0" u="none" strike="noStrike" cap="none">
              <a:solidFill>
                <a:srgbClr val="000000"/>
              </a:solidFill>
              <a:latin typeface="Arial"/>
              <a:ea typeface="Arial"/>
              <a:cs typeface="Arial"/>
              <a:sym typeface="Arial"/>
            </a:endParaRPr>
          </a:p>
        </p:txBody>
      </p:sp>
      <p:sp>
        <p:nvSpPr>
          <p:cNvPr id="1497" name="Google Shape;1497;p136"/>
          <p:cNvSpPr txBox="1"/>
          <p:nvPr/>
        </p:nvSpPr>
        <p:spPr>
          <a:xfrm>
            <a:off x="5055195" y="2421727"/>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ver2</a:t>
            </a:r>
            <a:endParaRPr sz="1400" b="0" i="0" u="none" strike="noStrike" cap="none">
              <a:solidFill>
                <a:srgbClr val="000000"/>
              </a:solidFill>
              <a:latin typeface="Arial"/>
              <a:ea typeface="Arial"/>
              <a:cs typeface="Arial"/>
              <a:sym typeface="Arial"/>
            </a:endParaRPr>
          </a:p>
        </p:txBody>
      </p:sp>
      <p:sp>
        <p:nvSpPr>
          <p:cNvPr id="1498" name="Google Shape;1498;p136"/>
          <p:cNvSpPr txBox="1"/>
          <p:nvPr/>
        </p:nvSpPr>
        <p:spPr>
          <a:xfrm>
            <a:off x="5740325" y="2410874"/>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ver2</a:t>
            </a:r>
            <a:endParaRPr sz="1400" b="0" i="0" u="none" strike="noStrike" cap="none">
              <a:solidFill>
                <a:srgbClr val="000000"/>
              </a:solidFill>
              <a:latin typeface="Arial"/>
              <a:ea typeface="Arial"/>
              <a:cs typeface="Arial"/>
              <a:sym typeface="Arial"/>
            </a:endParaRPr>
          </a:p>
        </p:txBody>
      </p:sp>
      <p:sp>
        <p:nvSpPr>
          <p:cNvPr id="1499" name="Google Shape;1499;p136"/>
          <p:cNvSpPr txBox="1"/>
          <p:nvPr/>
        </p:nvSpPr>
        <p:spPr>
          <a:xfrm>
            <a:off x="6440618" y="2410874"/>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ver2</a:t>
            </a:r>
            <a:endParaRPr sz="1400" b="0" i="0" u="none" strike="noStrike" cap="none">
              <a:solidFill>
                <a:srgbClr val="000000"/>
              </a:solidFill>
              <a:latin typeface="Arial"/>
              <a:ea typeface="Arial"/>
              <a:cs typeface="Arial"/>
              <a:sym typeface="Arial"/>
            </a:endParaRPr>
          </a:p>
        </p:txBody>
      </p:sp>
      <p:sp>
        <p:nvSpPr>
          <p:cNvPr id="1500" name="Google Shape;1500;p136"/>
          <p:cNvSpPr txBox="1"/>
          <p:nvPr/>
        </p:nvSpPr>
        <p:spPr>
          <a:xfrm>
            <a:off x="7140305" y="2410873"/>
            <a:ext cx="5325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ver2</a:t>
            </a:r>
            <a:endParaRPr sz="1400" b="0" i="0" u="none" strike="noStrike" cap="none">
              <a:solidFill>
                <a:srgbClr val="000000"/>
              </a:solidFill>
              <a:latin typeface="Arial"/>
              <a:ea typeface="Arial"/>
              <a:cs typeface="Arial"/>
              <a:sym typeface="Arial"/>
            </a:endParaRPr>
          </a:p>
        </p:txBody>
      </p:sp>
      <p:pic>
        <p:nvPicPr>
          <p:cNvPr id="1501" name="Google Shape;1501;p136"/>
          <p:cNvPicPr preferRelativeResize="0"/>
          <p:nvPr/>
        </p:nvPicPr>
        <p:blipFill rotWithShape="1">
          <a:blip r:embed="rId3">
            <a:alphaModFix/>
          </a:blip>
          <a:srcRect l="65083" t="70374" r="29450" b="20616"/>
          <a:stretch/>
        </p:blipFill>
        <p:spPr>
          <a:xfrm>
            <a:off x="1645524" y="1730103"/>
            <a:ext cx="603233" cy="1168974"/>
          </a:xfrm>
          <a:prstGeom prst="rect">
            <a:avLst/>
          </a:prstGeom>
          <a:noFill/>
          <a:ln>
            <a:noFill/>
          </a:ln>
        </p:spPr>
      </p:pic>
      <p:pic>
        <p:nvPicPr>
          <p:cNvPr id="1502" name="Google Shape;1502;p136"/>
          <p:cNvPicPr preferRelativeResize="0"/>
          <p:nvPr/>
        </p:nvPicPr>
        <p:blipFill rotWithShape="1">
          <a:blip r:embed="rId3">
            <a:alphaModFix/>
          </a:blip>
          <a:srcRect l="65083" t="70374" r="29450" b="20616"/>
          <a:stretch/>
        </p:blipFill>
        <p:spPr>
          <a:xfrm>
            <a:off x="2308718" y="1738376"/>
            <a:ext cx="603233" cy="1168974"/>
          </a:xfrm>
          <a:prstGeom prst="rect">
            <a:avLst/>
          </a:prstGeom>
          <a:noFill/>
          <a:ln>
            <a:noFill/>
          </a:ln>
        </p:spPr>
      </p:pic>
      <p:pic>
        <p:nvPicPr>
          <p:cNvPr id="1503" name="Google Shape;1503;p136"/>
          <p:cNvPicPr preferRelativeResize="0"/>
          <p:nvPr/>
        </p:nvPicPr>
        <p:blipFill rotWithShape="1">
          <a:blip r:embed="rId3">
            <a:alphaModFix/>
          </a:blip>
          <a:srcRect l="65083" t="70374" r="29450" b="20616"/>
          <a:stretch/>
        </p:blipFill>
        <p:spPr>
          <a:xfrm>
            <a:off x="3003462" y="1723557"/>
            <a:ext cx="603233" cy="1168974"/>
          </a:xfrm>
          <a:prstGeom prst="rect">
            <a:avLst/>
          </a:prstGeom>
          <a:noFill/>
          <a:ln>
            <a:noFill/>
          </a:ln>
        </p:spPr>
      </p:pic>
      <p:pic>
        <p:nvPicPr>
          <p:cNvPr id="1504" name="Google Shape;1504;p136"/>
          <p:cNvPicPr preferRelativeResize="0"/>
          <p:nvPr/>
        </p:nvPicPr>
        <p:blipFill rotWithShape="1">
          <a:blip r:embed="rId3">
            <a:alphaModFix/>
          </a:blip>
          <a:srcRect l="65083" t="70374" r="29450" b="20616"/>
          <a:stretch/>
        </p:blipFill>
        <p:spPr>
          <a:xfrm>
            <a:off x="3655676" y="1716501"/>
            <a:ext cx="603233" cy="1168974"/>
          </a:xfrm>
          <a:prstGeom prst="rect">
            <a:avLst/>
          </a:prstGeom>
          <a:noFill/>
          <a:ln>
            <a:noFill/>
          </a:ln>
        </p:spPr>
      </p:pic>
      <p:sp>
        <p:nvSpPr>
          <p:cNvPr id="1505" name="Google Shape;1505;p136"/>
          <p:cNvSpPr/>
          <p:nvPr/>
        </p:nvSpPr>
        <p:spPr>
          <a:xfrm>
            <a:off x="5093088" y="1555450"/>
            <a:ext cx="1478409" cy="685788"/>
          </a:xfrm>
          <a:prstGeom prst="star7">
            <a:avLst>
              <a:gd name="adj" fmla="val 34601"/>
              <a:gd name="hf" fmla="val 102572"/>
              <a:gd name="vf" fmla="val 105210"/>
            </a:avLst>
          </a:prstGeom>
          <a:solidFill>
            <a:schemeClr val="accent6"/>
          </a:solidFill>
          <a:ln w="25400" cap="flat" cmpd="sng">
            <a:solidFill>
              <a:srgbClr val="256E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Version 2</a:t>
            </a:r>
            <a:endParaRPr/>
          </a:p>
          <a:p>
            <a:pPr marL="0" marR="0" lvl="0" indent="0" algn="ctr" rtl="0">
              <a:lnSpc>
                <a:spcPct val="100000"/>
              </a:lnSpc>
              <a:spcBef>
                <a:spcPts val="0"/>
              </a:spcBef>
              <a:spcAft>
                <a:spcPts val="0"/>
              </a:spcAft>
              <a:buNone/>
            </a:pPr>
            <a:r>
              <a:rPr lang="en-US" sz="1100" b="0" i="0" u="none" strike="noStrike" cap="none">
                <a:solidFill>
                  <a:schemeClr val="lt1"/>
                </a:solidFill>
                <a:latin typeface="Arial"/>
                <a:ea typeface="Arial"/>
                <a:cs typeface="Arial"/>
                <a:sym typeface="Arial"/>
              </a:rPr>
              <a:t>Is good?</a:t>
            </a:r>
            <a:endParaRPr sz="11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14702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3"/>
                                        </p:tgtEl>
                                        <p:attrNameLst>
                                          <p:attrName>style.visibility</p:attrName>
                                        </p:attrNameLst>
                                      </p:cBhvr>
                                      <p:to>
                                        <p:strVal val="visible"/>
                                      </p:to>
                                    </p:set>
                                    <p:animEffect transition="in" filter="fade">
                                      <p:cBhvr>
                                        <p:cTn id="7" dur="500"/>
                                        <p:tgtEl>
                                          <p:spTgt spid="1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2"/>
                                        </p:tgtEl>
                                        <p:attrNameLst>
                                          <p:attrName>style.visibility</p:attrName>
                                        </p:attrNameLst>
                                      </p:cBhvr>
                                      <p:to>
                                        <p:strVal val="visible"/>
                                      </p:to>
                                    </p:set>
                                    <p:animEffect transition="in" filter="fade">
                                      <p:cBhvr>
                                        <p:cTn id="12" dur="500"/>
                                        <p:tgtEl>
                                          <p:spTgt spid="14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74"/>
                                        </p:tgtEl>
                                        <p:attrNameLst>
                                          <p:attrName>style.visibility</p:attrName>
                                        </p:attrNameLst>
                                      </p:cBhvr>
                                      <p:to>
                                        <p:strVal val="visible"/>
                                      </p:to>
                                    </p:set>
                                    <p:animEffect transition="in" filter="fade">
                                      <p:cBhvr>
                                        <p:cTn id="17" dur="500"/>
                                        <p:tgtEl>
                                          <p:spTgt spid="14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75"/>
                                        </p:tgtEl>
                                        <p:attrNameLst>
                                          <p:attrName>style.visibility</p:attrName>
                                        </p:attrNameLst>
                                      </p:cBhvr>
                                      <p:to>
                                        <p:strVal val="visible"/>
                                      </p:to>
                                    </p:set>
                                    <p:animEffect transition="in" filter="fade">
                                      <p:cBhvr>
                                        <p:cTn id="22" dur="500"/>
                                        <p:tgtEl>
                                          <p:spTgt spid="14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76"/>
                                        </p:tgtEl>
                                        <p:attrNameLst>
                                          <p:attrName>style.visibility</p:attrName>
                                        </p:attrNameLst>
                                      </p:cBhvr>
                                      <p:to>
                                        <p:strVal val="visible"/>
                                      </p:to>
                                    </p:set>
                                    <p:animEffect transition="in" filter="fade">
                                      <p:cBhvr>
                                        <p:cTn id="27" dur="500"/>
                                        <p:tgtEl>
                                          <p:spTgt spid="147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85"/>
                                        </p:tgtEl>
                                        <p:attrNameLst>
                                          <p:attrName>style.visibility</p:attrName>
                                        </p:attrNameLst>
                                      </p:cBhvr>
                                      <p:to>
                                        <p:strVal val="visible"/>
                                      </p:to>
                                    </p:set>
                                    <p:animEffect transition="in" filter="fade">
                                      <p:cBhvr>
                                        <p:cTn id="32" dur="500"/>
                                        <p:tgtEl>
                                          <p:spTgt spid="14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480"/>
                                        </p:tgtEl>
                                      </p:cBhvr>
                                    </p:animEffect>
                                    <p:set>
                                      <p:cBhvr>
                                        <p:cTn id="37" dur="1" fill="hold">
                                          <p:stCondLst>
                                            <p:cond delay="500"/>
                                          </p:stCondLst>
                                        </p:cTn>
                                        <p:tgtEl>
                                          <p:spTgt spid="148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86"/>
                                        </p:tgtEl>
                                        <p:attrNameLst>
                                          <p:attrName>style.visibility</p:attrName>
                                        </p:attrNameLst>
                                      </p:cBhvr>
                                      <p:to>
                                        <p:strVal val="visible"/>
                                      </p:to>
                                    </p:set>
                                    <p:animEffect transition="in" filter="fade">
                                      <p:cBhvr>
                                        <p:cTn id="42" dur="500"/>
                                        <p:tgtEl>
                                          <p:spTgt spid="148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481"/>
                                        </p:tgtEl>
                                      </p:cBhvr>
                                    </p:animEffect>
                                    <p:set>
                                      <p:cBhvr>
                                        <p:cTn id="47" dur="1" fill="hold">
                                          <p:stCondLst>
                                            <p:cond delay="500"/>
                                          </p:stCondLst>
                                        </p:cTn>
                                        <p:tgtEl>
                                          <p:spTgt spid="148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87"/>
                                        </p:tgtEl>
                                        <p:attrNameLst>
                                          <p:attrName>style.visibility</p:attrName>
                                        </p:attrNameLst>
                                      </p:cBhvr>
                                      <p:to>
                                        <p:strVal val="visible"/>
                                      </p:to>
                                    </p:set>
                                    <p:animEffect transition="in" filter="fade">
                                      <p:cBhvr>
                                        <p:cTn id="52" dur="500"/>
                                        <p:tgtEl>
                                          <p:spTgt spid="148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482"/>
                                        </p:tgtEl>
                                      </p:cBhvr>
                                    </p:animEffect>
                                    <p:set>
                                      <p:cBhvr>
                                        <p:cTn id="57" dur="1" fill="hold">
                                          <p:stCondLst>
                                            <p:cond delay="500"/>
                                          </p:stCondLst>
                                        </p:cTn>
                                        <p:tgtEl>
                                          <p:spTgt spid="148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88"/>
                                        </p:tgtEl>
                                        <p:attrNameLst>
                                          <p:attrName>style.visibility</p:attrName>
                                        </p:attrNameLst>
                                      </p:cBhvr>
                                      <p:to>
                                        <p:strVal val="visible"/>
                                      </p:to>
                                    </p:set>
                                    <p:animEffect transition="in" filter="fade">
                                      <p:cBhvr>
                                        <p:cTn id="62" dur="500"/>
                                        <p:tgtEl>
                                          <p:spTgt spid="148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83"/>
                                        </p:tgtEl>
                                      </p:cBhvr>
                                    </p:animEffect>
                                    <p:set>
                                      <p:cBhvr>
                                        <p:cTn id="67" dur="1" fill="hold">
                                          <p:stCondLst>
                                            <p:cond delay="500"/>
                                          </p:stCondLst>
                                        </p:cTn>
                                        <p:tgtEl>
                                          <p:spTgt spid="148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89"/>
                                        </p:tgtEl>
                                        <p:attrNameLst>
                                          <p:attrName>style.visibility</p:attrName>
                                        </p:attrNameLst>
                                      </p:cBhvr>
                                      <p:to>
                                        <p:strVal val="visible"/>
                                      </p:to>
                                    </p:set>
                                    <p:animEffect transition="in" filter="fade">
                                      <p:cBhvr>
                                        <p:cTn id="72" dur="500"/>
                                        <p:tgtEl>
                                          <p:spTgt spid="148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484"/>
                                        </p:tgtEl>
                                      </p:cBhvr>
                                    </p:animEffect>
                                    <p:set>
                                      <p:cBhvr>
                                        <p:cTn id="77" dur="1" fill="hold">
                                          <p:stCondLst>
                                            <p:cond delay="500"/>
                                          </p:stCondLst>
                                        </p:cTn>
                                        <p:tgtEl>
                                          <p:spTgt spid="148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05"/>
                                        </p:tgtEl>
                                        <p:attrNameLst>
                                          <p:attrName>style.visibility</p:attrName>
                                        </p:attrNameLst>
                                      </p:cBhvr>
                                      <p:to>
                                        <p:strVal val="visible"/>
                                      </p:to>
                                    </p:set>
                                    <p:animEffect transition="in" filter="fade">
                                      <p:cBhvr>
                                        <p:cTn id="82" dur="500"/>
                                        <p:tgtEl>
                                          <p:spTgt spid="150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91"/>
                                        </p:tgtEl>
                                        <p:attrNameLst>
                                          <p:attrName>style.visibility</p:attrName>
                                        </p:attrNameLst>
                                      </p:cBhvr>
                                      <p:to>
                                        <p:strVal val="visible"/>
                                      </p:to>
                                    </p:set>
                                    <p:animEffect transition="in" filter="fade">
                                      <p:cBhvr>
                                        <p:cTn id="87" dur="500"/>
                                        <p:tgtEl>
                                          <p:spTgt spid="149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501"/>
                                        </p:tgtEl>
                                        <p:attrNameLst>
                                          <p:attrName>style.visibility</p:attrName>
                                        </p:attrNameLst>
                                      </p:cBhvr>
                                      <p:to>
                                        <p:strVal val="visible"/>
                                      </p:to>
                                    </p:set>
                                    <p:animEffect transition="in" filter="fade">
                                      <p:cBhvr>
                                        <p:cTn id="92" dur="500"/>
                                        <p:tgtEl>
                                          <p:spTgt spid="150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502"/>
                                        </p:tgtEl>
                                        <p:attrNameLst>
                                          <p:attrName>style.visibility</p:attrName>
                                        </p:attrNameLst>
                                      </p:cBhvr>
                                      <p:to>
                                        <p:strVal val="visible"/>
                                      </p:to>
                                    </p:set>
                                    <p:animEffect transition="in" filter="fade">
                                      <p:cBhvr>
                                        <p:cTn id="97" dur="500"/>
                                        <p:tgtEl>
                                          <p:spTgt spid="150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503"/>
                                        </p:tgtEl>
                                        <p:attrNameLst>
                                          <p:attrName>style.visibility</p:attrName>
                                        </p:attrNameLst>
                                      </p:cBhvr>
                                      <p:to>
                                        <p:strVal val="visible"/>
                                      </p:to>
                                    </p:set>
                                    <p:animEffect transition="in" filter="fade">
                                      <p:cBhvr>
                                        <p:cTn id="102" dur="500"/>
                                        <p:tgtEl>
                                          <p:spTgt spid="150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04"/>
                                        </p:tgtEl>
                                        <p:attrNameLst>
                                          <p:attrName>style.visibility</p:attrName>
                                        </p:attrNameLst>
                                      </p:cBhvr>
                                      <p:to>
                                        <p:strVal val="visible"/>
                                      </p:to>
                                    </p:set>
                                    <p:animEffect transition="in" filter="fade">
                                      <p:cBhvr>
                                        <p:cTn id="107" dur="500"/>
                                        <p:tgtEl>
                                          <p:spTgt spid="1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grpSp>
        <p:nvGrpSpPr>
          <p:cNvPr id="1510" name="Google Shape;1510;p47"/>
          <p:cNvGrpSpPr/>
          <p:nvPr/>
        </p:nvGrpSpPr>
        <p:grpSpPr>
          <a:xfrm>
            <a:off x="792163" y="1082219"/>
            <a:ext cx="2540726" cy="3539293"/>
            <a:chOff x="1025567" y="1139140"/>
            <a:chExt cx="2648057" cy="3688806"/>
          </a:xfrm>
        </p:grpSpPr>
        <p:sp>
          <p:nvSpPr>
            <p:cNvPr id="1511" name="Google Shape;1511;p47"/>
            <p:cNvSpPr/>
            <p:nvPr/>
          </p:nvSpPr>
          <p:spPr>
            <a:xfrm>
              <a:off x="1025568" y="1887881"/>
              <a:ext cx="2648056" cy="1696916"/>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Arial"/>
                <a:buNone/>
              </a:pPr>
              <a:endParaRPr sz="1000" b="0" i="0" u="none" strike="noStrike" cap="none">
                <a:solidFill>
                  <a:srgbClr val="FFFFFF"/>
                </a:solidFill>
                <a:latin typeface="Malgun Gothic"/>
                <a:ea typeface="Malgun Gothic"/>
                <a:cs typeface="Malgun Gothic"/>
                <a:sym typeface="Malgun Gothic"/>
              </a:endParaRPr>
            </a:p>
          </p:txBody>
        </p:sp>
        <p:sp>
          <p:nvSpPr>
            <p:cNvPr id="1512" name="Google Shape;1512;p47"/>
            <p:cNvSpPr/>
            <p:nvPr/>
          </p:nvSpPr>
          <p:spPr>
            <a:xfrm>
              <a:off x="1025567" y="1139140"/>
              <a:ext cx="2648056" cy="593481"/>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프론트엔드</a:t>
              </a:r>
              <a:endParaRPr sz="1000" b="0" i="0" u="none" strike="noStrike" cap="none">
                <a:solidFill>
                  <a:srgbClr val="000000"/>
                </a:solidFill>
                <a:latin typeface="Malgun Gothic"/>
                <a:ea typeface="Malgun Gothic"/>
                <a:cs typeface="Malgun Gothic"/>
                <a:sym typeface="Malgun Gothic"/>
              </a:endParaRPr>
            </a:p>
          </p:txBody>
        </p:sp>
        <p:sp>
          <p:nvSpPr>
            <p:cNvPr id="1513" name="Google Shape;1513;p47"/>
            <p:cNvSpPr/>
            <p:nvPr/>
          </p:nvSpPr>
          <p:spPr>
            <a:xfrm>
              <a:off x="1025568" y="3769434"/>
              <a:ext cx="2648055" cy="66821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데이터베이스</a:t>
              </a:r>
              <a:endParaRPr sz="1400" b="0" i="0" u="none" strike="noStrike" cap="none">
                <a:solidFill>
                  <a:srgbClr val="000000"/>
                </a:solidFill>
                <a:latin typeface="Arial"/>
                <a:ea typeface="Arial"/>
                <a:cs typeface="Arial"/>
                <a:sym typeface="Arial"/>
              </a:endParaRPr>
            </a:p>
          </p:txBody>
        </p:sp>
        <p:sp>
          <p:nvSpPr>
            <p:cNvPr id="1514" name="Google Shape;1514;p47"/>
            <p:cNvSpPr/>
            <p:nvPr/>
          </p:nvSpPr>
          <p:spPr>
            <a:xfrm>
              <a:off x="1188856" y="2002181"/>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상품</a:t>
              </a:r>
              <a:endParaRPr sz="1400" b="0" i="0" u="none" strike="noStrike" cap="none">
                <a:solidFill>
                  <a:srgbClr val="000000"/>
                </a:solidFill>
                <a:latin typeface="Arial"/>
                <a:ea typeface="Arial"/>
                <a:cs typeface="Arial"/>
                <a:sym typeface="Arial"/>
              </a:endParaRPr>
            </a:p>
          </p:txBody>
        </p:sp>
        <p:sp>
          <p:nvSpPr>
            <p:cNvPr id="1515" name="Google Shape;1515;p47"/>
            <p:cNvSpPr/>
            <p:nvPr/>
          </p:nvSpPr>
          <p:spPr>
            <a:xfrm>
              <a:off x="2086612" y="1999827"/>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주문</a:t>
              </a:r>
              <a:endParaRPr sz="1400" b="0" i="0" u="none" strike="noStrike" cap="none">
                <a:solidFill>
                  <a:srgbClr val="000000"/>
                </a:solidFill>
                <a:latin typeface="Arial"/>
                <a:ea typeface="Arial"/>
                <a:cs typeface="Arial"/>
                <a:sym typeface="Arial"/>
              </a:endParaRPr>
            </a:p>
          </p:txBody>
        </p:sp>
        <p:sp>
          <p:nvSpPr>
            <p:cNvPr id="1516" name="Google Shape;1516;p47"/>
            <p:cNvSpPr/>
            <p:nvPr/>
          </p:nvSpPr>
          <p:spPr>
            <a:xfrm>
              <a:off x="3013259" y="2002181"/>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a:t>
              </a:r>
              <a:endParaRPr sz="1400" b="0" i="0" u="none" strike="noStrike" cap="none">
                <a:solidFill>
                  <a:srgbClr val="000000"/>
                </a:solidFill>
                <a:latin typeface="Arial"/>
                <a:ea typeface="Arial"/>
                <a:cs typeface="Arial"/>
                <a:sym typeface="Arial"/>
              </a:endParaRPr>
            </a:p>
          </p:txBody>
        </p:sp>
        <p:sp>
          <p:nvSpPr>
            <p:cNvPr id="1517" name="Google Shape;1517;p47"/>
            <p:cNvSpPr txBox="1"/>
            <p:nvPr/>
          </p:nvSpPr>
          <p:spPr>
            <a:xfrm>
              <a:off x="2005911" y="4563304"/>
              <a:ext cx="753829" cy="264642"/>
            </a:xfrm>
            <a:prstGeom prst="rect">
              <a:avLst/>
            </a:prstGeom>
            <a:solidFill>
              <a:srgbClr val="CFDAE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모놀리식</a:t>
              </a:r>
              <a:endParaRPr sz="1400" b="0" i="0" u="none" strike="noStrike" cap="none">
                <a:solidFill>
                  <a:srgbClr val="000000"/>
                </a:solidFill>
                <a:latin typeface="Arial"/>
                <a:ea typeface="Arial"/>
                <a:cs typeface="Arial"/>
                <a:sym typeface="Arial"/>
              </a:endParaRPr>
            </a:p>
          </p:txBody>
        </p:sp>
      </p:grpSp>
      <p:sp>
        <p:nvSpPr>
          <p:cNvPr id="1518" name="Google Shape;1518;p47"/>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a:t>적용 아키텍처</a:t>
            </a:r>
            <a:endParaRPr/>
          </a:p>
        </p:txBody>
      </p:sp>
      <p:sp>
        <p:nvSpPr>
          <p:cNvPr id="1519" name="Google Shape;1519;p47"/>
          <p:cNvSpPr/>
          <p:nvPr/>
        </p:nvSpPr>
        <p:spPr>
          <a:xfrm>
            <a:off x="4767932" y="1865442"/>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520" name="Google Shape;1520;p47"/>
          <p:cNvSpPr/>
          <p:nvPr/>
        </p:nvSpPr>
        <p:spPr>
          <a:xfrm>
            <a:off x="4755370" y="661273"/>
            <a:ext cx="3613328" cy="5658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프론트엔드</a:t>
            </a:r>
            <a:endParaRPr sz="1200" b="0" i="0" u="none" strike="noStrike" cap="none">
              <a:solidFill>
                <a:srgbClr val="000000"/>
              </a:solidFill>
              <a:latin typeface="Malgun Gothic"/>
              <a:ea typeface="Malgun Gothic"/>
              <a:cs typeface="Malgun Gothic"/>
              <a:sym typeface="Malgun Gothic"/>
            </a:endParaRPr>
          </a:p>
        </p:txBody>
      </p:sp>
      <p:sp>
        <p:nvSpPr>
          <p:cNvPr id="1521" name="Google Shape;1521;p47"/>
          <p:cNvSpPr/>
          <p:nvPr/>
        </p:nvSpPr>
        <p:spPr>
          <a:xfrm>
            <a:off x="4825084" y="3526556"/>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RDB</a:t>
            </a:r>
            <a:endParaRPr sz="1200" b="0" i="0" u="none" strike="noStrike" cap="none">
              <a:solidFill>
                <a:srgbClr val="000000"/>
              </a:solidFill>
              <a:latin typeface="Malgun Gothic"/>
              <a:ea typeface="Malgun Gothic"/>
              <a:cs typeface="Malgun Gothic"/>
              <a:sym typeface="Malgun Gothic"/>
            </a:endParaRPr>
          </a:p>
        </p:txBody>
      </p:sp>
      <p:sp>
        <p:nvSpPr>
          <p:cNvPr id="1522" name="Google Shape;1522;p47"/>
          <p:cNvSpPr/>
          <p:nvPr/>
        </p:nvSpPr>
        <p:spPr>
          <a:xfrm>
            <a:off x="4882233" y="1979741"/>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상</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품</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(Java/</a:t>
            </a:r>
            <a:br>
              <a:rPr lang="en-US" sz="900" b="0" i="0" u="none" strike="noStrike" cap="none">
                <a:solidFill>
                  <a:srgbClr val="000000"/>
                </a:solidFill>
                <a:latin typeface="Malgun Gothic"/>
                <a:ea typeface="Malgun Gothic"/>
                <a:cs typeface="Malgun Gothic"/>
                <a:sym typeface="Malgun Gothic"/>
              </a:rPr>
            </a:br>
            <a:r>
              <a:rPr lang="en-US" sz="900" b="0" i="0" u="none" strike="noStrike" cap="none">
                <a:solidFill>
                  <a:srgbClr val="000000"/>
                </a:solidFill>
                <a:latin typeface="Malgun Gothic"/>
                <a:ea typeface="Malgun Gothic"/>
                <a:cs typeface="Malgun Gothic"/>
                <a:sym typeface="Malgun Gothic"/>
              </a:rPr>
              <a:t>Tomcat)</a:t>
            </a:r>
            <a:endParaRPr sz="900" b="0" i="0" u="none" strike="noStrike" cap="none">
              <a:solidFill>
                <a:srgbClr val="000000"/>
              </a:solidFill>
              <a:latin typeface="Malgun Gothic"/>
              <a:ea typeface="Malgun Gothic"/>
              <a:cs typeface="Malgun Gothic"/>
              <a:sym typeface="Malgun Gothic"/>
            </a:endParaRPr>
          </a:p>
        </p:txBody>
      </p:sp>
      <p:sp>
        <p:nvSpPr>
          <p:cNvPr id="1523" name="Google Shape;1523;p47"/>
          <p:cNvSpPr/>
          <p:nvPr/>
        </p:nvSpPr>
        <p:spPr>
          <a:xfrm>
            <a:off x="5702743" y="1865442"/>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524" name="Google Shape;1524;p47"/>
          <p:cNvSpPr/>
          <p:nvPr/>
        </p:nvSpPr>
        <p:spPr>
          <a:xfrm>
            <a:off x="5759894" y="3526556"/>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RDB</a:t>
            </a:r>
            <a:endParaRPr sz="1200" b="0" i="0" u="none" strike="noStrike" cap="none">
              <a:solidFill>
                <a:srgbClr val="000000"/>
              </a:solidFill>
              <a:latin typeface="Malgun Gothic"/>
              <a:ea typeface="Malgun Gothic"/>
              <a:cs typeface="Malgun Gothic"/>
              <a:sym typeface="Malgun Gothic"/>
            </a:endParaRPr>
          </a:p>
        </p:txBody>
      </p:sp>
      <p:sp>
        <p:nvSpPr>
          <p:cNvPr id="1525" name="Google Shape;1525;p47"/>
          <p:cNvSpPr/>
          <p:nvPr/>
        </p:nvSpPr>
        <p:spPr>
          <a:xfrm>
            <a:off x="5817043" y="1979741"/>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주</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문</a:t>
            </a:r>
            <a:br>
              <a:rPr lang="en-US" sz="1200" b="0" i="0" u="none" strike="noStrike" cap="none">
                <a:solidFill>
                  <a:srgbClr val="000000"/>
                </a:solidFill>
                <a:latin typeface="Malgun Gothic"/>
                <a:ea typeface="Malgun Gothic"/>
                <a:cs typeface="Malgun Gothic"/>
                <a:sym typeface="Malgun Gothic"/>
              </a:rPr>
            </a:b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(Java/</a:t>
            </a:r>
            <a:br>
              <a:rPr lang="en-US" sz="900" b="0" i="0" u="none" strike="noStrike" cap="none">
                <a:solidFill>
                  <a:srgbClr val="000000"/>
                </a:solidFill>
                <a:latin typeface="Malgun Gothic"/>
                <a:ea typeface="Malgun Gothic"/>
                <a:cs typeface="Malgun Gothic"/>
                <a:sym typeface="Malgun Gothic"/>
              </a:rPr>
            </a:br>
            <a:r>
              <a:rPr lang="en-US" sz="900" b="0" i="0" u="none" strike="noStrike" cap="none">
                <a:solidFill>
                  <a:srgbClr val="000000"/>
                </a:solidFill>
                <a:latin typeface="Malgun Gothic"/>
                <a:ea typeface="Malgun Gothic"/>
                <a:cs typeface="Malgun Gothic"/>
                <a:sym typeface="Malgun Gothic"/>
              </a:rPr>
              <a:t>Spring)</a:t>
            </a:r>
            <a:endParaRPr sz="900" b="0" i="0" u="none" strike="noStrike" cap="none">
              <a:solidFill>
                <a:srgbClr val="000000"/>
              </a:solidFill>
              <a:latin typeface="Malgun Gothic"/>
              <a:ea typeface="Malgun Gothic"/>
              <a:cs typeface="Malgun Gothic"/>
              <a:sym typeface="Malgun Gothic"/>
            </a:endParaRPr>
          </a:p>
        </p:txBody>
      </p:sp>
      <p:sp>
        <p:nvSpPr>
          <p:cNvPr id="1526" name="Google Shape;1526;p47"/>
          <p:cNvSpPr/>
          <p:nvPr/>
        </p:nvSpPr>
        <p:spPr>
          <a:xfrm>
            <a:off x="6662675" y="1865442"/>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527" name="Google Shape;1527;p47"/>
          <p:cNvSpPr/>
          <p:nvPr/>
        </p:nvSpPr>
        <p:spPr>
          <a:xfrm>
            <a:off x="6719827" y="3526556"/>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RDB</a:t>
            </a:r>
            <a:endParaRPr sz="1200" b="0" i="0" u="none" strike="noStrike" cap="none">
              <a:solidFill>
                <a:srgbClr val="000000"/>
              </a:solidFill>
              <a:latin typeface="Malgun Gothic"/>
              <a:ea typeface="Malgun Gothic"/>
              <a:cs typeface="Malgun Gothic"/>
              <a:sym typeface="Malgun Gothic"/>
            </a:endParaRPr>
          </a:p>
        </p:txBody>
      </p:sp>
      <p:sp>
        <p:nvSpPr>
          <p:cNvPr id="1528" name="Google Shape;1528;p47"/>
          <p:cNvSpPr/>
          <p:nvPr/>
        </p:nvSpPr>
        <p:spPr>
          <a:xfrm>
            <a:off x="6776976" y="1979741"/>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배</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송</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(.NET)</a:t>
            </a:r>
            <a:endParaRPr sz="900" b="0" i="0" u="none" strike="noStrike" cap="none">
              <a:solidFill>
                <a:srgbClr val="000000"/>
              </a:solidFill>
              <a:latin typeface="Malgun Gothic"/>
              <a:ea typeface="Malgun Gothic"/>
              <a:cs typeface="Malgun Gothic"/>
              <a:sym typeface="Malgun Gothic"/>
            </a:endParaRPr>
          </a:p>
        </p:txBody>
      </p:sp>
      <p:sp>
        <p:nvSpPr>
          <p:cNvPr id="1529" name="Google Shape;1529;p47"/>
          <p:cNvSpPr/>
          <p:nvPr/>
        </p:nvSpPr>
        <p:spPr>
          <a:xfrm>
            <a:off x="7638936" y="1865442"/>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530" name="Google Shape;1530;p47"/>
          <p:cNvSpPr/>
          <p:nvPr/>
        </p:nvSpPr>
        <p:spPr>
          <a:xfrm>
            <a:off x="7696087" y="3526556"/>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No</a:t>
            </a:r>
            <a:br>
              <a:rPr lang="en-US" sz="1200" b="0" i="0" u="none" strike="noStrike" cap="none">
                <a:solidFill>
                  <a:srgbClr val="000000"/>
                </a:solidFill>
                <a:latin typeface="Malgun Gothic"/>
                <a:ea typeface="Malgun Gothic"/>
                <a:cs typeface="Malgun Gothic"/>
                <a:sym typeface="Malgun Gothic"/>
              </a:rPr>
            </a:br>
            <a:r>
              <a:rPr lang="en-US" sz="1200" b="0" i="0" u="none" strike="noStrike" cap="none">
                <a:solidFill>
                  <a:srgbClr val="000000"/>
                </a:solidFill>
                <a:latin typeface="Malgun Gothic"/>
                <a:ea typeface="Malgun Gothic"/>
                <a:cs typeface="Malgun Gothic"/>
                <a:sym typeface="Malgun Gothic"/>
              </a:rPr>
              <a:t>SQL</a:t>
            </a:r>
            <a:endParaRPr sz="1200" b="0" i="0" u="none" strike="noStrike" cap="none">
              <a:solidFill>
                <a:srgbClr val="000000"/>
              </a:solidFill>
              <a:latin typeface="Malgun Gothic"/>
              <a:ea typeface="Malgun Gothic"/>
              <a:cs typeface="Malgun Gothic"/>
              <a:sym typeface="Malgun Gothic"/>
            </a:endParaRPr>
          </a:p>
        </p:txBody>
      </p:sp>
      <p:sp>
        <p:nvSpPr>
          <p:cNvPr id="1531" name="Google Shape;1531;p47"/>
          <p:cNvSpPr/>
          <p:nvPr/>
        </p:nvSpPr>
        <p:spPr>
          <a:xfrm>
            <a:off x="7753237" y="1979741"/>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마</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케</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팅</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(python)</a:t>
            </a:r>
            <a:endParaRPr sz="900" b="0" i="0" u="none" strike="noStrike" cap="none">
              <a:solidFill>
                <a:srgbClr val="000000"/>
              </a:solidFill>
              <a:latin typeface="Malgun Gothic"/>
              <a:ea typeface="Malgun Gothic"/>
              <a:cs typeface="Malgun Gothic"/>
              <a:sym typeface="Malgun Gothic"/>
            </a:endParaRPr>
          </a:p>
        </p:txBody>
      </p:sp>
      <p:sp>
        <p:nvSpPr>
          <p:cNvPr id="1532" name="Google Shape;1532;p47"/>
          <p:cNvSpPr/>
          <p:nvPr/>
        </p:nvSpPr>
        <p:spPr>
          <a:xfrm>
            <a:off x="4755370" y="1357764"/>
            <a:ext cx="3613327" cy="375954"/>
          </a:xfrm>
          <a:prstGeom prst="rect">
            <a:avLst/>
          </a:prstGeom>
          <a:solidFill>
            <a:srgbClr val="FFC000"/>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Gateway</a:t>
            </a:r>
            <a:endParaRPr sz="1200" b="0" i="0" u="none" strike="noStrike" cap="none">
              <a:solidFill>
                <a:srgbClr val="000000"/>
              </a:solidFill>
              <a:latin typeface="Malgun Gothic"/>
              <a:ea typeface="Malgun Gothic"/>
              <a:cs typeface="Malgun Gothic"/>
              <a:sym typeface="Malgun Gothic"/>
            </a:endParaRPr>
          </a:p>
        </p:txBody>
      </p:sp>
      <p:sp>
        <p:nvSpPr>
          <p:cNvPr id="1533" name="Google Shape;1533;p47"/>
          <p:cNvSpPr/>
          <p:nvPr/>
        </p:nvSpPr>
        <p:spPr>
          <a:xfrm>
            <a:off x="4755370" y="4492353"/>
            <a:ext cx="3613328" cy="311645"/>
          </a:xfrm>
          <a:prstGeom prst="rect">
            <a:avLst/>
          </a:prstGeom>
          <a:solidFill>
            <a:srgbClr val="FDEB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Message Channel</a:t>
            </a:r>
            <a:endParaRPr sz="1200" b="0" i="0" u="none" strike="noStrike" cap="none">
              <a:solidFill>
                <a:srgbClr val="000000"/>
              </a:solidFill>
              <a:latin typeface="Malgun Gothic"/>
              <a:ea typeface="Malgun Gothic"/>
              <a:cs typeface="Malgun Gothic"/>
              <a:sym typeface="Malgun Gothic"/>
            </a:endParaRPr>
          </a:p>
        </p:txBody>
      </p:sp>
      <p:sp>
        <p:nvSpPr>
          <p:cNvPr id="1534" name="Google Shape;1534;p47"/>
          <p:cNvSpPr/>
          <p:nvPr/>
        </p:nvSpPr>
        <p:spPr>
          <a:xfrm rot="5400000">
            <a:off x="3346702" y="2372261"/>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Arial"/>
              <a:buNone/>
            </a:pPr>
            <a:endParaRPr sz="1000" b="0" i="0" u="none" strike="noStrike" cap="none">
              <a:solidFill>
                <a:srgbClr val="FFFFFF"/>
              </a:solidFill>
              <a:latin typeface="Calibri"/>
              <a:ea typeface="Calibri"/>
              <a:cs typeface="Calibri"/>
              <a:sym typeface="Calibri"/>
            </a:endParaRPr>
          </a:p>
        </p:txBody>
      </p:sp>
      <p:grpSp>
        <p:nvGrpSpPr>
          <p:cNvPr id="1535" name="Google Shape;1535;p47"/>
          <p:cNvGrpSpPr/>
          <p:nvPr/>
        </p:nvGrpSpPr>
        <p:grpSpPr>
          <a:xfrm>
            <a:off x="5098673" y="4235967"/>
            <a:ext cx="130383" cy="255165"/>
            <a:chOff x="3666537" y="4764993"/>
            <a:chExt cx="130383" cy="255165"/>
          </a:xfrm>
        </p:grpSpPr>
        <p:cxnSp>
          <p:nvCxnSpPr>
            <p:cNvPr id="1536" name="Google Shape;1536;p47"/>
            <p:cNvCxnSpPr/>
            <p:nvPr/>
          </p:nvCxnSpPr>
          <p:spPr>
            <a:xfrm>
              <a:off x="3666537" y="4764993"/>
              <a:ext cx="0" cy="255165"/>
            </a:xfrm>
            <a:prstGeom prst="straightConnector1">
              <a:avLst/>
            </a:prstGeom>
            <a:noFill/>
            <a:ln w="28575" cap="flat" cmpd="sng">
              <a:solidFill>
                <a:srgbClr val="000000"/>
              </a:solidFill>
              <a:prstDash val="solid"/>
              <a:miter lim="800000"/>
              <a:headEnd type="none" w="sm" len="sm"/>
              <a:tailEnd type="triangle" w="med" len="med"/>
            </a:ln>
          </p:spPr>
        </p:cxnSp>
        <p:cxnSp>
          <p:nvCxnSpPr>
            <p:cNvPr id="1537" name="Google Shape;1537;p47"/>
            <p:cNvCxnSpPr/>
            <p:nvPr/>
          </p:nvCxnSpPr>
          <p:spPr>
            <a:xfrm rot="10800000">
              <a:off x="3791793" y="4773306"/>
              <a:ext cx="5127" cy="224691"/>
            </a:xfrm>
            <a:prstGeom prst="straightConnector1">
              <a:avLst/>
            </a:prstGeom>
            <a:noFill/>
            <a:ln w="28575" cap="flat" cmpd="sng">
              <a:solidFill>
                <a:srgbClr val="000000"/>
              </a:solidFill>
              <a:prstDash val="solid"/>
              <a:miter lim="800000"/>
              <a:headEnd type="none" w="sm" len="sm"/>
              <a:tailEnd type="triangle" w="med" len="med"/>
            </a:ln>
          </p:spPr>
        </p:cxnSp>
      </p:grpSp>
      <p:grpSp>
        <p:nvGrpSpPr>
          <p:cNvPr id="1538" name="Google Shape;1538;p47"/>
          <p:cNvGrpSpPr/>
          <p:nvPr/>
        </p:nvGrpSpPr>
        <p:grpSpPr>
          <a:xfrm>
            <a:off x="6013073" y="4235967"/>
            <a:ext cx="130383" cy="255165"/>
            <a:chOff x="3666537" y="4764993"/>
            <a:chExt cx="130383" cy="255165"/>
          </a:xfrm>
        </p:grpSpPr>
        <p:cxnSp>
          <p:nvCxnSpPr>
            <p:cNvPr id="1539" name="Google Shape;1539;p47"/>
            <p:cNvCxnSpPr/>
            <p:nvPr/>
          </p:nvCxnSpPr>
          <p:spPr>
            <a:xfrm>
              <a:off x="3666537" y="4764993"/>
              <a:ext cx="0" cy="255165"/>
            </a:xfrm>
            <a:prstGeom prst="straightConnector1">
              <a:avLst/>
            </a:prstGeom>
            <a:noFill/>
            <a:ln w="28575" cap="flat" cmpd="sng">
              <a:solidFill>
                <a:srgbClr val="000000"/>
              </a:solidFill>
              <a:prstDash val="solid"/>
              <a:miter lim="800000"/>
              <a:headEnd type="none" w="sm" len="sm"/>
              <a:tailEnd type="triangle" w="med" len="med"/>
            </a:ln>
          </p:spPr>
        </p:cxnSp>
        <p:cxnSp>
          <p:nvCxnSpPr>
            <p:cNvPr id="1540" name="Google Shape;1540;p47"/>
            <p:cNvCxnSpPr/>
            <p:nvPr/>
          </p:nvCxnSpPr>
          <p:spPr>
            <a:xfrm rot="10800000">
              <a:off x="3791793" y="4773306"/>
              <a:ext cx="5127" cy="224691"/>
            </a:xfrm>
            <a:prstGeom prst="straightConnector1">
              <a:avLst/>
            </a:prstGeom>
            <a:noFill/>
            <a:ln w="28575" cap="flat" cmpd="sng">
              <a:solidFill>
                <a:srgbClr val="000000"/>
              </a:solidFill>
              <a:prstDash val="solid"/>
              <a:miter lim="800000"/>
              <a:headEnd type="none" w="sm" len="sm"/>
              <a:tailEnd type="triangle" w="med" len="med"/>
            </a:ln>
          </p:spPr>
        </p:cxnSp>
      </p:grpSp>
      <p:grpSp>
        <p:nvGrpSpPr>
          <p:cNvPr id="1541" name="Google Shape;1541;p47"/>
          <p:cNvGrpSpPr/>
          <p:nvPr/>
        </p:nvGrpSpPr>
        <p:grpSpPr>
          <a:xfrm>
            <a:off x="6969036" y="4235967"/>
            <a:ext cx="130383" cy="255165"/>
            <a:chOff x="3666537" y="4764993"/>
            <a:chExt cx="130383" cy="255165"/>
          </a:xfrm>
        </p:grpSpPr>
        <p:cxnSp>
          <p:nvCxnSpPr>
            <p:cNvPr id="1542" name="Google Shape;1542;p47"/>
            <p:cNvCxnSpPr/>
            <p:nvPr/>
          </p:nvCxnSpPr>
          <p:spPr>
            <a:xfrm>
              <a:off x="3666537" y="4764993"/>
              <a:ext cx="0" cy="255165"/>
            </a:xfrm>
            <a:prstGeom prst="straightConnector1">
              <a:avLst/>
            </a:prstGeom>
            <a:noFill/>
            <a:ln w="28575" cap="flat" cmpd="sng">
              <a:solidFill>
                <a:srgbClr val="000000"/>
              </a:solidFill>
              <a:prstDash val="solid"/>
              <a:miter lim="800000"/>
              <a:headEnd type="none" w="sm" len="sm"/>
              <a:tailEnd type="triangle" w="med" len="med"/>
            </a:ln>
          </p:spPr>
        </p:cxnSp>
        <p:cxnSp>
          <p:nvCxnSpPr>
            <p:cNvPr id="1543" name="Google Shape;1543;p47"/>
            <p:cNvCxnSpPr/>
            <p:nvPr/>
          </p:nvCxnSpPr>
          <p:spPr>
            <a:xfrm rot="10800000">
              <a:off x="3791793" y="4773306"/>
              <a:ext cx="5127" cy="224691"/>
            </a:xfrm>
            <a:prstGeom prst="straightConnector1">
              <a:avLst/>
            </a:prstGeom>
            <a:noFill/>
            <a:ln w="28575" cap="flat" cmpd="sng">
              <a:solidFill>
                <a:srgbClr val="000000"/>
              </a:solidFill>
              <a:prstDash val="solid"/>
              <a:miter lim="800000"/>
              <a:headEnd type="none" w="sm" len="sm"/>
              <a:tailEnd type="triangle" w="med" len="med"/>
            </a:ln>
          </p:spPr>
        </p:cxnSp>
      </p:grpSp>
      <p:grpSp>
        <p:nvGrpSpPr>
          <p:cNvPr id="1544" name="Google Shape;1544;p47"/>
          <p:cNvGrpSpPr/>
          <p:nvPr/>
        </p:nvGrpSpPr>
        <p:grpSpPr>
          <a:xfrm>
            <a:off x="7958251" y="4235967"/>
            <a:ext cx="130383" cy="255165"/>
            <a:chOff x="3666537" y="4764993"/>
            <a:chExt cx="130383" cy="255165"/>
          </a:xfrm>
        </p:grpSpPr>
        <p:cxnSp>
          <p:nvCxnSpPr>
            <p:cNvPr id="1545" name="Google Shape;1545;p47"/>
            <p:cNvCxnSpPr/>
            <p:nvPr/>
          </p:nvCxnSpPr>
          <p:spPr>
            <a:xfrm>
              <a:off x="3666537" y="4764993"/>
              <a:ext cx="0" cy="255165"/>
            </a:xfrm>
            <a:prstGeom prst="straightConnector1">
              <a:avLst/>
            </a:prstGeom>
            <a:noFill/>
            <a:ln w="28575" cap="flat" cmpd="sng">
              <a:solidFill>
                <a:srgbClr val="000000"/>
              </a:solidFill>
              <a:prstDash val="solid"/>
              <a:miter lim="800000"/>
              <a:headEnd type="none" w="sm" len="sm"/>
              <a:tailEnd type="triangle" w="med" len="med"/>
            </a:ln>
          </p:spPr>
        </p:cxnSp>
        <p:cxnSp>
          <p:nvCxnSpPr>
            <p:cNvPr id="1546" name="Google Shape;1546;p47"/>
            <p:cNvCxnSpPr/>
            <p:nvPr/>
          </p:nvCxnSpPr>
          <p:spPr>
            <a:xfrm rot="10800000">
              <a:off x="3791793" y="4773306"/>
              <a:ext cx="5127" cy="224691"/>
            </a:xfrm>
            <a:prstGeom prst="straightConnector1">
              <a:avLst/>
            </a:prstGeom>
            <a:noFill/>
            <a:ln w="28575" cap="flat" cmpd="sng">
              <a:solidFill>
                <a:srgbClr val="000000"/>
              </a:solidFill>
              <a:prstDash val="solid"/>
              <a:miter lim="800000"/>
              <a:headEnd type="none" w="sm" len="sm"/>
              <a:tailEnd type="triangle" w="med" len="med"/>
            </a:ln>
          </p:spPr>
        </p:cxnSp>
      </p:grpSp>
      <p:sp>
        <p:nvSpPr>
          <p:cNvPr id="1547" name="Google Shape;1547;p47"/>
          <p:cNvSpPr/>
          <p:nvPr/>
        </p:nvSpPr>
        <p:spPr>
          <a:xfrm>
            <a:off x="4755370" y="1357764"/>
            <a:ext cx="947372" cy="375954"/>
          </a:xfrm>
          <a:prstGeom prst="rect">
            <a:avLst/>
          </a:prstGeom>
          <a:solidFill>
            <a:srgbClr val="FFC000"/>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IAM</a:t>
            </a:r>
            <a:endParaRPr sz="1200" b="0" i="0" u="none" strike="noStrike" cap="none">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217591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35"/>
                                        </p:tgtEl>
                                        <p:attrNameLst>
                                          <p:attrName>style.visibility</p:attrName>
                                        </p:attrNameLst>
                                      </p:cBhvr>
                                      <p:to>
                                        <p:strVal val="visible"/>
                                      </p:to>
                                    </p:set>
                                    <p:animEffect transition="in" filter="fade">
                                      <p:cBhvr>
                                        <p:cTn id="11" dur="500"/>
                                        <p:tgtEl>
                                          <p:spTgt spid="1535"/>
                                        </p:tgtEl>
                                      </p:cBhvr>
                                    </p:animEffect>
                                  </p:childTnLst>
                                </p:cTn>
                              </p:par>
                              <p:par>
                                <p:cTn id="12" presetID="10" presetClass="entr" presetSubtype="0" fill="hold" nodeType="withEffect">
                                  <p:stCondLst>
                                    <p:cond delay="0"/>
                                  </p:stCondLst>
                                  <p:childTnLst>
                                    <p:set>
                                      <p:cBhvr>
                                        <p:cTn id="13" dur="1" fill="hold">
                                          <p:stCondLst>
                                            <p:cond delay="0"/>
                                          </p:stCondLst>
                                        </p:cTn>
                                        <p:tgtEl>
                                          <p:spTgt spid="1538"/>
                                        </p:tgtEl>
                                        <p:attrNameLst>
                                          <p:attrName>style.visibility</p:attrName>
                                        </p:attrNameLst>
                                      </p:cBhvr>
                                      <p:to>
                                        <p:strVal val="visible"/>
                                      </p:to>
                                    </p:set>
                                    <p:animEffect transition="in" filter="fade">
                                      <p:cBhvr>
                                        <p:cTn id="14" dur="500"/>
                                        <p:tgtEl>
                                          <p:spTgt spid="1538"/>
                                        </p:tgtEl>
                                      </p:cBhvr>
                                    </p:animEffect>
                                  </p:childTnLst>
                                </p:cTn>
                              </p:par>
                              <p:par>
                                <p:cTn id="15" presetID="10" presetClass="entr" presetSubtype="0" fill="hold" nodeType="withEffect">
                                  <p:stCondLst>
                                    <p:cond delay="0"/>
                                  </p:stCondLst>
                                  <p:childTnLst>
                                    <p:set>
                                      <p:cBhvr>
                                        <p:cTn id="16" dur="1" fill="hold">
                                          <p:stCondLst>
                                            <p:cond delay="0"/>
                                          </p:stCondLst>
                                        </p:cTn>
                                        <p:tgtEl>
                                          <p:spTgt spid="1541"/>
                                        </p:tgtEl>
                                        <p:attrNameLst>
                                          <p:attrName>style.visibility</p:attrName>
                                        </p:attrNameLst>
                                      </p:cBhvr>
                                      <p:to>
                                        <p:strVal val="visible"/>
                                      </p:to>
                                    </p:set>
                                    <p:animEffect transition="in" filter="fade">
                                      <p:cBhvr>
                                        <p:cTn id="17" dur="500"/>
                                        <p:tgtEl>
                                          <p:spTgt spid="154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29"/>
                                        </p:tgtEl>
                                        <p:attrNameLst>
                                          <p:attrName>style.visibility</p:attrName>
                                        </p:attrNameLst>
                                      </p:cBhvr>
                                      <p:to>
                                        <p:strVal val="visible"/>
                                      </p:to>
                                    </p:set>
                                    <p:animEffect transition="in" filter="fade">
                                      <p:cBhvr>
                                        <p:cTn id="30" dur="500"/>
                                        <p:tgtEl>
                                          <p:spTgt spid="1529"/>
                                        </p:tgtEl>
                                      </p:cBhvr>
                                    </p:animEffect>
                                  </p:childTnLst>
                                </p:cTn>
                              </p:par>
                              <p:par>
                                <p:cTn id="31" presetID="10" presetClass="entr" presetSubtype="0" fill="hold" nodeType="withEffect">
                                  <p:stCondLst>
                                    <p:cond delay="0"/>
                                  </p:stCondLst>
                                  <p:childTnLst>
                                    <p:set>
                                      <p:cBhvr>
                                        <p:cTn id="32" dur="1" fill="hold">
                                          <p:stCondLst>
                                            <p:cond delay="0"/>
                                          </p:stCondLst>
                                        </p:cTn>
                                        <p:tgtEl>
                                          <p:spTgt spid="1530"/>
                                        </p:tgtEl>
                                        <p:attrNameLst>
                                          <p:attrName>style.visibility</p:attrName>
                                        </p:attrNameLst>
                                      </p:cBhvr>
                                      <p:to>
                                        <p:strVal val="visible"/>
                                      </p:to>
                                    </p:set>
                                    <p:animEffect transition="in" filter="fade">
                                      <p:cBhvr>
                                        <p:cTn id="33" dur="500"/>
                                        <p:tgtEl>
                                          <p:spTgt spid="1530"/>
                                        </p:tgtEl>
                                      </p:cBhvr>
                                    </p:animEffect>
                                  </p:childTnLst>
                                </p:cTn>
                              </p:par>
                              <p:par>
                                <p:cTn id="34" presetID="10" presetClass="entr" presetSubtype="0" fill="hold" nodeType="withEffect">
                                  <p:stCondLst>
                                    <p:cond delay="0"/>
                                  </p:stCondLst>
                                  <p:childTnLst>
                                    <p:set>
                                      <p:cBhvr>
                                        <p:cTn id="35" dur="1" fill="hold">
                                          <p:stCondLst>
                                            <p:cond delay="0"/>
                                          </p:stCondLst>
                                        </p:cTn>
                                        <p:tgtEl>
                                          <p:spTgt spid="1531"/>
                                        </p:tgtEl>
                                        <p:attrNameLst>
                                          <p:attrName>style.visibility</p:attrName>
                                        </p:attrNameLst>
                                      </p:cBhvr>
                                      <p:to>
                                        <p:strVal val="visible"/>
                                      </p:to>
                                    </p:set>
                                    <p:animEffect transition="in" filter="fade">
                                      <p:cBhvr>
                                        <p:cTn id="36" dur="500"/>
                                        <p:tgtEl>
                                          <p:spTgt spid="15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44"/>
                                        </p:tgtEl>
                                        <p:attrNameLst>
                                          <p:attrName>style.visibility</p:attrName>
                                        </p:attrNameLst>
                                      </p:cBhvr>
                                      <p:to>
                                        <p:strVal val="visible"/>
                                      </p:to>
                                    </p:set>
                                    <p:animEffect transition="in" filter="fade">
                                      <p:cBhvr>
                                        <p:cTn id="41" dur="500"/>
                                        <p:tgtEl>
                                          <p:spTgt spid="1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48"/>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a:t>효과 – 장애 최소화</a:t>
            </a:r>
            <a:endParaRPr/>
          </a:p>
        </p:txBody>
      </p:sp>
      <p:grpSp>
        <p:nvGrpSpPr>
          <p:cNvPr id="1553" name="Google Shape;1553;p48"/>
          <p:cNvGrpSpPr/>
          <p:nvPr/>
        </p:nvGrpSpPr>
        <p:grpSpPr>
          <a:xfrm>
            <a:off x="792163" y="1082219"/>
            <a:ext cx="2533434" cy="3534662"/>
            <a:chOff x="1076593" y="1208279"/>
            <a:chExt cx="2520730" cy="3516937"/>
          </a:xfrm>
        </p:grpSpPr>
        <p:sp>
          <p:nvSpPr>
            <p:cNvPr id="1554" name="Google Shape;1554;p48"/>
            <p:cNvSpPr/>
            <p:nvPr/>
          </p:nvSpPr>
          <p:spPr>
            <a:xfrm>
              <a:off x="1076593" y="1208279"/>
              <a:ext cx="2520730" cy="564945"/>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프론트엔드</a:t>
              </a:r>
              <a:endParaRPr sz="1000" b="0" i="0" u="none" strike="noStrike" cap="none">
                <a:solidFill>
                  <a:srgbClr val="000000"/>
                </a:solidFill>
                <a:latin typeface="Calibri"/>
                <a:ea typeface="Calibri"/>
                <a:cs typeface="Calibri"/>
                <a:sym typeface="Calibri"/>
              </a:endParaRPr>
            </a:p>
          </p:txBody>
        </p:sp>
        <p:sp>
          <p:nvSpPr>
            <p:cNvPr id="1555" name="Google Shape;1555;p48"/>
            <p:cNvSpPr/>
            <p:nvPr/>
          </p:nvSpPr>
          <p:spPr>
            <a:xfrm>
              <a:off x="1076594" y="3712100"/>
              <a:ext cx="2520729" cy="63608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데이터베이스</a:t>
              </a:r>
              <a:endParaRPr sz="1400" b="0" i="0" u="none" strike="noStrike" cap="none">
                <a:solidFill>
                  <a:srgbClr val="000000"/>
                </a:solidFill>
                <a:latin typeface="Arial"/>
                <a:ea typeface="Arial"/>
                <a:cs typeface="Arial"/>
                <a:sym typeface="Arial"/>
              </a:endParaRPr>
            </a:p>
          </p:txBody>
        </p:sp>
        <p:sp>
          <p:nvSpPr>
            <p:cNvPr id="1556" name="Google Shape;1556;p48"/>
            <p:cNvSpPr txBox="1"/>
            <p:nvPr/>
          </p:nvSpPr>
          <p:spPr>
            <a:xfrm>
              <a:off x="1092066" y="4478995"/>
              <a:ext cx="2489784" cy="246221"/>
            </a:xfrm>
            <a:prstGeom prst="rect">
              <a:avLst/>
            </a:prstGeom>
            <a:solidFill>
              <a:srgbClr val="CFDAE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장애가 전파되며, 수동 복구로 </a:t>
              </a:r>
              <a:r>
                <a:rPr lang="en-US" sz="1000" b="0" i="0" u="none" strike="noStrike" cap="none">
                  <a:solidFill>
                    <a:srgbClr val="262626"/>
                  </a:solidFill>
                  <a:latin typeface="Malgun Gothic"/>
                  <a:ea typeface="Malgun Gothic"/>
                  <a:cs typeface="Malgun Gothic"/>
                  <a:sym typeface="Malgun Gothic"/>
                </a:rPr>
                <a:t>장애</a:t>
              </a:r>
              <a:r>
                <a:rPr lang="en-US" sz="1000" b="0" i="0" u="none" strike="noStrike" cap="none">
                  <a:solidFill>
                    <a:srgbClr val="000000"/>
                  </a:solidFill>
                  <a:latin typeface="Malgun Gothic"/>
                  <a:ea typeface="Malgun Gothic"/>
                  <a:cs typeface="Malgun Gothic"/>
                  <a:sym typeface="Malgun Gothic"/>
                </a:rPr>
                <a:t> 지연</a:t>
              </a:r>
              <a:endParaRPr sz="1400" b="0" i="0" u="none" strike="noStrike" cap="none">
                <a:solidFill>
                  <a:srgbClr val="000000"/>
                </a:solidFill>
                <a:latin typeface="Arial"/>
                <a:ea typeface="Arial"/>
                <a:cs typeface="Arial"/>
                <a:sym typeface="Arial"/>
              </a:endParaRPr>
            </a:p>
          </p:txBody>
        </p:sp>
        <p:grpSp>
          <p:nvGrpSpPr>
            <p:cNvPr id="1557" name="Google Shape;1557;p48"/>
            <p:cNvGrpSpPr/>
            <p:nvPr/>
          </p:nvGrpSpPr>
          <p:grpSpPr>
            <a:xfrm>
              <a:off x="1076593" y="1921018"/>
              <a:ext cx="2520730" cy="1615323"/>
              <a:chOff x="1098165" y="1921018"/>
              <a:chExt cx="2520730" cy="1615323"/>
            </a:xfrm>
          </p:grpSpPr>
          <p:sp>
            <p:nvSpPr>
              <p:cNvPr id="1558" name="Google Shape;1558;p48"/>
              <p:cNvSpPr/>
              <p:nvPr/>
            </p:nvSpPr>
            <p:spPr>
              <a:xfrm>
                <a:off x="1098165" y="1921018"/>
                <a:ext cx="2520730" cy="161532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Arial"/>
                  <a:buNone/>
                </a:pPr>
                <a:endParaRPr sz="1000" b="0" i="0" u="none" strike="noStrike" cap="none">
                  <a:solidFill>
                    <a:srgbClr val="FFFFFF"/>
                  </a:solidFill>
                  <a:latin typeface="Calibri"/>
                  <a:ea typeface="Calibri"/>
                  <a:cs typeface="Calibri"/>
                  <a:sym typeface="Calibri"/>
                </a:endParaRPr>
              </a:p>
            </p:txBody>
          </p:sp>
          <p:sp>
            <p:nvSpPr>
              <p:cNvPr id="1559" name="Google Shape;1559;p48"/>
              <p:cNvSpPr/>
              <p:nvPr/>
            </p:nvSpPr>
            <p:spPr>
              <a:xfrm>
                <a:off x="1288037" y="2029822"/>
                <a:ext cx="524770" cy="1372605"/>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상품</a:t>
                </a:r>
                <a:endParaRPr sz="1400" b="0" i="0" u="none" strike="noStrike" cap="none">
                  <a:solidFill>
                    <a:srgbClr val="000000"/>
                  </a:solidFill>
                  <a:latin typeface="Arial"/>
                  <a:ea typeface="Arial"/>
                  <a:cs typeface="Arial"/>
                  <a:sym typeface="Arial"/>
                </a:endParaRPr>
              </a:p>
            </p:txBody>
          </p:sp>
          <p:sp>
            <p:nvSpPr>
              <p:cNvPr id="1560" name="Google Shape;1560;p48"/>
              <p:cNvSpPr/>
              <p:nvPr/>
            </p:nvSpPr>
            <p:spPr>
              <a:xfrm>
                <a:off x="2072084" y="2029822"/>
                <a:ext cx="524770" cy="1372605"/>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주문</a:t>
                </a:r>
                <a:endParaRPr sz="1400" b="0" i="0" u="none" strike="noStrike" cap="none">
                  <a:solidFill>
                    <a:srgbClr val="000000"/>
                  </a:solidFill>
                  <a:latin typeface="Arial"/>
                  <a:ea typeface="Arial"/>
                  <a:cs typeface="Arial"/>
                  <a:sym typeface="Arial"/>
                </a:endParaRPr>
              </a:p>
            </p:txBody>
          </p:sp>
          <p:sp>
            <p:nvSpPr>
              <p:cNvPr id="1561" name="Google Shape;1561;p48"/>
              <p:cNvSpPr/>
              <p:nvPr/>
            </p:nvSpPr>
            <p:spPr>
              <a:xfrm>
                <a:off x="2902765" y="2029822"/>
                <a:ext cx="524770" cy="1372605"/>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배송</a:t>
                </a:r>
                <a:endParaRPr sz="1400" b="0" i="0" u="none" strike="noStrike" cap="none">
                  <a:solidFill>
                    <a:srgbClr val="000000"/>
                  </a:solidFill>
                  <a:latin typeface="Arial"/>
                  <a:ea typeface="Arial"/>
                  <a:cs typeface="Arial"/>
                  <a:sym typeface="Arial"/>
                </a:endParaRPr>
              </a:p>
            </p:txBody>
          </p:sp>
          <p:grpSp>
            <p:nvGrpSpPr>
              <p:cNvPr id="1562" name="Google Shape;1562;p48"/>
              <p:cNvGrpSpPr/>
              <p:nvPr/>
            </p:nvGrpSpPr>
            <p:grpSpPr>
              <a:xfrm>
                <a:off x="1209658" y="1979955"/>
                <a:ext cx="2297744" cy="1516383"/>
                <a:chOff x="3317839" y="2792257"/>
                <a:chExt cx="715200" cy="2123971"/>
              </a:xfrm>
            </p:grpSpPr>
            <p:cxnSp>
              <p:nvCxnSpPr>
                <p:cNvPr id="1563" name="Google Shape;1563;p48"/>
                <p:cNvCxnSpPr/>
                <p:nvPr/>
              </p:nvCxnSpPr>
              <p:spPr>
                <a:xfrm flipH="1">
                  <a:off x="3317839" y="2792257"/>
                  <a:ext cx="715200" cy="2107642"/>
                </a:xfrm>
                <a:prstGeom prst="straightConnector1">
                  <a:avLst/>
                </a:prstGeom>
                <a:noFill/>
                <a:ln w="38100" cap="rnd" cmpd="sng">
                  <a:solidFill>
                    <a:schemeClr val="accent2"/>
                  </a:solidFill>
                  <a:prstDash val="solid"/>
                  <a:round/>
                  <a:headEnd type="none" w="sm" len="sm"/>
                  <a:tailEnd type="none" w="sm" len="sm"/>
                </a:ln>
              </p:spPr>
            </p:cxnSp>
            <p:cxnSp>
              <p:nvCxnSpPr>
                <p:cNvPr id="1564" name="Google Shape;1564;p48"/>
                <p:cNvCxnSpPr/>
                <p:nvPr/>
              </p:nvCxnSpPr>
              <p:spPr>
                <a:xfrm>
                  <a:off x="3326304" y="2792257"/>
                  <a:ext cx="699522" cy="2123971"/>
                </a:xfrm>
                <a:prstGeom prst="straightConnector1">
                  <a:avLst/>
                </a:prstGeom>
                <a:noFill/>
                <a:ln w="38100" cap="rnd" cmpd="sng">
                  <a:solidFill>
                    <a:schemeClr val="accent2"/>
                  </a:solidFill>
                  <a:prstDash val="solid"/>
                  <a:round/>
                  <a:headEnd type="none" w="sm" len="sm"/>
                  <a:tailEnd type="none" w="sm" len="sm"/>
                </a:ln>
              </p:spPr>
            </p:cxnSp>
          </p:grpSp>
        </p:grpSp>
      </p:grpSp>
      <p:sp>
        <p:nvSpPr>
          <p:cNvPr id="1565" name="Google Shape;1565;p48"/>
          <p:cNvSpPr/>
          <p:nvPr/>
        </p:nvSpPr>
        <p:spPr>
          <a:xfrm>
            <a:off x="5010263" y="967154"/>
            <a:ext cx="3276481" cy="63551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프론트엔드</a:t>
            </a:r>
            <a:endParaRPr sz="1400" b="0" i="0" u="none" strike="noStrike" cap="none">
              <a:solidFill>
                <a:srgbClr val="000000"/>
              </a:solidFill>
              <a:latin typeface="Arial"/>
              <a:ea typeface="Arial"/>
              <a:cs typeface="Arial"/>
              <a:sym typeface="Arial"/>
            </a:endParaRPr>
          </a:p>
        </p:txBody>
      </p:sp>
      <p:sp>
        <p:nvSpPr>
          <p:cNvPr id="1566" name="Google Shape;1566;p48"/>
          <p:cNvSpPr txBox="1"/>
          <p:nvPr/>
        </p:nvSpPr>
        <p:spPr>
          <a:xfrm>
            <a:off x="5010263" y="4477247"/>
            <a:ext cx="3276481" cy="261610"/>
          </a:xfrm>
          <a:prstGeom prst="rect">
            <a:avLst/>
          </a:prstGeom>
          <a:solidFill>
            <a:srgbClr val="FDEBC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장애가 격리되며, 자동으로 복구됨(이전버전)</a:t>
            </a:r>
            <a:endParaRPr sz="1100" b="0" i="0" u="none" strike="noStrike" cap="none">
              <a:solidFill>
                <a:srgbClr val="000000"/>
              </a:solidFill>
              <a:latin typeface="Malgun Gothic"/>
              <a:ea typeface="Malgun Gothic"/>
              <a:cs typeface="Malgun Gothic"/>
              <a:sym typeface="Malgun Gothic"/>
            </a:endParaRPr>
          </a:p>
        </p:txBody>
      </p:sp>
      <p:grpSp>
        <p:nvGrpSpPr>
          <p:cNvPr id="1567" name="Google Shape;1567;p48"/>
          <p:cNvGrpSpPr/>
          <p:nvPr/>
        </p:nvGrpSpPr>
        <p:grpSpPr>
          <a:xfrm>
            <a:off x="5018067" y="1756575"/>
            <a:ext cx="3260873" cy="2580350"/>
            <a:chOff x="5525385" y="1918298"/>
            <a:chExt cx="2624505" cy="2409683"/>
          </a:xfrm>
        </p:grpSpPr>
        <p:sp>
          <p:nvSpPr>
            <p:cNvPr id="1568" name="Google Shape;1568;p48"/>
            <p:cNvSpPr/>
            <p:nvPr/>
          </p:nvSpPr>
          <p:spPr>
            <a:xfrm>
              <a:off x="5525385" y="1918298"/>
              <a:ext cx="729762" cy="2409683"/>
            </a:xfrm>
            <a:prstGeom prst="rect">
              <a:avLst/>
            </a:prstGeom>
            <a:solidFill>
              <a:srgbClr val="FFFFFF"/>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1569" name="Google Shape;1569;p48"/>
            <p:cNvSpPr/>
            <p:nvPr/>
          </p:nvSpPr>
          <p:spPr>
            <a:xfrm>
              <a:off x="5582537" y="3579412"/>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데이터베이스</a:t>
              </a:r>
              <a:endParaRPr sz="1400" b="0" i="0" u="none" strike="noStrike" cap="none">
                <a:solidFill>
                  <a:srgbClr val="000000"/>
                </a:solidFill>
                <a:latin typeface="Arial"/>
                <a:ea typeface="Arial"/>
                <a:cs typeface="Arial"/>
                <a:sym typeface="Arial"/>
              </a:endParaRPr>
            </a:p>
          </p:txBody>
        </p:sp>
        <p:sp>
          <p:nvSpPr>
            <p:cNvPr id="1570" name="Google Shape;1570;p48"/>
            <p:cNvSpPr/>
            <p:nvPr/>
          </p:nvSpPr>
          <p:spPr>
            <a:xfrm>
              <a:off x="5639686" y="2032597"/>
              <a:ext cx="501161" cy="1441938"/>
            </a:xfrm>
            <a:prstGeom prst="rect">
              <a:avLst/>
            </a:prstGeom>
            <a:solidFill>
              <a:srgbClr val="FAD6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상품</a:t>
              </a:r>
              <a:endParaRPr sz="1400" b="0" i="0" u="none" strike="noStrike" cap="none">
                <a:solidFill>
                  <a:srgbClr val="000000"/>
                </a:solidFill>
                <a:latin typeface="Arial"/>
                <a:ea typeface="Arial"/>
                <a:cs typeface="Arial"/>
                <a:sym typeface="Arial"/>
              </a:endParaRPr>
            </a:p>
          </p:txBody>
        </p:sp>
        <p:sp>
          <p:nvSpPr>
            <p:cNvPr id="1571" name="Google Shape;1571;p48"/>
            <p:cNvSpPr/>
            <p:nvPr/>
          </p:nvSpPr>
          <p:spPr>
            <a:xfrm>
              <a:off x="6460196" y="1918298"/>
              <a:ext cx="729762" cy="2409683"/>
            </a:xfrm>
            <a:prstGeom prst="rect">
              <a:avLst/>
            </a:prstGeom>
            <a:solidFill>
              <a:srgbClr val="FFFFFF"/>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1572" name="Google Shape;1572;p48"/>
            <p:cNvSpPr/>
            <p:nvPr/>
          </p:nvSpPr>
          <p:spPr>
            <a:xfrm>
              <a:off x="6517347" y="3579412"/>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데이터베이스</a:t>
              </a:r>
              <a:endParaRPr sz="1400" b="0" i="0" u="none" strike="noStrike" cap="none">
                <a:solidFill>
                  <a:srgbClr val="000000"/>
                </a:solidFill>
                <a:latin typeface="Arial"/>
                <a:ea typeface="Arial"/>
                <a:cs typeface="Arial"/>
                <a:sym typeface="Arial"/>
              </a:endParaRPr>
            </a:p>
          </p:txBody>
        </p:sp>
        <p:sp>
          <p:nvSpPr>
            <p:cNvPr id="1573" name="Google Shape;1573;p48"/>
            <p:cNvSpPr/>
            <p:nvPr/>
          </p:nvSpPr>
          <p:spPr>
            <a:xfrm>
              <a:off x="6574496" y="2032597"/>
              <a:ext cx="501161" cy="1441938"/>
            </a:xfrm>
            <a:prstGeom prst="rect">
              <a:avLst/>
            </a:prstGeom>
            <a:solidFill>
              <a:srgbClr val="FAD6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주문</a:t>
              </a:r>
              <a:endParaRPr sz="1400" b="0" i="0" u="none" strike="noStrike" cap="none">
                <a:solidFill>
                  <a:srgbClr val="000000"/>
                </a:solidFill>
                <a:latin typeface="Arial"/>
                <a:ea typeface="Arial"/>
                <a:cs typeface="Arial"/>
                <a:sym typeface="Arial"/>
              </a:endParaRPr>
            </a:p>
          </p:txBody>
        </p:sp>
        <p:sp>
          <p:nvSpPr>
            <p:cNvPr id="1574" name="Google Shape;1574;p48"/>
            <p:cNvSpPr/>
            <p:nvPr/>
          </p:nvSpPr>
          <p:spPr>
            <a:xfrm>
              <a:off x="7420128" y="1918298"/>
              <a:ext cx="729762" cy="2409683"/>
            </a:xfrm>
            <a:prstGeom prst="rect">
              <a:avLst/>
            </a:prstGeom>
            <a:solidFill>
              <a:srgbClr val="FFFFFF"/>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1575" name="Google Shape;1575;p48"/>
            <p:cNvSpPr/>
            <p:nvPr/>
          </p:nvSpPr>
          <p:spPr>
            <a:xfrm>
              <a:off x="7477280" y="3579412"/>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데이터베이스</a:t>
              </a:r>
              <a:endParaRPr sz="1400" b="0" i="0" u="none" strike="noStrike" cap="none">
                <a:solidFill>
                  <a:srgbClr val="000000"/>
                </a:solidFill>
                <a:latin typeface="Arial"/>
                <a:ea typeface="Arial"/>
                <a:cs typeface="Arial"/>
                <a:sym typeface="Arial"/>
              </a:endParaRPr>
            </a:p>
          </p:txBody>
        </p:sp>
        <p:sp>
          <p:nvSpPr>
            <p:cNvPr id="1576" name="Google Shape;1576;p48"/>
            <p:cNvSpPr/>
            <p:nvPr/>
          </p:nvSpPr>
          <p:spPr>
            <a:xfrm>
              <a:off x="7534429" y="2032597"/>
              <a:ext cx="501161" cy="1441938"/>
            </a:xfrm>
            <a:prstGeom prst="rect">
              <a:avLst/>
            </a:prstGeom>
            <a:solidFill>
              <a:srgbClr val="FAD6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배송</a:t>
              </a:r>
              <a:endParaRPr sz="1400" b="0" i="0" u="none" strike="noStrike" cap="none">
                <a:solidFill>
                  <a:srgbClr val="000000"/>
                </a:solidFill>
                <a:latin typeface="Arial"/>
                <a:ea typeface="Arial"/>
                <a:cs typeface="Arial"/>
                <a:sym typeface="Arial"/>
              </a:endParaRPr>
            </a:p>
          </p:txBody>
        </p:sp>
        <p:grpSp>
          <p:nvGrpSpPr>
            <p:cNvPr id="1577" name="Google Shape;1577;p48"/>
            <p:cNvGrpSpPr/>
            <p:nvPr/>
          </p:nvGrpSpPr>
          <p:grpSpPr>
            <a:xfrm>
              <a:off x="7529170" y="1956479"/>
              <a:ext cx="547320" cy="1601020"/>
              <a:chOff x="4604765" y="2781535"/>
              <a:chExt cx="729760" cy="2134693"/>
            </a:xfrm>
          </p:grpSpPr>
          <p:cxnSp>
            <p:nvCxnSpPr>
              <p:cNvPr id="1578" name="Google Shape;1578;p48"/>
              <p:cNvCxnSpPr/>
              <p:nvPr/>
            </p:nvCxnSpPr>
            <p:spPr>
              <a:xfrm flipH="1">
                <a:off x="4604765" y="2781535"/>
                <a:ext cx="668216" cy="2118364"/>
              </a:xfrm>
              <a:prstGeom prst="straightConnector1">
                <a:avLst/>
              </a:prstGeom>
              <a:noFill/>
              <a:ln w="38100" cap="rnd" cmpd="sng">
                <a:solidFill>
                  <a:schemeClr val="accent2"/>
                </a:solidFill>
                <a:prstDash val="solid"/>
                <a:round/>
                <a:headEnd type="none" w="sm" len="sm"/>
                <a:tailEnd type="none" w="sm" len="sm"/>
              </a:ln>
            </p:spPr>
          </p:cxnSp>
          <p:cxnSp>
            <p:nvCxnSpPr>
              <p:cNvPr id="1579" name="Google Shape;1579;p48"/>
              <p:cNvCxnSpPr/>
              <p:nvPr/>
            </p:nvCxnSpPr>
            <p:spPr>
              <a:xfrm>
                <a:off x="4625699" y="2793617"/>
                <a:ext cx="708826" cy="2122611"/>
              </a:xfrm>
              <a:prstGeom prst="straightConnector1">
                <a:avLst/>
              </a:prstGeom>
              <a:noFill/>
              <a:ln w="38100" cap="rnd" cmpd="sng">
                <a:solidFill>
                  <a:schemeClr val="accent2"/>
                </a:solidFill>
                <a:prstDash val="solid"/>
                <a:round/>
                <a:headEnd type="none" w="sm" len="sm"/>
                <a:tailEnd type="none" w="sm" len="sm"/>
              </a:ln>
            </p:spPr>
          </p:cxnSp>
        </p:grpSp>
      </p:grpSp>
      <p:sp>
        <p:nvSpPr>
          <p:cNvPr id="1580" name="Google Shape;1580;p48"/>
          <p:cNvSpPr/>
          <p:nvPr/>
        </p:nvSpPr>
        <p:spPr>
          <a:xfrm rot="5400000">
            <a:off x="3346702" y="2372261"/>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Arial"/>
              <a:buNone/>
            </a:pPr>
            <a:endParaRPr sz="10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49960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460A6F2-44D1-C674-05AE-277A96709263}"/>
              </a:ext>
            </a:extLst>
          </p:cNvPr>
          <p:cNvGrpSpPr/>
          <p:nvPr/>
        </p:nvGrpSpPr>
        <p:grpSpPr>
          <a:xfrm>
            <a:off x="323528" y="195486"/>
            <a:ext cx="6489721" cy="297033"/>
            <a:chOff x="514406" y="258683"/>
            <a:chExt cx="7426926" cy="396044"/>
          </a:xfrm>
        </p:grpSpPr>
        <p:sp>
          <p:nvSpPr>
            <p:cNvPr id="21" name="텍스트 개체 틀 12">
              <a:extLst>
                <a:ext uri="{FF2B5EF4-FFF2-40B4-BE49-F238E27FC236}">
                  <a16:creationId xmlns:a16="http://schemas.microsoft.com/office/drawing/2014/main" id="{1DEF2B32-8153-F48E-AA0A-E0FF26FF1333}"/>
                </a:ext>
              </a:extLst>
            </p:cNvPr>
            <p:cNvSpPr txBox="1">
              <a:spLocks/>
            </p:cNvSpPr>
            <p:nvPr/>
          </p:nvSpPr>
          <p:spPr>
            <a:xfrm>
              <a:off x="604515" y="458817"/>
              <a:ext cx="7336817" cy="195910"/>
            </a:xfrm>
            <a:prstGeom prst="rect">
              <a:avLst/>
            </a:prstGeom>
            <a:noFill/>
            <a:ln w="9525">
              <a:noFill/>
              <a:miter lim="800000"/>
              <a:headEnd/>
              <a:tailEnd/>
            </a:ln>
          </p:spPr>
          <p:txBody>
            <a:bodyPr wrap="square" lIns="0" tIns="0" rIns="0" bIns="0" anchor="ctr"/>
            <a:lstStyle>
              <a:lvl1pPr marL="342900" marR="0" indent="-342900" algn="l" defTabSz="1042988" rtl="0" eaLnBrk="0" fontAlgn="base" latinLnBrk="1" hangingPunct="0">
                <a:lnSpc>
                  <a:spcPct val="100000"/>
                </a:lnSpc>
                <a:spcBef>
                  <a:spcPct val="0"/>
                </a:spcBef>
                <a:spcAft>
                  <a:spcPct val="0"/>
                </a:spcAft>
                <a:buClrTx/>
                <a:buSzTx/>
                <a:buFontTx/>
                <a:buNone/>
                <a:tabLst/>
                <a:defRPr kumimoji="0" lang="ko-KR" altLang="en-US" sz="1200" kern="1200" dirty="0" smtClean="0">
                  <a:solidFill>
                    <a:schemeClr val="bg1"/>
                  </a:solidFill>
                  <a:latin typeface="나눔고딕 Bold" pitchFamily="50" charset="-127"/>
                  <a:ea typeface="나눔고딕 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marL="257175" indent="-257175" defTabSz="782241"/>
              <a:r>
                <a:rPr lang="ko-KR" altLang="en-US" sz="105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비</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동기 </a:t>
              </a:r>
              <a:r>
                <a:rPr lang="ko-KR" altLang="en-US" sz="1050" dirty="0" err="1"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거래시</a:t>
              </a:r>
              <a:r>
                <a:rPr lang="ko-KR" altLang="en-US" sz="1050" dirty="0" smtClean="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rPr>
                <a:t> 데이터 정합성</a:t>
              </a:r>
              <a:endParaRPr lang="en-US" altLang="ko-KR" sz="1800" dirty="0">
                <a:ln>
                  <a:solidFill>
                    <a:srgbClr val="4F81BD">
                      <a:alpha val="0"/>
                    </a:srgbClr>
                  </a:solidFill>
                </a:ln>
                <a:solidFill>
                  <a:prstClr val="black"/>
                </a:solidFill>
                <a:latin typeface="KoPub돋움체 Medium" panose="02020603020101020101" pitchFamily="18" charset="-127"/>
                <a:ea typeface="KoPub돋움체 Medium" panose="02020603020101020101" pitchFamily="18" charset="-127"/>
              </a:endParaRPr>
            </a:p>
          </p:txBody>
        </p:sp>
        <p:sp>
          <p:nvSpPr>
            <p:cNvPr id="22" name="직각 삼각형 21">
              <a:extLst>
                <a:ext uri="{FF2B5EF4-FFF2-40B4-BE49-F238E27FC236}">
                  <a16:creationId xmlns:a16="http://schemas.microsoft.com/office/drawing/2014/main" id="{EE7619E8-C54A-5ACB-A721-7A91172C8DE3}"/>
                </a:ext>
              </a:extLst>
            </p:cNvPr>
            <p:cNvSpPr/>
            <p:nvPr/>
          </p:nvSpPr>
          <p:spPr>
            <a:xfrm rot="5400000">
              <a:off x="515674" y="257415"/>
              <a:ext cx="118686" cy="121221"/>
            </a:xfrm>
            <a:prstGeom prst="rtTriangle">
              <a:avLst/>
            </a:prstGeom>
            <a:solidFill>
              <a:srgbClr val="6A2C00"/>
            </a:solidFill>
          </p:spPr>
          <p:txBody>
            <a:bodyPr wrap="square" lIns="0" tIns="0" rIns="0" bIns="0" rtlCol="0" anchor="ctr">
              <a:noAutofit/>
            </a:bodyPr>
            <a:lstStyle/>
            <a:p>
              <a:pPr lvl="1" indent="-118075" algn="ctr" defTabSz="782160" fontAlgn="base" latinLnBrk="1">
                <a:spcBef>
                  <a:spcPct val="0"/>
                </a:spcBef>
                <a:spcAft>
                  <a:spcPct val="0"/>
                </a:spcAft>
                <a:buFont typeface="Arial" pitchFamily="34" charset="0"/>
                <a:buChar char="•"/>
              </a:pPr>
              <a:endParaRPr kumimoji="1" lang="ko-KR" altLang="en-US" sz="900" kern="1200">
                <a:ln w="6350">
                  <a:solidFill>
                    <a:srgbClr val="4F81BD">
                      <a:alpha val="0"/>
                    </a:srgbClr>
                  </a:solidFill>
                </a:ln>
                <a:solidFill>
                  <a:prstClr val="white"/>
                </a:solidFill>
                <a:latin typeface="KoPub돋움체 Medium" panose="02020603020101020101" pitchFamily="18" charset="-127"/>
                <a:ea typeface="KoPub돋움체 Medium" panose="02020603020101020101" pitchFamily="18" charset="-127"/>
                <a:cs typeface="+mn-cs"/>
                <a:sym typeface="KoPub돋움체 Medium"/>
              </a:endParaRPr>
            </a:p>
          </p:txBody>
        </p:sp>
      </p:grpSp>
      <p:sp>
        <p:nvSpPr>
          <p:cNvPr id="23" name="텍스트 개체 틀 12">
            <a:extLst>
              <a:ext uri="{FF2B5EF4-FFF2-40B4-BE49-F238E27FC236}">
                <a16:creationId xmlns:a16="http://schemas.microsoft.com/office/drawing/2014/main" id="{87E2C309-5CE8-5378-B32C-C4ED8F25607A}"/>
              </a:ext>
            </a:extLst>
          </p:cNvPr>
          <p:cNvSpPr txBox="1">
            <a:spLocks/>
          </p:cNvSpPr>
          <p:nvPr/>
        </p:nvSpPr>
        <p:spPr>
          <a:xfrm>
            <a:off x="323528" y="764401"/>
            <a:ext cx="7570316" cy="318389"/>
          </a:xfrm>
          <a:prstGeom prst="rect">
            <a:avLst/>
          </a:prstGeom>
          <a:noFill/>
          <a:ln w="9525">
            <a:noFill/>
            <a:miter lim="800000"/>
            <a:headEnd/>
            <a:tailEnd/>
          </a:ln>
        </p:spPr>
        <p:txBody>
          <a:bodyPr wrap="square" lIns="0" tIns="0" rIns="0" bIns="0" anchor="ctr" anchorCtr="0"/>
          <a:lstStyle>
            <a:lvl1pPr marL="0" marR="0" indent="0" algn="l" defTabSz="1042988" rtl="0" eaLnBrk="0" fontAlgn="base" latinLnBrk="0" hangingPunct="0">
              <a:lnSpc>
                <a:spcPct val="100000"/>
              </a:lnSpc>
              <a:spcBef>
                <a:spcPts val="300"/>
              </a:spcBef>
              <a:spcAft>
                <a:spcPct val="0"/>
              </a:spcAft>
              <a:buClrTx/>
              <a:buSzTx/>
              <a:buFontTx/>
              <a:buNone/>
              <a:tabLst/>
              <a:defRPr kumimoji="0" lang="ko-KR" altLang="en-US" sz="1400" kern="1200" dirty="0" smtClean="0">
                <a:solidFill>
                  <a:schemeClr val="bg1"/>
                </a:solidFill>
                <a:latin typeface="나눔고딕 ExtraBold" pitchFamily="50" charset="-127"/>
                <a:ea typeface="나눔고딕 ExtraBold" pitchFamily="50" charset="-127"/>
                <a:cs typeface="+mn-cs"/>
              </a:defRPr>
            </a:lvl1pPr>
            <a:lvl2pPr marL="807270" indent="-309425" algn="l" defTabSz="993962" rtl="0" eaLnBrk="0" fontAlgn="base" latinLnBrk="1" hangingPunct="0">
              <a:spcBef>
                <a:spcPct val="20000"/>
              </a:spcBef>
              <a:spcAft>
                <a:spcPct val="0"/>
              </a:spcAft>
              <a:buFont typeface="KoPub돋움체 Medium" pitchFamily="34" charset="0"/>
              <a:buChar char="–"/>
              <a:defRPr sz="3000" kern="1200">
                <a:solidFill>
                  <a:schemeClr val="tx1"/>
                </a:solidFill>
                <a:latin typeface="+mn-lt"/>
                <a:ea typeface="+mn-ea"/>
                <a:cs typeface="+mn-cs"/>
              </a:defRPr>
            </a:lvl2pPr>
            <a:lvl3pPr marL="1242885" indent="-247194" algn="l" defTabSz="993962" rtl="0" eaLnBrk="0" fontAlgn="base" latinLnBrk="1" hangingPunct="0">
              <a:spcBef>
                <a:spcPct val="20000"/>
              </a:spcBef>
              <a:spcAft>
                <a:spcPct val="0"/>
              </a:spcAft>
              <a:buFont typeface="KoPub돋움체 Medium" pitchFamily="34" charset="0"/>
              <a:buChar char="•"/>
              <a:defRPr sz="2600" kern="1200">
                <a:solidFill>
                  <a:schemeClr val="tx1"/>
                </a:solidFill>
                <a:latin typeface="+mn-lt"/>
                <a:ea typeface="+mn-ea"/>
                <a:cs typeface="+mn-cs"/>
              </a:defRPr>
            </a:lvl3pPr>
            <a:lvl4pPr marL="1740730"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4pPr>
            <a:lvl5pPr marL="2238575" indent="-247194" algn="l" defTabSz="993962" rtl="0" eaLnBrk="0" fontAlgn="base" latinLnBrk="1" hangingPunct="0">
              <a:spcBef>
                <a:spcPct val="20000"/>
              </a:spcBef>
              <a:spcAft>
                <a:spcPct val="0"/>
              </a:spcAft>
              <a:buFont typeface="KoPub돋움체 Medium" pitchFamily="34" charset="0"/>
              <a:buChar char="»"/>
              <a:defRPr sz="2200" kern="1200">
                <a:solidFill>
                  <a:schemeClr val="tx1"/>
                </a:solidFill>
                <a:latin typeface="+mn-lt"/>
                <a:ea typeface="+mn-ea"/>
                <a:cs typeface="+mn-cs"/>
              </a:defRPr>
            </a:lvl5pPr>
            <a:lvl6pPr marL="2737930"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6pPr>
            <a:lvl7pPr marL="3235735"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7pPr>
            <a:lvl8pPr marL="3733541"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8pPr>
            <a:lvl9pPr marL="4231347" indent="-248903" algn="l" defTabSz="995611" rtl="0" eaLnBrk="1" latinLnBrk="1" hangingPunct="1">
              <a:spcBef>
                <a:spcPct val="20000"/>
              </a:spcBef>
              <a:buFont typeface="KoPub돋움체 Medium" pitchFamily="34" charset="0"/>
              <a:buChar char="•"/>
              <a:defRPr sz="2200" kern="1200">
                <a:solidFill>
                  <a:schemeClr val="tx1"/>
                </a:solidFill>
                <a:latin typeface="+mn-lt"/>
                <a:ea typeface="+mn-ea"/>
                <a:cs typeface="+mn-cs"/>
              </a:defRPr>
            </a:lvl9pPr>
          </a:lstStyle>
          <a:p>
            <a:pPr defTabSz="782241">
              <a:spcBef>
                <a:spcPts val="0"/>
              </a:spcBef>
            </a:pP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비동기 데이터를 수신 받은 </a:t>
            </a:r>
            <a:r>
              <a:rPr lang="en-US" altLang="ko-KR" sz="1050" dirty="0" err="1"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Callee</a:t>
            </a:r>
            <a:r>
              <a:rPr lang="ko-KR" altLang="en-US" sz="1050" dirty="0" smtClean="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rPr>
              <a:t>에서 오류 발생시 처리 방법은</a:t>
            </a:r>
            <a:endParaRPr lang="en-US" altLang="ko-KR" sz="1050" dirty="0">
              <a:ln>
                <a:solidFill>
                  <a:prstClr val="black">
                    <a:lumMod val="85000"/>
                    <a:lumOff val="15000"/>
                    <a:alpha val="0"/>
                  </a:prstClr>
                </a:solidFill>
              </a:ln>
              <a:solidFill>
                <a:prstClr val="white"/>
              </a:solidFill>
              <a:latin typeface="KoPub돋움체 Bold" panose="02020603020101020101" pitchFamily="18" charset="-127"/>
              <a:ea typeface="KoPub돋움체 Bold" panose="02020603020101020101" pitchFamily="18" charset="-127"/>
            </a:endParaRPr>
          </a:p>
        </p:txBody>
      </p:sp>
      <p:sp>
        <p:nvSpPr>
          <p:cNvPr id="11" name="Rectangle 1"/>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2"/>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smtClean="0">
              <a:ln>
                <a:noFill/>
              </a:ln>
              <a:solidFill>
                <a:schemeClr val="tx1"/>
              </a:solidFill>
              <a:effectLst/>
              <a:latin typeface="Arial" panose="020B0604020202020204" pitchFamily="34" charset="0"/>
            </a:endParaRPr>
          </a:p>
        </p:txBody>
      </p:sp>
      <p:grpSp>
        <p:nvGrpSpPr>
          <p:cNvPr id="4" name="그룹 3"/>
          <p:cNvGrpSpPr/>
          <p:nvPr/>
        </p:nvGrpSpPr>
        <p:grpSpPr>
          <a:xfrm>
            <a:off x="467544" y="1635645"/>
            <a:ext cx="740571" cy="2736303"/>
            <a:chOff x="467544" y="1635645"/>
            <a:chExt cx="740571" cy="2736303"/>
          </a:xfrm>
        </p:grpSpPr>
        <p:sp>
          <p:nvSpPr>
            <p:cNvPr id="9" name="순서도: 처리 8">
              <a:extLst>
                <a:ext uri="{FF2B5EF4-FFF2-40B4-BE49-F238E27FC236}">
                  <a16:creationId xmlns:a16="http://schemas.microsoft.com/office/drawing/2014/main" id="{690B7D12-AFED-52A3-2159-9605E162886D}"/>
                </a:ext>
              </a:extLst>
            </p:cNvPr>
            <p:cNvSpPr/>
            <p:nvPr/>
          </p:nvSpPr>
          <p:spPr>
            <a:xfrm>
              <a:off x="467544" y="1635645"/>
              <a:ext cx="740571" cy="2736303"/>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0" name="TextBox 9">
              <a:extLst>
                <a:ext uri="{FF2B5EF4-FFF2-40B4-BE49-F238E27FC236}">
                  <a16:creationId xmlns:a16="http://schemas.microsoft.com/office/drawing/2014/main" id="{13A9E09B-B8EA-77F1-50CF-FF056AE028CD}"/>
                </a:ext>
              </a:extLst>
            </p:cNvPr>
            <p:cNvSpPr txBox="1"/>
            <p:nvPr/>
          </p:nvSpPr>
          <p:spPr>
            <a:xfrm>
              <a:off x="602655"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2" name="화살표: 갈매기형 수장 32">
              <a:extLst>
                <a:ext uri="{FF2B5EF4-FFF2-40B4-BE49-F238E27FC236}">
                  <a16:creationId xmlns:a16="http://schemas.microsoft.com/office/drawing/2014/main" id="{CA3F9EEC-E131-0A04-EAD1-603CF7756AE3}"/>
                </a:ext>
              </a:extLst>
            </p:cNvPr>
            <p:cNvSpPr/>
            <p:nvPr/>
          </p:nvSpPr>
          <p:spPr>
            <a:xfrm rot="16200000">
              <a:off x="657810" y="1638022"/>
              <a:ext cx="360040" cy="432048"/>
            </a:xfrm>
            <a:prstGeom prst="chevron">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grpSp>
      <p:grpSp>
        <p:nvGrpSpPr>
          <p:cNvPr id="2" name="그룹 1"/>
          <p:cNvGrpSpPr/>
          <p:nvPr/>
        </p:nvGrpSpPr>
        <p:grpSpPr>
          <a:xfrm>
            <a:off x="4911549" y="1603998"/>
            <a:ext cx="740571" cy="792088"/>
            <a:chOff x="2483768" y="1635646"/>
            <a:chExt cx="740571" cy="792088"/>
          </a:xfrm>
        </p:grpSpPr>
        <p:sp>
          <p:nvSpPr>
            <p:cNvPr id="14" name="순서도: 처리 13">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5" name="TextBox 14">
              <a:extLst>
                <a:ext uri="{FF2B5EF4-FFF2-40B4-BE49-F238E27FC236}">
                  <a16:creationId xmlns:a16="http://schemas.microsoft.com/office/drawing/2014/main" id="{06F0CB7F-4157-731E-BF89-62BEC7D28F33}"/>
                </a:ext>
              </a:extLst>
            </p:cNvPr>
            <p:cNvSpPr txBox="1"/>
            <p:nvPr/>
          </p:nvSpPr>
          <p:spPr>
            <a:xfrm>
              <a:off x="2618879"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17"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grpSp>
        <p:nvGrpSpPr>
          <p:cNvPr id="3" name="그룹 2"/>
          <p:cNvGrpSpPr/>
          <p:nvPr/>
        </p:nvGrpSpPr>
        <p:grpSpPr>
          <a:xfrm>
            <a:off x="2699035" y="1635646"/>
            <a:ext cx="740571" cy="792088"/>
            <a:chOff x="1495390" y="1635646"/>
            <a:chExt cx="740571" cy="792088"/>
          </a:xfrm>
        </p:grpSpPr>
        <p:sp>
          <p:nvSpPr>
            <p:cNvPr id="18" name="순서도: 처리 17">
              <a:extLst>
                <a:ext uri="{FF2B5EF4-FFF2-40B4-BE49-F238E27FC236}">
                  <a16:creationId xmlns:a16="http://schemas.microsoft.com/office/drawing/2014/main" id="{BED2006D-3854-1D33-D95A-B20EDD9E3446}"/>
                </a:ext>
              </a:extLst>
            </p:cNvPr>
            <p:cNvSpPr/>
            <p:nvPr/>
          </p:nvSpPr>
          <p:spPr>
            <a:xfrm>
              <a:off x="1495390"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19" name="TextBox 18">
              <a:extLst>
                <a:ext uri="{FF2B5EF4-FFF2-40B4-BE49-F238E27FC236}">
                  <a16:creationId xmlns:a16="http://schemas.microsoft.com/office/drawing/2014/main" id="{2DA5CF6B-FA14-AA6E-7BD2-2EAE38D84FE9}"/>
                </a:ext>
              </a:extLst>
            </p:cNvPr>
            <p:cNvSpPr txBox="1"/>
            <p:nvPr/>
          </p:nvSpPr>
          <p:spPr>
            <a:xfrm>
              <a:off x="1630501"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24"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cxnSp>
        <p:nvCxnSpPr>
          <p:cNvPr id="6" name="직선 화살표 연결선 5"/>
          <p:cNvCxnSpPr/>
          <p:nvPr/>
        </p:nvCxnSpPr>
        <p:spPr>
          <a:xfrm>
            <a:off x="1208115" y="1851670"/>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3432215" y="1923678"/>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a:off x="1208115" y="2211710"/>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3432215" y="2139702"/>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89963" y="2088599"/>
            <a:ext cx="375424"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OK</a:t>
            </a:r>
            <a:endParaRPr lang="ko-KR" altLang="en-US" sz="1000" dirty="0" smtClean="0">
              <a:latin typeface="KoPub돋움체 Medium" pitchFamily="50" charset="-127"/>
              <a:ea typeface="KoPub돋움체 Medium" pitchFamily="50" charset="-127"/>
            </a:endParaRPr>
          </a:p>
        </p:txBody>
      </p:sp>
      <p:sp>
        <p:nvSpPr>
          <p:cNvPr id="43" name="TextBox 42"/>
          <p:cNvSpPr txBox="1"/>
          <p:nvPr/>
        </p:nvSpPr>
        <p:spPr>
          <a:xfrm>
            <a:off x="1722751" y="2211709"/>
            <a:ext cx="375424"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OK</a:t>
            </a:r>
            <a:endParaRPr lang="ko-KR" altLang="en-US" sz="1000" dirty="0" smtClean="0">
              <a:latin typeface="KoPub돋움체 Medium" pitchFamily="50" charset="-127"/>
              <a:ea typeface="KoPub돋움체 Medium" pitchFamily="50" charset="-127"/>
            </a:endParaRPr>
          </a:p>
        </p:txBody>
      </p:sp>
      <p:grpSp>
        <p:nvGrpSpPr>
          <p:cNvPr id="44" name="그룹 43"/>
          <p:cNvGrpSpPr/>
          <p:nvPr/>
        </p:nvGrpSpPr>
        <p:grpSpPr>
          <a:xfrm>
            <a:off x="4911549" y="2662193"/>
            <a:ext cx="740571" cy="792088"/>
            <a:chOff x="2483768" y="1635646"/>
            <a:chExt cx="740571" cy="792088"/>
          </a:xfrm>
        </p:grpSpPr>
        <p:sp>
          <p:nvSpPr>
            <p:cNvPr id="45" name="순서도: 처리 44">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46" name="TextBox 45">
              <a:extLst>
                <a:ext uri="{FF2B5EF4-FFF2-40B4-BE49-F238E27FC236}">
                  <a16:creationId xmlns:a16="http://schemas.microsoft.com/office/drawing/2014/main" id="{06F0CB7F-4157-731E-BF89-62BEC7D28F33}"/>
                </a:ext>
              </a:extLst>
            </p:cNvPr>
            <p:cNvSpPr txBox="1"/>
            <p:nvPr/>
          </p:nvSpPr>
          <p:spPr>
            <a:xfrm>
              <a:off x="2618879"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47"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grpSp>
        <p:nvGrpSpPr>
          <p:cNvPr id="48" name="그룹 47"/>
          <p:cNvGrpSpPr/>
          <p:nvPr/>
        </p:nvGrpSpPr>
        <p:grpSpPr>
          <a:xfrm>
            <a:off x="2699035" y="2693840"/>
            <a:ext cx="740571" cy="1678109"/>
            <a:chOff x="1495390" y="1635645"/>
            <a:chExt cx="740571" cy="1678109"/>
          </a:xfrm>
        </p:grpSpPr>
        <p:sp>
          <p:nvSpPr>
            <p:cNvPr id="49" name="순서도: 처리 48">
              <a:extLst>
                <a:ext uri="{FF2B5EF4-FFF2-40B4-BE49-F238E27FC236}">
                  <a16:creationId xmlns:a16="http://schemas.microsoft.com/office/drawing/2014/main" id="{BED2006D-3854-1D33-D95A-B20EDD9E3446}"/>
                </a:ext>
              </a:extLst>
            </p:cNvPr>
            <p:cNvSpPr/>
            <p:nvPr/>
          </p:nvSpPr>
          <p:spPr>
            <a:xfrm>
              <a:off x="1495390" y="1635645"/>
              <a:ext cx="740571" cy="1678109"/>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50" name="TextBox 49">
              <a:extLst>
                <a:ext uri="{FF2B5EF4-FFF2-40B4-BE49-F238E27FC236}">
                  <a16:creationId xmlns:a16="http://schemas.microsoft.com/office/drawing/2014/main" id="{2DA5CF6B-FA14-AA6E-7BD2-2EAE38D84FE9}"/>
                </a:ext>
              </a:extLst>
            </p:cNvPr>
            <p:cNvSpPr txBox="1"/>
            <p:nvPr/>
          </p:nvSpPr>
          <p:spPr>
            <a:xfrm>
              <a:off x="1630501"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51" name="화살표: 갈매기형 수장 60">
              <a:extLst>
                <a:ext uri="{FF2B5EF4-FFF2-40B4-BE49-F238E27FC236}">
                  <a16:creationId xmlns:a16="http://schemas.microsoft.com/office/drawing/2014/main" id="{1C0B715E-E61A-0F99-2611-3AB03562A442}"/>
                </a:ext>
              </a:extLst>
            </p:cNvPr>
            <p:cNvSpPr/>
            <p:nvPr/>
          </p:nvSpPr>
          <p:spPr>
            <a:xfrm rot="16200000">
              <a:off x="1685656" y="1638022"/>
              <a:ext cx="360040" cy="432048"/>
            </a:xfrm>
            <a:prstGeom prst="chevron">
              <a:avLst/>
            </a:prstGeom>
            <a:solidFill>
              <a:srgbClr val="00B05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1"/>
                </a:solidFill>
                <a:latin typeface="KoPub돋움체 Medium" pitchFamily="50" charset="-127"/>
                <a:ea typeface="KoPub돋움체 Medium" pitchFamily="50" charset="-127"/>
              </a:endParaRPr>
            </a:p>
          </p:txBody>
        </p:sp>
      </p:grpSp>
      <p:cxnSp>
        <p:nvCxnSpPr>
          <p:cNvPr id="52" name="직선 화살표 연결선 51"/>
          <p:cNvCxnSpPr/>
          <p:nvPr/>
        </p:nvCxnSpPr>
        <p:spPr>
          <a:xfrm>
            <a:off x="1208115" y="2909865"/>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3432215" y="2981873"/>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p:nvPr/>
        </p:nvCxnSpPr>
        <p:spPr>
          <a:xfrm>
            <a:off x="1208115" y="4197738"/>
            <a:ext cx="1490920" cy="0"/>
          </a:xfrm>
          <a:prstGeom prst="straightConnector1">
            <a:avLst/>
          </a:prstGeom>
          <a:ln>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a:off x="3432215" y="3197897"/>
            <a:ext cx="1490920" cy="0"/>
          </a:xfrm>
          <a:prstGeom prst="straightConnector1">
            <a:avLst/>
          </a:prstGeom>
          <a:ln>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989963" y="3146794"/>
            <a:ext cx="375424"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OK</a:t>
            </a:r>
            <a:endParaRPr lang="ko-KR" altLang="en-US" sz="1000" dirty="0" smtClean="0">
              <a:latin typeface="KoPub돋움체 Medium" pitchFamily="50" charset="-127"/>
              <a:ea typeface="KoPub돋움체 Medium" pitchFamily="50" charset="-127"/>
            </a:endParaRPr>
          </a:p>
        </p:txBody>
      </p:sp>
      <p:sp>
        <p:nvSpPr>
          <p:cNvPr id="57" name="TextBox 56"/>
          <p:cNvSpPr txBox="1"/>
          <p:nvPr/>
        </p:nvSpPr>
        <p:spPr>
          <a:xfrm>
            <a:off x="1722751" y="4197737"/>
            <a:ext cx="410690"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Fail</a:t>
            </a:r>
            <a:endParaRPr lang="ko-KR" altLang="en-US" sz="1000" dirty="0" smtClean="0">
              <a:latin typeface="KoPub돋움체 Medium" pitchFamily="50" charset="-127"/>
              <a:ea typeface="KoPub돋움체 Medium" pitchFamily="50" charset="-127"/>
            </a:endParaRPr>
          </a:p>
        </p:txBody>
      </p:sp>
      <p:sp>
        <p:nvSpPr>
          <p:cNvPr id="58" name="곱셈 기호 57"/>
          <p:cNvSpPr/>
          <p:nvPr/>
        </p:nvSpPr>
        <p:spPr>
          <a:xfrm>
            <a:off x="1529880" y="4074627"/>
            <a:ext cx="288789" cy="288032"/>
          </a:xfrm>
          <a:prstGeom prst="mathMultiply">
            <a:avLst/>
          </a:prstGeom>
          <a:solidFill>
            <a:srgbClr val="FF0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grpSp>
        <p:nvGrpSpPr>
          <p:cNvPr id="59" name="그룹 58"/>
          <p:cNvGrpSpPr/>
          <p:nvPr/>
        </p:nvGrpSpPr>
        <p:grpSpPr>
          <a:xfrm>
            <a:off x="4911549" y="3561676"/>
            <a:ext cx="740571" cy="792088"/>
            <a:chOff x="2483768" y="1635646"/>
            <a:chExt cx="740571" cy="792088"/>
          </a:xfrm>
        </p:grpSpPr>
        <p:sp>
          <p:nvSpPr>
            <p:cNvPr id="60" name="순서도: 처리 59">
              <a:extLst>
                <a:ext uri="{FF2B5EF4-FFF2-40B4-BE49-F238E27FC236}">
                  <a16:creationId xmlns:a16="http://schemas.microsoft.com/office/drawing/2014/main" id="{68B7F220-3B05-3C4F-9BE6-B5841E8C6CFE}"/>
                </a:ext>
              </a:extLst>
            </p:cNvPr>
            <p:cNvSpPr/>
            <p:nvPr/>
          </p:nvSpPr>
          <p:spPr>
            <a:xfrm>
              <a:off x="2483768" y="1635646"/>
              <a:ext cx="740571" cy="792088"/>
            </a:xfrm>
            <a:prstGeom prst="flowChartProcess">
              <a:avLst/>
            </a:prstGeom>
            <a:solidFill>
              <a:srgbClr val="FFC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200" dirty="0">
                <a:solidFill>
                  <a:schemeClr val="tx1"/>
                </a:solidFill>
                <a:latin typeface="KoPub돋움체 Medium" pitchFamily="50" charset="-127"/>
                <a:ea typeface="KoPub돋움체 Medium" pitchFamily="50" charset="-127"/>
              </a:endParaRPr>
            </a:p>
          </p:txBody>
        </p:sp>
        <p:sp>
          <p:nvSpPr>
            <p:cNvPr id="61" name="TextBox 60">
              <a:extLst>
                <a:ext uri="{FF2B5EF4-FFF2-40B4-BE49-F238E27FC236}">
                  <a16:creationId xmlns:a16="http://schemas.microsoft.com/office/drawing/2014/main" id="{06F0CB7F-4157-731E-BF89-62BEC7D28F33}"/>
                </a:ext>
              </a:extLst>
            </p:cNvPr>
            <p:cNvSpPr txBox="1"/>
            <p:nvPr/>
          </p:nvSpPr>
          <p:spPr>
            <a:xfrm>
              <a:off x="2618879" y="2067694"/>
              <a:ext cx="458780" cy="246221"/>
            </a:xfrm>
            <a:prstGeom prst="rect">
              <a:avLst/>
            </a:prstGeom>
            <a:noFill/>
          </p:spPr>
          <p:txBody>
            <a:bodyPr wrap="none" rtlCol="0">
              <a:spAutoFit/>
            </a:bodyPr>
            <a:lstStyle/>
            <a:p>
              <a:r>
                <a:rPr lang="en-US" altLang="ko-KR" sz="1000" dirty="0">
                  <a:latin typeface="KoPub돋움체 Medium" pitchFamily="50" charset="-127"/>
                  <a:ea typeface="KoPub돋움체 Medium" pitchFamily="50" charset="-127"/>
                </a:rPr>
                <a:t>MSA</a:t>
              </a:r>
              <a:endParaRPr lang="ko-KR" altLang="en-US" sz="1000" dirty="0">
                <a:latin typeface="KoPub돋움체 Medium" pitchFamily="50" charset="-127"/>
                <a:ea typeface="KoPub돋움체 Medium" pitchFamily="50" charset="-127"/>
              </a:endParaRPr>
            </a:p>
          </p:txBody>
        </p:sp>
        <p:sp>
          <p:nvSpPr>
            <p:cNvPr id="62" name="화살표: 갈매기형 수장 45">
              <a:extLst>
                <a:ext uri="{FF2B5EF4-FFF2-40B4-BE49-F238E27FC236}">
                  <a16:creationId xmlns:a16="http://schemas.microsoft.com/office/drawing/2014/main" id="{370055AE-F93A-DEA0-B539-74F0DEAE17D6}"/>
                </a:ext>
              </a:extLst>
            </p:cNvPr>
            <p:cNvSpPr/>
            <p:nvPr/>
          </p:nvSpPr>
          <p:spPr>
            <a:xfrm rot="16200000">
              <a:off x="2674034" y="1638022"/>
              <a:ext cx="360040" cy="432048"/>
            </a:xfrm>
            <a:prstGeom prst="chevron">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marL="171450" indent="-171450" algn="ctr" defTabSz="957838">
                <a:buFont typeface="KoPub돋움체 Medium" pitchFamily="34" charset="0"/>
                <a:buChar char="•"/>
              </a:pPr>
              <a:endParaRPr lang="ko-KR" altLang="en-US" sz="1200" dirty="0">
                <a:solidFill>
                  <a:schemeClr val="tx2">
                    <a:lumMod val="60000"/>
                    <a:lumOff val="40000"/>
                  </a:schemeClr>
                </a:solidFill>
                <a:latin typeface="KoPub돋움체 Medium" pitchFamily="50" charset="-127"/>
                <a:ea typeface="KoPub돋움체 Medium" pitchFamily="50" charset="-127"/>
              </a:endParaRPr>
            </a:p>
          </p:txBody>
        </p:sp>
      </p:grpSp>
      <p:cxnSp>
        <p:nvCxnSpPr>
          <p:cNvPr id="63" name="직선 화살표 연결선 62"/>
          <p:cNvCxnSpPr/>
          <p:nvPr/>
        </p:nvCxnSpPr>
        <p:spPr>
          <a:xfrm>
            <a:off x="3432215" y="3795886"/>
            <a:ext cx="1490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3439606" y="4021787"/>
            <a:ext cx="1490920" cy="0"/>
          </a:xfrm>
          <a:prstGeom prst="straightConnector1">
            <a:avLst/>
          </a:prstGeom>
          <a:ln>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954242" y="4021786"/>
            <a:ext cx="410690" cy="246221"/>
          </a:xfrm>
          <a:prstGeom prst="rect">
            <a:avLst/>
          </a:prstGeom>
          <a:noFill/>
        </p:spPr>
        <p:txBody>
          <a:bodyPr wrap="none" rtlCol="0">
            <a:spAutoFit/>
          </a:bodyPr>
          <a:lstStyle/>
          <a:p>
            <a:r>
              <a:rPr lang="en-US" altLang="ko-KR" sz="1000" dirty="0" smtClean="0">
                <a:latin typeface="KoPub돋움체 Medium" pitchFamily="50" charset="-127"/>
                <a:ea typeface="KoPub돋움체 Medium" pitchFamily="50" charset="-127"/>
              </a:rPr>
              <a:t>Fail</a:t>
            </a:r>
            <a:endParaRPr lang="ko-KR" altLang="en-US" sz="1000" dirty="0" smtClean="0">
              <a:latin typeface="KoPub돋움체 Medium" pitchFamily="50" charset="-127"/>
              <a:ea typeface="KoPub돋움체 Medium" pitchFamily="50" charset="-127"/>
            </a:endParaRPr>
          </a:p>
        </p:txBody>
      </p:sp>
      <p:sp>
        <p:nvSpPr>
          <p:cNvPr id="68" name="곱셈 기호 67"/>
          <p:cNvSpPr/>
          <p:nvPr/>
        </p:nvSpPr>
        <p:spPr>
          <a:xfrm>
            <a:off x="3761371" y="3898676"/>
            <a:ext cx="288789" cy="288032"/>
          </a:xfrm>
          <a:prstGeom prst="mathMultiply">
            <a:avLst/>
          </a:prstGeom>
          <a:solidFill>
            <a:srgbClr val="FF0000"/>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41985" rIns="36000" bIns="41985" rtlCol="0" anchor="ctr"/>
          <a:lstStyle/>
          <a:p>
            <a:pPr marL="171450" indent="-171450" algn="ctr" defTabSz="957838" fontAlgn="auto" latinLnBrk="0">
              <a:spcBef>
                <a:spcPts val="0"/>
              </a:spcBef>
              <a:spcAft>
                <a:spcPts val="0"/>
              </a:spcAft>
              <a:buFont typeface="KoPub돋움체 Medium" pitchFamily="34" charset="0"/>
              <a:buChar char="•"/>
            </a:pPr>
            <a:endParaRPr kumimoji="0" lang="ko-KR" altLang="en-US" sz="1000" dirty="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550938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49"/>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a:t>효과 – 기능 확장</a:t>
            </a:r>
            <a:endParaRPr/>
          </a:p>
        </p:txBody>
      </p:sp>
      <p:grpSp>
        <p:nvGrpSpPr>
          <p:cNvPr id="1586" name="Google Shape;1586;p49"/>
          <p:cNvGrpSpPr/>
          <p:nvPr/>
        </p:nvGrpSpPr>
        <p:grpSpPr>
          <a:xfrm>
            <a:off x="791460" y="1085261"/>
            <a:ext cx="2567615" cy="3541512"/>
            <a:chOff x="978519" y="1160180"/>
            <a:chExt cx="2648056" cy="3652465"/>
          </a:xfrm>
        </p:grpSpPr>
        <p:sp>
          <p:nvSpPr>
            <p:cNvPr id="1587" name="Google Shape;1587;p49"/>
            <p:cNvSpPr/>
            <p:nvPr/>
          </p:nvSpPr>
          <p:spPr>
            <a:xfrm>
              <a:off x="978519" y="1160180"/>
              <a:ext cx="2648056" cy="593481"/>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프론트엔드</a:t>
              </a:r>
              <a:endParaRPr sz="1400" b="0" i="0" u="none" strike="noStrike" cap="none">
                <a:solidFill>
                  <a:srgbClr val="000000"/>
                </a:solidFill>
                <a:latin typeface="Arial"/>
                <a:ea typeface="Arial"/>
                <a:cs typeface="Arial"/>
                <a:sym typeface="Arial"/>
              </a:endParaRPr>
            </a:p>
          </p:txBody>
        </p:sp>
        <p:grpSp>
          <p:nvGrpSpPr>
            <p:cNvPr id="1588" name="Google Shape;1588;p49"/>
            <p:cNvGrpSpPr/>
            <p:nvPr/>
          </p:nvGrpSpPr>
          <p:grpSpPr>
            <a:xfrm>
              <a:off x="978519" y="1897720"/>
              <a:ext cx="2648056" cy="1710504"/>
              <a:chOff x="978520" y="1897720"/>
              <a:chExt cx="2648056" cy="1710504"/>
            </a:xfrm>
          </p:grpSpPr>
          <p:sp>
            <p:nvSpPr>
              <p:cNvPr id="1589" name="Google Shape;1589;p49"/>
              <p:cNvSpPr/>
              <p:nvPr/>
            </p:nvSpPr>
            <p:spPr>
              <a:xfrm>
                <a:off x="978520" y="1897720"/>
                <a:ext cx="2648056" cy="1710504"/>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Java/J2EE</a:t>
                </a:r>
                <a:endParaRPr sz="1000" b="0" i="0" u="none" strike="noStrike" cap="none">
                  <a:solidFill>
                    <a:srgbClr val="000000"/>
                  </a:solidFill>
                  <a:latin typeface="Malgun Gothic"/>
                  <a:ea typeface="Malgun Gothic"/>
                  <a:cs typeface="Malgun Gothic"/>
                  <a:sym typeface="Malgun Gothic"/>
                </a:endParaRPr>
              </a:p>
            </p:txBody>
          </p:sp>
          <p:sp>
            <p:nvSpPr>
              <p:cNvPr id="1590" name="Google Shape;1590;p49"/>
              <p:cNvSpPr/>
              <p:nvPr/>
            </p:nvSpPr>
            <p:spPr>
              <a:xfrm>
                <a:off x="1092821"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상품</a:t>
                </a:r>
                <a:endParaRPr sz="1400" b="0" i="0" u="none" strike="noStrike" cap="none">
                  <a:solidFill>
                    <a:srgbClr val="000000"/>
                  </a:solidFill>
                  <a:latin typeface="Arial"/>
                  <a:ea typeface="Arial"/>
                  <a:cs typeface="Arial"/>
                  <a:sym typeface="Arial"/>
                </a:endParaRPr>
              </a:p>
            </p:txBody>
          </p:sp>
          <p:sp>
            <p:nvSpPr>
              <p:cNvPr id="1591" name="Google Shape;1591;p49"/>
              <p:cNvSpPr/>
              <p:nvPr/>
            </p:nvSpPr>
            <p:spPr>
              <a:xfrm>
                <a:off x="1708283"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주문</a:t>
                </a:r>
                <a:endParaRPr sz="1400" b="0" i="0" u="none" strike="noStrike" cap="none">
                  <a:solidFill>
                    <a:srgbClr val="000000"/>
                  </a:solidFill>
                  <a:latin typeface="Arial"/>
                  <a:ea typeface="Arial"/>
                  <a:cs typeface="Arial"/>
                  <a:sym typeface="Arial"/>
                </a:endParaRPr>
              </a:p>
            </p:txBody>
          </p:sp>
          <p:sp>
            <p:nvSpPr>
              <p:cNvPr id="1592" name="Google Shape;1592;p49"/>
              <p:cNvSpPr/>
              <p:nvPr/>
            </p:nvSpPr>
            <p:spPr>
              <a:xfrm>
                <a:off x="2323745"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a:t>
                </a:r>
                <a:endParaRPr sz="1400" b="0" i="0" u="none" strike="noStrike" cap="none">
                  <a:solidFill>
                    <a:srgbClr val="000000"/>
                  </a:solidFill>
                  <a:latin typeface="Arial"/>
                  <a:ea typeface="Arial"/>
                  <a:cs typeface="Arial"/>
                  <a:sym typeface="Arial"/>
                </a:endParaRPr>
              </a:p>
            </p:txBody>
          </p:sp>
          <p:sp>
            <p:nvSpPr>
              <p:cNvPr id="1593" name="Google Shape;1593;p49"/>
              <p:cNvSpPr/>
              <p:nvPr/>
            </p:nvSpPr>
            <p:spPr>
              <a:xfrm>
                <a:off x="2998323" y="1992038"/>
                <a:ext cx="501161" cy="1310853"/>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마</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케</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팅</a:t>
                </a:r>
                <a:endParaRPr sz="1000" b="0" i="0" u="none" strike="noStrike" cap="none">
                  <a:solidFill>
                    <a:srgbClr val="000000"/>
                  </a:solidFill>
                  <a:latin typeface="Malgun Gothic"/>
                  <a:ea typeface="Malgun Gothic"/>
                  <a:cs typeface="Malgun Gothic"/>
                  <a:sym typeface="Malgun Gothic"/>
                </a:endParaRPr>
              </a:p>
            </p:txBody>
          </p:sp>
        </p:grpSp>
        <p:grpSp>
          <p:nvGrpSpPr>
            <p:cNvPr id="1594" name="Google Shape;1594;p49"/>
            <p:cNvGrpSpPr/>
            <p:nvPr/>
          </p:nvGrpSpPr>
          <p:grpSpPr>
            <a:xfrm>
              <a:off x="978520" y="3765207"/>
              <a:ext cx="2648055" cy="668216"/>
              <a:chOff x="978520" y="3765207"/>
              <a:chExt cx="2648055" cy="668216"/>
            </a:xfrm>
          </p:grpSpPr>
          <p:sp>
            <p:nvSpPr>
              <p:cNvPr id="1595" name="Google Shape;1595;p49"/>
              <p:cNvSpPr/>
              <p:nvPr/>
            </p:nvSpPr>
            <p:spPr>
              <a:xfrm>
                <a:off x="978520" y="3765207"/>
                <a:ext cx="2648055" cy="66821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데이터베이스</a:t>
                </a:r>
                <a:endParaRPr sz="1400" b="0" i="0" u="none" strike="noStrike" cap="none">
                  <a:solidFill>
                    <a:srgbClr val="000000"/>
                  </a:solidFill>
                  <a:latin typeface="Arial"/>
                  <a:ea typeface="Arial"/>
                  <a:cs typeface="Arial"/>
                  <a:sym typeface="Arial"/>
                </a:endParaRPr>
              </a:p>
            </p:txBody>
          </p:sp>
          <p:sp>
            <p:nvSpPr>
              <p:cNvPr id="1596" name="Google Shape;1596;p49"/>
              <p:cNvSpPr/>
              <p:nvPr/>
            </p:nvSpPr>
            <p:spPr>
              <a:xfrm>
                <a:off x="3035775" y="3993116"/>
                <a:ext cx="501161" cy="327164"/>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스키마 체인지</a:t>
                </a:r>
                <a:endParaRPr sz="1400" b="0" i="0" u="none" strike="noStrike" cap="none">
                  <a:solidFill>
                    <a:srgbClr val="000000"/>
                  </a:solidFill>
                  <a:latin typeface="Arial"/>
                  <a:ea typeface="Arial"/>
                  <a:cs typeface="Arial"/>
                  <a:sym typeface="Arial"/>
                </a:endParaRPr>
              </a:p>
            </p:txBody>
          </p:sp>
        </p:grpSp>
        <p:sp>
          <p:nvSpPr>
            <p:cNvPr id="1597" name="Google Shape;1597;p49"/>
            <p:cNvSpPr txBox="1"/>
            <p:nvPr/>
          </p:nvSpPr>
          <p:spPr>
            <a:xfrm>
              <a:off x="1295700" y="4566424"/>
              <a:ext cx="2013693" cy="246221"/>
            </a:xfrm>
            <a:prstGeom prst="rect">
              <a:avLst/>
            </a:prstGeom>
            <a:solidFill>
              <a:srgbClr val="CFDAE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기존 코드의 수정 🡪 Big Impact</a:t>
              </a:r>
              <a:endParaRPr sz="1400" b="0" i="0" u="none" strike="noStrike" cap="none">
                <a:solidFill>
                  <a:srgbClr val="000000"/>
                </a:solidFill>
                <a:latin typeface="Arial"/>
                <a:ea typeface="Arial"/>
                <a:cs typeface="Arial"/>
                <a:sym typeface="Arial"/>
              </a:endParaRPr>
            </a:p>
          </p:txBody>
        </p:sp>
      </p:grpSp>
      <p:sp>
        <p:nvSpPr>
          <p:cNvPr id="1598" name="Google Shape;1598;p49"/>
          <p:cNvSpPr/>
          <p:nvPr/>
        </p:nvSpPr>
        <p:spPr>
          <a:xfrm rot="5400000">
            <a:off x="3346702" y="2372261"/>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Arial"/>
              <a:buNone/>
            </a:pPr>
            <a:endParaRPr sz="1000" b="0" i="0" u="none" strike="noStrike" cap="none">
              <a:solidFill>
                <a:srgbClr val="FFFFFF"/>
              </a:solidFill>
              <a:latin typeface="Calibri"/>
              <a:ea typeface="Calibri"/>
              <a:cs typeface="Calibri"/>
              <a:sym typeface="Calibri"/>
            </a:endParaRPr>
          </a:p>
        </p:txBody>
      </p:sp>
      <p:grpSp>
        <p:nvGrpSpPr>
          <p:cNvPr id="1599" name="Google Shape;1599;p49"/>
          <p:cNvGrpSpPr/>
          <p:nvPr/>
        </p:nvGrpSpPr>
        <p:grpSpPr>
          <a:xfrm>
            <a:off x="4796401" y="966353"/>
            <a:ext cx="3613328" cy="3699713"/>
            <a:chOff x="4996865" y="1059824"/>
            <a:chExt cx="3613328" cy="3699713"/>
          </a:xfrm>
        </p:grpSpPr>
        <p:sp>
          <p:nvSpPr>
            <p:cNvPr id="1600" name="Google Shape;1600;p49"/>
            <p:cNvSpPr/>
            <p:nvPr/>
          </p:nvSpPr>
          <p:spPr>
            <a:xfrm>
              <a:off x="5009427" y="1777486"/>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01" name="Google Shape;1601;p49"/>
            <p:cNvSpPr/>
            <p:nvPr/>
          </p:nvSpPr>
          <p:spPr>
            <a:xfrm>
              <a:off x="4996865" y="1059824"/>
              <a:ext cx="3613328" cy="5658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프론트엔드</a:t>
              </a:r>
              <a:endParaRPr sz="1200" b="0" i="0" u="none" strike="noStrike" cap="none">
                <a:solidFill>
                  <a:srgbClr val="000000"/>
                </a:solidFill>
                <a:latin typeface="Malgun Gothic"/>
                <a:ea typeface="Malgun Gothic"/>
                <a:cs typeface="Malgun Gothic"/>
                <a:sym typeface="Malgun Gothic"/>
              </a:endParaRPr>
            </a:p>
          </p:txBody>
        </p:sp>
        <p:sp>
          <p:nvSpPr>
            <p:cNvPr id="1602" name="Google Shape;1602;p49"/>
            <p:cNvSpPr/>
            <p:nvPr/>
          </p:nvSpPr>
          <p:spPr>
            <a:xfrm>
              <a:off x="5066579"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RDB</a:t>
              </a:r>
              <a:endParaRPr sz="1200" b="0" i="0" u="none" strike="noStrike" cap="none">
                <a:solidFill>
                  <a:srgbClr val="000000"/>
                </a:solidFill>
                <a:latin typeface="Malgun Gothic"/>
                <a:ea typeface="Malgun Gothic"/>
                <a:cs typeface="Malgun Gothic"/>
                <a:sym typeface="Malgun Gothic"/>
              </a:endParaRPr>
            </a:p>
          </p:txBody>
        </p:sp>
        <p:sp>
          <p:nvSpPr>
            <p:cNvPr id="1603" name="Google Shape;1603;p49"/>
            <p:cNvSpPr/>
            <p:nvPr/>
          </p:nvSpPr>
          <p:spPr>
            <a:xfrm>
              <a:off x="5123728" y="1891785"/>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상</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품</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(Java/</a:t>
              </a:r>
              <a:br>
                <a:rPr lang="en-US" sz="900" b="0" i="0" u="none" strike="noStrike" cap="none">
                  <a:solidFill>
                    <a:srgbClr val="000000"/>
                  </a:solidFill>
                  <a:latin typeface="Malgun Gothic"/>
                  <a:ea typeface="Malgun Gothic"/>
                  <a:cs typeface="Malgun Gothic"/>
                  <a:sym typeface="Malgun Gothic"/>
                </a:rPr>
              </a:br>
              <a:r>
                <a:rPr lang="en-US" sz="900" b="0" i="0" u="none" strike="noStrike" cap="none">
                  <a:solidFill>
                    <a:srgbClr val="000000"/>
                  </a:solidFill>
                  <a:latin typeface="Malgun Gothic"/>
                  <a:ea typeface="Malgun Gothic"/>
                  <a:cs typeface="Malgun Gothic"/>
                  <a:sym typeface="Malgun Gothic"/>
                </a:rPr>
                <a:t>Tomcat)</a:t>
              </a:r>
              <a:endParaRPr sz="900" b="0" i="0" u="none" strike="noStrike" cap="none">
                <a:solidFill>
                  <a:srgbClr val="000000"/>
                </a:solidFill>
                <a:latin typeface="Malgun Gothic"/>
                <a:ea typeface="Malgun Gothic"/>
                <a:cs typeface="Malgun Gothic"/>
                <a:sym typeface="Malgun Gothic"/>
              </a:endParaRPr>
            </a:p>
          </p:txBody>
        </p:sp>
        <p:sp>
          <p:nvSpPr>
            <p:cNvPr id="1604" name="Google Shape;1604;p49"/>
            <p:cNvSpPr/>
            <p:nvPr/>
          </p:nvSpPr>
          <p:spPr>
            <a:xfrm>
              <a:off x="5944238" y="1777486"/>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05" name="Google Shape;1605;p49"/>
            <p:cNvSpPr/>
            <p:nvPr/>
          </p:nvSpPr>
          <p:spPr>
            <a:xfrm>
              <a:off x="6001389"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RDB</a:t>
              </a:r>
              <a:endParaRPr sz="1200" b="0" i="0" u="none" strike="noStrike" cap="none">
                <a:solidFill>
                  <a:srgbClr val="000000"/>
                </a:solidFill>
                <a:latin typeface="Malgun Gothic"/>
                <a:ea typeface="Malgun Gothic"/>
                <a:cs typeface="Malgun Gothic"/>
                <a:sym typeface="Malgun Gothic"/>
              </a:endParaRPr>
            </a:p>
          </p:txBody>
        </p:sp>
        <p:sp>
          <p:nvSpPr>
            <p:cNvPr id="1606" name="Google Shape;1606;p49"/>
            <p:cNvSpPr/>
            <p:nvPr/>
          </p:nvSpPr>
          <p:spPr>
            <a:xfrm>
              <a:off x="6058538" y="1891785"/>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주</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문</a:t>
              </a:r>
              <a:br>
                <a:rPr lang="en-US" sz="1200" b="0" i="0" u="none" strike="noStrike" cap="none">
                  <a:solidFill>
                    <a:srgbClr val="000000"/>
                  </a:solidFill>
                  <a:latin typeface="Malgun Gothic"/>
                  <a:ea typeface="Malgun Gothic"/>
                  <a:cs typeface="Malgun Gothic"/>
                  <a:sym typeface="Malgun Gothic"/>
                </a:rPr>
              </a:b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(Java/</a:t>
              </a:r>
              <a:br>
                <a:rPr lang="en-US" sz="900" b="0" i="0" u="none" strike="noStrike" cap="none">
                  <a:solidFill>
                    <a:srgbClr val="000000"/>
                  </a:solidFill>
                  <a:latin typeface="Malgun Gothic"/>
                  <a:ea typeface="Malgun Gothic"/>
                  <a:cs typeface="Malgun Gothic"/>
                  <a:sym typeface="Malgun Gothic"/>
                </a:rPr>
              </a:br>
              <a:r>
                <a:rPr lang="en-US" sz="900" b="0" i="0" u="none" strike="noStrike" cap="none">
                  <a:solidFill>
                    <a:srgbClr val="000000"/>
                  </a:solidFill>
                  <a:latin typeface="Malgun Gothic"/>
                  <a:ea typeface="Malgun Gothic"/>
                  <a:cs typeface="Malgun Gothic"/>
                  <a:sym typeface="Malgun Gothic"/>
                </a:rPr>
                <a:t>Spring)</a:t>
              </a:r>
              <a:endParaRPr sz="900" b="0" i="0" u="none" strike="noStrike" cap="none">
                <a:solidFill>
                  <a:srgbClr val="000000"/>
                </a:solidFill>
                <a:latin typeface="Malgun Gothic"/>
                <a:ea typeface="Malgun Gothic"/>
                <a:cs typeface="Malgun Gothic"/>
                <a:sym typeface="Malgun Gothic"/>
              </a:endParaRPr>
            </a:p>
          </p:txBody>
        </p:sp>
        <p:sp>
          <p:nvSpPr>
            <p:cNvPr id="1607" name="Google Shape;1607;p49"/>
            <p:cNvSpPr/>
            <p:nvPr/>
          </p:nvSpPr>
          <p:spPr>
            <a:xfrm>
              <a:off x="6904170" y="1777486"/>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08" name="Google Shape;1608;p49"/>
            <p:cNvSpPr/>
            <p:nvPr/>
          </p:nvSpPr>
          <p:spPr>
            <a:xfrm>
              <a:off x="6961322"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RDB</a:t>
              </a:r>
              <a:endParaRPr sz="1200" b="0" i="0" u="none" strike="noStrike" cap="none">
                <a:solidFill>
                  <a:srgbClr val="000000"/>
                </a:solidFill>
                <a:latin typeface="Malgun Gothic"/>
                <a:ea typeface="Malgun Gothic"/>
                <a:cs typeface="Malgun Gothic"/>
                <a:sym typeface="Malgun Gothic"/>
              </a:endParaRPr>
            </a:p>
          </p:txBody>
        </p:sp>
        <p:sp>
          <p:nvSpPr>
            <p:cNvPr id="1609" name="Google Shape;1609;p49"/>
            <p:cNvSpPr/>
            <p:nvPr/>
          </p:nvSpPr>
          <p:spPr>
            <a:xfrm>
              <a:off x="7018471" y="1891785"/>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배</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송</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(.NET)</a:t>
              </a:r>
              <a:endParaRPr sz="900" b="0" i="0" u="none" strike="noStrike" cap="none">
                <a:solidFill>
                  <a:srgbClr val="000000"/>
                </a:solidFill>
                <a:latin typeface="Malgun Gothic"/>
                <a:ea typeface="Malgun Gothic"/>
                <a:cs typeface="Malgun Gothic"/>
                <a:sym typeface="Malgun Gothic"/>
              </a:endParaRPr>
            </a:p>
          </p:txBody>
        </p:sp>
        <p:sp>
          <p:nvSpPr>
            <p:cNvPr id="1610" name="Google Shape;1610;p49"/>
            <p:cNvSpPr/>
            <p:nvPr/>
          </p:nvSpPr>
          <p:spPr>
            <a:xfrm>
              <a:off x="7880431" y="1777486"/>
              <a:ext cx="729762" cy="2409683"/>
            </a:xfrm>
            <a:prstGeom prst="rect">
              <a:avLst/>
            </a:prstGeom>
            <a:solidFill>
              <a:schemeClr val="lt1"/>
            </a:solidFill>
            <a:ln w="9525"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11" name="Google Shape;1611;p49"/>
            <p:cNvSpPr/>
            <p:nvPr/>
          </p:nvSpPr>
          <p:spPr>
            <a:xfrm>
              <a:off x="7937582"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No</a:t>
              </a:r>
              <a:br>
                <a:rPr lang="en-US" sz="1200" b="0" i="0" u="none" strike="noStrike" cap="none">
                  <a:solidFill>
                    <a:srgbClr val="000000"/>
                  </a:solidFill>
                  <a:latin typeface="Malgun Gothic"/>
                  <a:ea typeface="Malgun Gothic"/>
                  <a:cs typeface="Malgun Gothic"/>
                  <a:sym typeface="Malgun Gothic"/>
                </a:rPr>
              </a:br>
              <a:r>
                <a:rPr lang="en-US" sz="1200" b="0" i="0" u="none" strike="noStrike" cap="none">
                  <a:solidFill>
                    <a:srgbClr val="000000"/>
                  </a:solidFill>
                  <a:latin typeface="Malgun Gothic"/>
                  <a:ea typeface="Malgun Gothic"/>
                  <a:cs typeface="Malgun Gothic"/>
                  <a:sym typeface="Malgun Gothic"/>
                </a:rPr>
                <a:t>SQL</a:t>
              </a:r>
              <a:endParaRPr sz="1200" b="0" i="0" u="none" strike="noStrike" cap="none">
                <a:solidFill>
                  <a:srgbClr val="000000"/>
                </a:solidFill>
                <a:latin typeface="Malgun Gothic"/>
                <a:ea typeface="Malgun Gothic"/>
                <a:cs typeface="Malgun Gothic"/>
                <a:sym typeface="Malgun Gothic"/>
              </a:endParaRPr>
            </a:p>
          </p:txBody>
        </p:sp>
        <p:sp>
          <p:nvSpPr>
            <p:cNvPr id="1612" name="Google Shape;1612;p49"/>
            <p:cNvSpPr/>
            <p:nvPr/>
          </p:nvSpPr>
          <p:spPr>
            <a:xfrm>
              <a:off x="7994732" y="1891785"/>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마</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케</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팅</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(python)</a:t>
              </a:r>
              <a:endParaRPr sz="900" b="0" i="0" u="none" strike="noStrike" cap="none">
                <a:solidFill>
                  <a:srgbClr val="000000"/>
                </a:solidFill>
                <a:latin typeface="Malgun Gothic"/>
                <a:ea typeface="Malgun Gothic"/>
                <a:cs typeface="Malgun Gothic"/>
                <a:sym typeface="Malgun Gothic"/>
              </a:endParaRPr>
            </a:p>
          </p:txBody>
        </p:sp>
        <p:sp>
          <p:nvSpPr>
            <p:cNvPr id="1613" name="Google Shape;1613;p49"/>
            <p:cNvSpPr/>
            <p:nvPr/>
          </p:nvSpPr>
          <p:spPr>
            <a:xfrm>
              <a:off x="4996865" y="4313699"/>
              <a:ext cx="3613328" cy="445838"/>
            </a:xfrm>
            <a:prstGeom prst="rect">
              <a:avLst/>
            </a:prstGeom>
            <a:solidFill>
              <a:srgbClr val="FDEB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4495E"/>
                </a:buClr>
                <a:buSzPts val="1100"/>
                <a:buFont typeface="Malgun Gothic"/>
                <a:buNone/>
              </a:pPr>
              <a:r>
                <a:rPr lang="en-US" sz="1100" b="0" i="0" u="none" strike="noStrike" cap="none">
                  <a:solidFill>
                    <a:srgbClr val="34495E"/>
                  </a:solidFill>
                  <a:latin typeface="Malgun Gothic"/>
                  <a:ea typeface="Malgun Gothic"/>
                  <a:cs typeface="Malgun Gothic"/>
                  <a:sym typeface="Malgun Gothic"/>
                </a:rPr>
                <a:t>신규 마이크로서비스의 추가 🡪 Minimal Impact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34495E"/>
                </a:buClr>
                <a:buSzPts val="1100"/>
                <a:buFont typeface="Malgun Gothic"/>
                <a:buNone/>
              </a:pPr>
              <a:r>
                <a:rPr lang="en-US" sz="1100" b="0" i="0" u="none" strike="noStrike" cap="none">
                  <a:solidFill>
                    <a:srgbClr val="34495E"/>
                  </a:solidFill>
                  <a:latin typeface="Malgun Gothic"/>
                  <a:ea typeface="Malgun Gothic"/>
                  <a:cs typeface="Malgun Gothic"/>
                  <a:sym typeface="Malgun Gothic"/>
                </a:rPr>
                <a:t>자율적 기술선택(플랫폼 &amp; 데이터레이아웃)</a:t>
              </a:r>
              <a:endParaRPr sz="1100" b="0" i="0" u="none" strike="noStrike" cap="none">
                <a:solidFill>
                  <a:srgbClr val="34495E"/>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32068328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50"/>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a:t>효과 – 기능 확장</a:t>
            </a:r>
            <a:endParaRPr/>
          </a:p>
        </p:txBody>
      </p:sp>
      <p:grpSp>
        <p:nvGrpSpPr>
          <p:cNvPr id="1619" name="Google Shape;1619;p50"/>
          <p:cNvGrpSpPr/>
          <p:nvPr/>
        </p:nvGrpSpPr>
        <p:grpSpPr>
          <a:xfrm>
            <a:off x="791460" y="1085261"/>
            <a:ext cx="2567615" cy="3541512"/>
            <a:chOff x="978519" y="1160180"/>
            <a:chExt cx="2648056" cy="3652465"/>
          </a:xfrm>
        </p:grpSpPr>
        <p:sp>
          <p:nvSpPr>
            <p:cNvPr id="1620" name="Google Shape;1620;p50"/>
            <p:cNvSpPr/>
            <p:nvPr/>
          </p:nvSpPr>
          <p:spPr>
            <a:xfrm>
              <a:off x="978519" y="1160180"/>
              <a:ext cx="2648056" cy="593481"/>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프론트엔드</a:t>
              </a:r>
              <a:endParaRPr sz="1400" b="0" i="0" u="none" strike="noStrike" cap="none">
                <a:solidFill>
                  <a:srgbClr val="000000"/>
                </a:solidFill>
                <a:latin typeface="Arial"/>
                <a:ea typeface="Arial"/>
                <a:cs typeface="Arial"/>
                <a:sym typeface="Arial"/>
              </a:endParaRPr>
            </a:p>
          </p:txBody>
        </p:sp>
        <p:grpSp>
          <p:nvGrpSpPr>
            <p:cNvPr id="1621" name="Google Shape;1621;p50"/>
            <p:cNvGrpSpPr/>
            <p:nvPr/>
          </p:nvGrpSpPr>
          <p:grpSpPr>
            <a:xfrm>
              <a:off x="978519" y="1897720"/>
              <a:ext cx="2648056" cy="1710504"/>
              <a:chOff x="978520" y="1897720"/>
              <a:chExt cx="2648056" cy="1710504"/>
            </a:xfrm>
          </p:grpSpPr>
          <p:sp>
            <p:nvSpPr>
              <p:cNvPr id="1622" name="Google Shape;1622;p50"/>
              <p:cNvSpPr/>
              <p:nvPr/>
            </p:nvSpPr>
            <p:spPr>
              <a:xfrm>
                <a:off x="978520" y="1897720"/>
                <a:ext cx="2648056" cy="1710504"/>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Java/J2EE</a:t>
                </a:r>
                <a:endParaRPr sz="1000" b="0" i="0" u="none" strike="noStrike" cap="none">
                  <a:solidFill>
                    <a:srgbClr val="000000"/>
                  </a:solidFill>
                  <a:latin typeface="Malgun Gothic"/>
                  <a:ea typeface="Malgun Gothic"/>
                  <a:cs typeface="Malgun Gothic"/>
                  <a:sym typeface="Malgun Gothic"/>
                </a:endParaRPr>
              </a:p>
            </p:txBody>
          </p:sp>
          <p:sp>
            <p:nvSpPr>
              <p:cNvPr id="1623" name="Google Shape;1623;p50"/>
              <p:cNvSpPr/>
              <p:nvPr/>
            </p:nvSpPr>
            <p:spPr>
              <a:xfrm>
                <a:off x="1092821"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상품</a:t>
                </a:r>
                <a:endParaRPr sz="1400" b="0" i="0" u="none" strike="noStrike" cap="none">
                  <a:solidFill>
                    <a:srgbClr val="000000"/>
                  </a:solidFill>
                  <a:latin typeface="Arial"/>
                  <a:ea typeface="Arial"/>
                  <a:cs typeface="Arial"/>
                  <a:sym typeface="Arial"/>
                </a:endParaRPr>
              </a:p>
            </p:txBody>
          </p:sp>
          <p:sp>
            <p:nvSpPr>
              <p:cNvPr id="1624" name="Google Shape;1624;p50"/>
              <p:cNvSpPr/>
              <p:nvPr/>
            </p:nvSpPr>
            <p:spPr>
              <a:xfrm>
                <a:off x="1708283"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주문</a:t>
                </a:r>
                <a:endParaRPr sz="1400" b="0" i="0" u="none" strike="noStrike" cap="none">
                  <a:solidFill>
                    <a:srgbClr val="000000"/>
                  </a:solidFill>
                  <a:latin typeface="Arial"/>
                  <a:ea typeface="Arial"/>
                  <a:cs typeface="Arial"/>
                  <a:sym typeface="Arial"/>
                </a:endParaRPr>
              </a:p>
            </p:txBody>
          </p:sp>
          <p:sp>
            <p:nvSpPr>
              <p:cNvPr id="1625" name="Google Shape;1625;p50"/>
              <p:cNvSpPr/>
              <p:nvPr/>
            </p:nvSpPr>
            <p:spPr>
              <a:xfrm>
                <a:off x="2323745" y="1992038"/>
                <a:ext cx="501161" cy="1310853"/>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a:t>
                </a:r>
                <a:endParaRPr sz="1400" b="0" i="0" u="none" strike="noStrike" cap="none">
                  <a:solidFill>
                    <a:srgbClr val="000000"/>
                  </a:solidFill>
                  <a:latin typeface="Arial"/>
                  <a:ea typeface="Arial"/>
                  <a:cs typeface="Arial"/>
                  <a:sym typeface="Arial"/>
                </a:endParaRPr>
              </a:p>
            </p:txBody>
          </p:sp>
          <p:sp>
            <p:nvSpPr>
              <p:cNvPr id="1626" name="Google Shape;1626;p50"/>
              <p:cNvSpPr/>
              <p:nvPr/>
            </p:nvSpPr>
            <p:spPr>
              <a:xfrm>
                <a:off x="2998323" y="1992038"/>
                <a:ext cx="501161" cy="1310853"/>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마</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케</a:t>
                </a:r>
                <a:endParaRPr sz="10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팅</a:t>
                </a:r>
                <a:endParaRPr sz="1000" b="0" i="0" u="none" strike="noStrike" cap="none">
                  <a:solidFill>
                    <a:srgbClr val="000000"/>
                  </a:solidFill>
                  <a:latin typeface="Malgun Gothic"/>
                  <a:ea typeface="Malgun Gothic"/>
                  <a:cs typeface="Malgun Gothic"/>
                  <a:sym typeface="Malgun Gothic"/>
                </a:endParaRPr>
              </a:p>
            </p:txBody>
          </p:sp>
        </p:grpSp>
        <p:grpSp>
          <p:nvGrpSpPr>
            <p:cNvPr id="1627" name="Google Shape;1627;p50"/>
            <p:cNvGrpSpPr/>
            <p:nvPr/>
          </p:nvGrpSpPr>
          <p:grpSpPr>
            <a:xfrm>
              <a:off x="978520" y="3765207"/>
              <a:ext cx="2648055" cy="668216"/>
              <a:chOff x="978520" y="3765207"/>
              <a:chExt cx="2648055" cy="668216"/>
            </a:xfrm>
          </p:grpSpPr>
          <p:sp>
            <p:nvSpPr>
              <p:cNvPr id="1628" name="Google Shape;1628;p50"/>
              <p:cNvSpPr/>
              <p:nvPr/>
            </p:nvSpPr>
            <p:spPr>
              <a:xfrm>
                <a:off x="978520" y="3765207"/>
                <a:ext cx="2648055" cy="66821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데이터베이스</a:t>
                </a:r>
                <a:endParaRPr sz="1400" b="0" i="0" u="none" strike="noStrike" cap="none">
                  <a:solidFill>
                    <a:srgbClr val="000000"/>
                  </a:solidFill>
                  <a:latin typeface="Arial"/>
                  <a:ea typeface="Arial"/>
                  <a:cs typeface="Arial"/>
                  <a:sym typeface="Arial"/>
                </a:endParaRPr>
              </a:p>
            </p:txBody>
          </p:sp>
          <p:sp>
            <p:nvSpPr>
              <p:cNvPr id="1629" name="Google Shape;1629;p50"/>
              <p:cNvSpPr/>
              <p:nvPr/>
            </p:nvSpPr>
            <p:spPr>
              <a:xfrm>
                <a:off x="3035775" y="3993116"/>
                <a:ext cx="501161" cy="327164"/>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스키마 체인지</a:t>
                </a:r>
                <a:endParaRPr sz="1400" b="0" i="0" u="none" strike="noStrike" cap="none">
                  <a:solidFill>
                    <a:srgbClr val="000000"/>
                  </a:solidFill>
                  <a:latin typeface="Arial"/>
                  <a:ea typeface="Arial"/>
                  <a:cs typeface="Arial"/>
                  <a:sym typeface="Arial"/>
                </a:endParaRPr>
              </a:p>
            </p:txBody>
          </p:sp>
        </p:grpSp>
        <p:sp>
          <p:nvSpPr>
            <p:cNvPr id="1630" name="Google Shape;1630;p50"/>
            <p:cNvSpPr txBox="1"/>
            <p:nvPr/>
          </p:nvSpPr>
          <p:spPr>
            <a:xfrm>
              <a:off x="1295700" y="4566424"/>
              <a:ext cx="2013693" cy="246221"/>
            </a:xfrm>
            <a:prstGeom prst="rect">
              <a:avLst/>
            </a:prstGeom>
            <a:solidFill>
              <a:srgbClr val="CFDAE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기존 코드의 수정 🡪 Big Impact</a:t>
              </a:r>
              <a:endParaRPr sz="1400" b="0" i="0" u="none" strike="noStrike" cap="none">
                <a:solidFill>
                  <a:srgbClr val="000000"/>
                </a:solidFill>
                <a:latin typeface="Arial"/>
                <a:ea typeface="Arial"/>
                <a:cs typeface="Arial"/>
                <a:sym typeface="Arial"/>
              </a:endParaRPr>
            </a:p>
          </p:txBody>
        </p:sp>
      </p:grpSp>
      <p:sp>
        <p:nvSpPr>
          <p:cNvPr id="1631" name="Google Shape;1631;p50"/>
          <p:cNvSpPr/>
          <p:nvPr/>
        </p:nvSpPr>
        <p:spPr>
          <a:xfrm rot="5400000">
            <a:off x="3346702" y="2372261"/>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Arial"/>
              <a:buNone/>
            </a:pPr>
            <a:endParaRPr sz="1000" b="0" i="0" u="none" strike="noStrike" cap="none">
              <a:solidFill>
                <a:srgbClr val="FFFFFF"/>
              </a:solidFill>
              <a:latin typeface="Calibri"/>
              <a:ea typeface="Calibri"/>
              <a:cs typeface="Calibri"/>
              <a:sym typeface="Calibri"/>
            </a:endParaRPr>
          </a:p>
        </p:txBody>
      </p:sp>
      <p:grpSp>
        <p:nvGrpSpPr>
          <p:cNvPr id="1632" name="Google Shape;1632;p50"/>
          <p:cNvGrpSpPr/>
          <p:nvPr/>
        </p:nvGrpSpPr>
        <p:grpSpPr>
          <a:xfrm>
            <a:off x="4788877" y="966353"/>
            <a:ext cx="3620852" cy="3699713"/>
            <a:chOff x="4989341" y="1059824"/>
            <a:chExt cx="3620852" cy="3699713"/>
          </a:xfrm>
        </p:grpSpPr>
        <p:sp>
          <p:nvSpPr>
            <p:cNvPr id="1633" name="Google Shape;1633;p50"/>
            <p:cNvSpPr/>
            <p:nvPr/>
          </p:nvSpPr>
          <p:spPr>
            <a:xfrm>
              <a:off x="5009427" y="1777487"/>
              <a:ext cx="729762" cy="166906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34" name="Google Shape;1634;p50"/>
            <p:cNvSpPr/>
            <p:nvPr/>
          </p:nvSpPr>
          <p:spPr>
            <a:xfrm>
              <a:off x="4996865" y="1059824"/>
              <a:ext cx="3613328" cy="5658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프론트엔드</a:t>
              </a:r>
              <a:endParaRPr sz="1200" b="0" i="0" u="none" strike="noStrike" cap="none">
                <a:solidFill>
                  <a:srgbClr val="000000"/>
                </a:solidFill>
                <a:latin typeface="Malgun Gothic"/>
                <a:ea typeface="Malgun Gothic"/>
                <a:cs typeface="Malgun Gothic"/>
                <a:sym typeface="Malgun Gothic"/>
              </a:endParaRPr>
            </a:p>
          </p:txBody>
        </p:sp>
        <p:sp>
          <p:nvSpPr>
            <p:cNvPr id="1635" name="Google Shape;1635;p50"/>
            <p:cNvSpPr/>
            <p:nvPr/>
          </p:nvSpPr>
          <p:spPr>
            <a:xfrm>
              <a:off x="5123728" y="1891785"/>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상</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품</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(Java/</a:t>
              </a:r>
              <a:br>
                <a:rPr lang="en-US" sz="900" b="0" i="0" u="none" strike="noStrike" cap="none">
                  <a:solidFill>
                    <a:srgbClr val="000000"/>
                  </a:solidFill>
                  <a:latin typeface="Malgun Gothic"/>
                  <a:ea typeface="Malgun Gothic"/>
                  <a:cs typeface="Malgun Gothic"/>
                  <a:sym typeface="Malgun Gothic"/>
                </a:rPr>
              </a:br>
              <a:r>
                <a:rPr lang="en-US" sz="900" b="0" i="0" u="none" strike="noStrike" cap="none">
                  <a:solidFill>
                    <a:srgbClr val="000000"/>
                  </a:solidFill>
                  <a:latin typeface="Malgun Gothic"/>
                  <a:ea typeface="Malgun Gothic"/>
                  <a:cs typeface="Malgun Gothic"/>
                  <a:sym typeface="Malgun Gothic"/>
                </a:rPr>
                <a:t>Tomcat)</a:t>
              </a:r>
              <a:endParaRPr sz="900" b="0" i="0" u="none" strike="noStrike" cap="none">
                <a:solidFill>
                  <a:srgbClr val="000000"/>
                </a:solidFill>
                <a:latin typeface="Malgun Gothic"/>
                <a:ea typeface="Malgun Gothic"/>
                <a:cs typeface="Malgun Gothic"/>
                <a:sym typeface="Malgun Gothic"/>
              </a:endParaRPr>
            </a:p>
          </p:txBody>
        </p:sp>
        <p:sp>
          <p:nvSpPr>
            <p:cNvPr id="1636" name="Google Shape;1636;p50"/>
            <p:cNvSpPr/>
            <p:nvPr/>
          </p:nvSpPr>
          <p:spPr>
            <a:xfrm>
              <a:off x="5944238" y="1777487"/>
              <a:ext cx="729762" cy="166906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37" name="Google Shape;1637;p50"/>
            <p:cNvSpPr/>
            <p:nvPr/>
          </p:nvSpPr>
          <p:spPr>
            <a:xfrm>
              <a:off x="6058538" y="1891785"/>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주</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문</a:t>
              </a:r>
              <a:br>
                <a:rPr lang="en-US" sz="1200" b="0" i="0" u="none" strike="noStrike" cap="none">
                  <a:solidFill>
                    <a:srgbClr val="000000"/>
                  </a:solidFill>
                  <a:latin typeface="Malgun Gothic"/>
                  <a:ea typeface="Malgun Gothic"/>
                  <a:cs typeface="Malgun Gothic"/>
                  <a:sym typeface="Malgun Gothic"/>
                </a:rPr>
              </a:b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(Java/</a:t>
              </a:r>
              <a:br>
                <a:rPr lang="en-US" sz="900" b="0" i="0" u="none" strike="noStrike" cap="none">
                  <a:solidFill>
                    <a:srgbClr val="000000"/>
                  </a:solidFill>
                  <a:latin typeface="Malgun Gothic"/>
                  <a:ea typeface="Malgun Gothic"/>
                  <a:cs typeface="Malgun Gothic"/>
                  <a:sym typeface="Malgun Gothic"/>
                </a:rPr>
              </a:br>
              <a:r>
                <a:rPr lang="en-US" sz="900" b="0" i="0" u="none" strike="noStrike" cap="none">
                  <a:solidFill>
                    <a:srgbClr val="000000"/>
                  </a:solidFill>
                  <a:latin typeface="Malgun Gothic"/>
                  <a:ea typeface="Malgun Gothic"/>
                  <a:cs typeface="Malgun Gothic"/>
                  <a:sym typeface="Malgun Gothic"/>
                </a:rPr>
                <a:t>Spring)</a:t>
              </a:r>
              <a:endParaRPr sz="900" b="0" i="0" u="none" strike="noStrike" cap="none">
                <a:solidFill>
                  <a:srgbClr val="000000"/>
                </a:solidFill>
                <a:latin typeface="Malgun Gothic"/>
                <a:ea typeface="Malgun Gothic"/>
                <a:cs typeface="Malgun Gothic"/>
                <a:sym typeface="Malgun Gothic"/>
              </a:endParaRPr>
            </a:p>
          </p:txBody>
        </p:sp>
        <p:sp>
          <p:nvSpPr>
            <p:cNvPr id="1638" name="Google Shape;1638;p50"/>
            <p:cNvSpPr/>
            <p:nvPr/>
          </p:nvSpPr>
          <p:spPr>
            <a:xfrm>
              <a:off x="6904170" y="1777486"/>
              <a:ext cx="729762" cy="2409683"/>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39" name="Google Shape;1639;p50"/>
            <p:cNvSpPr/>
            <p:nvPr/>
          </p:nvSpPr>
          <p:spPr>
            <a:xfrm>
              <a:off x="6961322"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RDB</a:t>
              </a:r>
              <a:endParaRPr sz="1200" b="0" i="0" u="none" strike="noStrike" cap="none">
                <a:solidFill>
                  <a:srgbClr val="000000"/>
                </a:solidFill>
                <a:latin typeface="Malgun Gothic"/>
                <a:ea typeface="Malgun Gothic"/>
                <a:cs typeface="Malgun Gothic"/>
                <a:sym typeface="Malgun Gothic"/>
              </a:endParaRPr>
            </a:p>
          </p:txBody>
        </p:sp>
        <p:sp>
          <p:nvSpPr>
            <p:cNvPr id="1640" name="Google Shape;1640;p50"/>
            <p:cNvSpPr/>
            <p:nvPr/>
          </p:nvSpPr>
          <p:spPr>
            <a:xfrm>
              <a:off x="7018471" y="1891785"/>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배</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송</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(.NET)</a:t>
              </a:r>
              <a:endParaRPr sz="900" b="0" i="0" u="none" strike="noStrike" cap="none">
                <a:solidFill>
                  <a:srgbClr val="000000"/>
                </a:solidFill>
                <a:latin typeface="Malgun Gothic"/>
                <a:ea typeface="Malgun Gothic"/>
                <a:cs typeface="Malgun Gothic"/>
                <a:sym typeface="Malgun Gothic"/>
              </a:endParaRPr>
            </a:p>
          </p:txBody>
        </p:sp>
        <p:sp>
          <p:nvSpPr>
            <p:cNvPr id="1641" name="Google Shape;1641;p50"/>
            <p:cNvSpPr/>
            <p:nvPr/>
          </p:nvSpPr>
          <p:spPr>
            <a:xfrm>
              <a:off x="7880431" y="1777486"/>
              <a:ext cx="729762" cy="2409683"/>
            </a:xfrm>
            <a:prstGeom prst="rect">
              <a:avLst/>
            </a:prstGeom>
            <a:solidFill>
              <a:schemeClr val="lt1"/>
            </a:solidFill>
            <a:ln w="9525"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42" name="Google Shape;1642;p50"/>
            <p:cNvSpPr/>
            <p:nvPr/>
          </p:nvSpPr>
          <p:spPr>
            <a:xfrm>
              <a:off x="7937582" y="3438600"/>
              <a:ext cx="615461" cy="668216"/>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No</a:t>
              </a:r>
              <a:br>
                <a:rPr lang="en-US" sz="1200" b="0" i="0" u="none" strike="noStrike" cap="none">
                  <a:solidFill>
                    <a:srgbClr val="000000"/>
                  </a:solidFill>
                  <a:latin typeface="Malgun Gothic"/>
                  <a:ea typeface="Malgun Gothic"/>
                  <a:cs typeface="Malgun Gothic"/>
                  <a:sym typeface="Malgun Gothic"/>
                </a:rPr>
              </a:br>
              <a:r>
                <a:rPr lang="en-US" sz="1200" b="0" i="0" u="none" strike="noStrike" cap="none">
                  <a:solidFill>
                    <a:srgbClr val="000000"/>
                  </a:solidFill>
                  <a:latin typeface="Malgun Gothic"/>
                  <a:ea typeface="Malgun Gothic"/>
                  <a:cs typeface="Malgun Gothic"/>
                  <a:sym typeface="Malgun Gothic"/>
                </a:rPr>
                <a:t>SQL</a:t>
              </a:r>
              <a:endParaRPr sz="1200" b="0" i="0" u="none" strike="noStrike" cap="none">
                <a:solidFill>
                  <a:srgbClr val="000000"/>
                </a:solidFill>
                <a:latin typeface="Malgun Gothic"/>
                <a:ea typeface="Malgun Gothic"/>
                <a:cs typeface="Malgun Gothic"/>
                <a:sym typeface="Malgun Gothic"/>
              </a:endParaRPr>
            </a:p>
          </p:txBody>
        </p:sp>
        <p:sp>
          <p:nvSpPr>
            <p:cNvPr id="1643" name="Google Shape;1643;p50"/>
            <p:cNvSpPr/>
            <p:nvPr/>
          </p:nvSpPr>
          <p:spPr>
            <a:xfrm>
              <a:off x="7994732" y="1891785"/>
              <a:ext cx="501161" cy="1441938"/>
            </a:xfrm>
            <a:prstGeom prst="rect">
              <a:avLst/>
            </a:prstGeom>
            <a:solidFill>
              <a:srgbClr val="FAD69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마</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케</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팅</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lt1"/>
                </a:buClr>
                <a:buSzPts val="900"/>
                <a:buFont typeface="Arial"/>
                <a:buNone/>
              </a:pPr>
              <a:endParaRPr sz="9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(python)</a:t>
              </a:r>
              <a:endParaRPr sz="900" b="0" i="0" u="none" strike="noStrike" cap="none">
                <a:solidFill>
                  <a:srgbClr val="000000"/>
                </a:solidFill>
                <a:latin typeface="Malgun Gothic"/>
                <a:ea typeface="Malgun Gothic"/>
                <a:cs typeface="Malgun Gothic"/>
                <a:sym typeface="Malgun Gothic"/>
              </a:endParaRPr>
            </a:p>
          </p:txBody>
        </p:sp>
        <p:sp>
          <p:nvSpPr>
            <p:cNvPr id="1644" name="Google Shape;1644;p50"/>
            <p:cNvSpPr/>
            <p:nvPr/>
          </p:nvSpPr>
          <p:spPr>
            <a:xfrm>
              <a:off x="4996865" y="4313699"/>
              <a:ext cx="3613328" cy="445838"/>
            </a:xfrm>
            <a:prstGeom prst="rect">
              <a:avLst/>
            </a:prstGeom>
            <a:solidFill>
              <a:srgbClr val="FDEB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4495E"/>
                </a:buClr>
                <a:buSzPts val="1100"/>
                <a:buFont typeface="Malgun Gothic"/>
                <a:buNone/>
              </a:pPr>
              <a:r>
                <a:rPr lang="en-US" sz="1100" b="0" i="0" u="none" strike="noStrike" cap="none">
                  <a:solidFill>
                    <a:srgbClr val="34495E"/>
                  </a:solidFill>
                  <a:latin typeface="Malgun Gothic"/>
                  <a:ea typeface="Malgun Gothic"/>
                  <a:cs typeface="Malgun Gothic"/>
                  <a:sym typeface="Malgun Gothic"/>
                </a:rPr>
                <a:t>신규 마이크로서비스의 추가 🡪 Minimal Impact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34495E"/>
                </a:buClr>
                <a:buSzPts val="1100"/>
                <a:buFont typeface="Malgun Gothic"/>
                <a:buNone/>
              </a:pPr>
              <a:r>
                <a:rPr lang="en-US" sz="1100" b="0" i="0" u="none" strike="noStrike" cap="none">
                  <a:solidFill>
                    <a:srgbClr val="34495E"/>
                  </a:solidFill>
                  <a:latin typeface="Malgun Gothic"/>
                  <a:ea typeface="Malgun Gothic"/>
                  <a:cs typeface="Malgun Gothic"/>
                  <a:sym typeface="Malgun Gothic"/>
                </a:rPr>
                <a:t>자율적 기술선택(플랫폼 &amp; 데이터레이아웃)</a:t>
              </a:r>
              <a:endParaRPr sz="1100" b="0" i="0" u="none" strike="noStrike" cap="none">
                <a:solidFill>
                  <a:srgbClr val="34495E"/>
                </a:solidFill>
                <a:latin typeface="Malgun Gothic"/>
                <a:ea typeface="Malgun Gothic"/>
                <a:cs typeface="Malgun Gothic"/>
                <a:sym typeface="Malgun Gothic"/>
              </a:endParaRPr>
            </a:p>
          </p:txBody>
        </p:sp>
        <p:sp>
          <p:nvSpPr>
            <p:cNvPr id="1645" name="Google Shape;1645;p50"/>
            <p:cNvSpPr/>
            <p:nvPr/>
          </p:nvSpPr>
          <p:spPr>
            <a:xfrm>
              <a:off x="4989341" y="3569645"/>
              <a:ext cx="1699846" cy="636818"/>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RDB</a:t>
              </a:r>
              <a:endParaRPr sz="1200" b="0" i="0" u="none" strike="noStrike" cap="none">
                <a:solidFill>
                  <a:srgbClr val="000000"/>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35145855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grpSp>
        <p:nvGrpSpPr>
          <p:cNvPr id="1650" name="Google Shape;1650;p51"/>
          <p:cNvGrpSpPr/>
          <p:nvPr/>
        </p:nvGrpSpPr>
        <p:grpSpPr>
          <a:xfrm>
            <a:off x="4790544" y="966353"/>
            <a:ext cx="3613328" cy="3699713"/>
            <a:chOff x="746078" y="1048133"/>
            <a:chExt cx="3613328" cy="3699713"/>
          </a:xfrm>
        </p:grpSpPr>
        <p:grpSp>
          <p:nvGrpSpPr>
            <p:cNvPr id="1651" name="Google Shape;1651;p51"/>
            <p:cNvGrpSpPr/>
            <p:nvPr/>
          </p:nvGrpSpPr>
          <p:grpSpPr>
            <a:xfrm>
              <a:off x="746078" y="1048133"/>
              <a:ext cx="3613328" cy="3699713"/>
              <a:chOff x="4996865" y="1059824"/>
              <a:chExt cx="3613328" cy="3699713"/>
            </a:xfrm>
          </p:grpSpPr>
          <p:sp>
            <p:nvSpPr>
              <p:cNvPr id="1652" name="Google Shape;1652;p51"/>
              <p:cNvSpPr/>
              <p:nvPr/>
            </p:nvSpPr>
            <p:spPr>
              <a:xfrm>
                <a:off x="5009427" y="1777487"/>
                <a:ext cx="729762" cy="166906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53" name="Google Shape;1653;p51"/>
              <p:cNvSpPr/>
              <p:nvPr/>
            </p:nvSpPr>
            <p:spPr>
              <a:xfrm>
                <a:off x="4996865" y="1059824"/>
                <a:ext cx="3613328" cy="5658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프론트엔드</a:t>
                </a:r>
                <a:endParaRPr sz="1200" b="0" i="0" u="none" strike="noStrike" cap="none">
                  <a:solidFill>
                    <a:srgbClr val="000000"/>
                  </a:solidFill>
                  <a:latin typeface="Malgun Gothic"/>
                  <a:ea typeface="Malgun Gothic"/>
                  <a:cs typeface="Malgun Gothic"/>
                  <a:sym typeface="Malgun Gothic"/>
                </a:endParaRPr>
              </a:p>
            </p:txBody>
          </p:sp>
          <p:sp>
            <p:nvSpPr>
              <p:cNvPr id="1654" name="Google Shape;1654;p51"/>
              <p:cNvSpPr/>
              <p:nvPr/>
            </p:nvSpPr>
            <p:spPr>
              <a:xfrm>
                <a:off x="5123728" y="1891785"/>
                <a:ext cx="501161" cy="992060"/>
              </a:xfrm>
              <a:prstGeom prst="rect">
                <a:avLst/>
              </a:prstGeom>
              <a:solidFill>
                <a:srgbClr val="FAD6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상</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품</a:t>
                </a:r>
                <a:endParaRPr sz="900" b="0" i="0" u="none" strike="noStrike" cap="none">
                  <a:solidFill>
                    <a:srgbClr val="000000"/>
                  </a:solidFill>
                  <a:latin typeface="Malgun Gothic"/>
                  <a:ea typeface="Malgun Gothic"/>
                  <a:cs typeface="Malgun Gothic"/>
                  <a:sym typeface="Malgun Gothic"/>
                </a:endParaRPr>
              </a:p>
            </p:txBody>
          </p:sp>
          <p:sp>
            <p:nvSpPr>
              <p:cNvPr id="1655" name="Google Shape;1655;p51"/>
              <p:cNvSpPr/>
              <p:nvPr/>
            </p:nvSpPr>
            <p:spPr>
              <a:xfrm>
                <a:off x="5944238" y="1777487"/>
                <a:ext cx="729762" cy="166906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56" name="Google Shape;1656;p51"/>
              <p:cNvSpPr/>
              <p:nvPr/>
            </p:nvSpPr>
            <p:spPr>
              <a:xfrm>
                <a:off x="6058538" y="1891785"/>
                <a:ext cx="501161" cy="992060"/>
              </a:xfrm>
              <a:prstGeom prst="rect">
                <a:avLst/>
              </a:prstGeom>
              <a:solidFill>
                <a:srgbClr val="FAD6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주</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문</a:t>
                </a:r>
                <a:endParaRPr sz="900" b="0" i="0" u="none" strike="noStrike" cap="none">
                  <a:solidFill>
                    <a:srgbClr val="000000"/>
                  </a:solidFill>
                  <a:latin typeface="Malgun Gothic"/>
                  <a:ea typeface="Malgun Gothic"/>
                  <a:cs typeface="Malgun Gothic"/>
                  <a:sym typeface="Malgun Gothic"/>
                </a:endParaRPr>
              </a:p>
            </p:txBody>
          </p:sp>
          <p:sp>
            <p:nvSpPr>
              <p:cNvPr id="1657" name="Google Shape;1657;p51"/>
              <p:cNvSpPr/>
              <p:nvPr/>
            </p:nvSpPr>
            <p:spPr>
              <a:xfrm>
                <a:off x="6904170" y="1777486"/>
                <a:ext cx="729762" cy="1663205"/>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58" name="Google Shape;1658;p51"/>
              <p:cNvSpPr/>
              <p:nvPr/>
            </p:nvSpPr>
            <p:spPr>
              <a:xfrm>
                <a:off x="7018471" y="1891785"/>
                <a:ext cx="501161" cy="992060"/>
              </a:xfrm>
              <a:prstGeom prst="rect">
                <a:avLst/>
              </a:prstGeom>
              <a:solidFill>
                <a:srgbClr val="FAD6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배</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송</a:t>
                </a:r>
                <a:endParaRPr sz="900" b="0" i="0" u="none" strike="noStrike" cap="none">
                  <a:solidFill>
                    <a:srgbClr val="000000"/>
                  </a:solidFill>
                  <a:latin typeface="Malgun Gothic"/>
                  <a:ea typeface="Malgun Gothic"/>
                  <a:cs typeface="Malgun Gothic"/>
                  <a:sym typeface="Malgun Gothic"/>
                </a:endParaRPr>
              </a:p>
            </p:txBody>
          </p:sp>
          <p:sp>
            <p:nvSpPr>
              <p:cNvPr id="1659" name="Google Shape;1659;p51"/>
              <p:cNvSpPr/>
              <p:nvPr/>
            </p:nvSpPr>
            <p:spPr>
              <a:xfrm>
                <a:off x="7880431" y="1777486"/>
                <a:ext cx="729762" cy="2530713"/>
              </a:xfrm>
              <a:prstGeom prst="rect">
                <a:avLst/>
              </a:prstGeom>
              <a:solidFill>
                <a:schemeClr val="lt1"/>
              </a:solidFill>
              <a:ln w="9525"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60" name="Google Shape;1660;p51"/>
              <p:cNvSpPr/>
              <p:nvPr/>
            </p:nvSpPr>
            <p:spPr>
              <a:xfrm>
                <a:off x="7994732" y="1891784"/>
                <a:ext cx="501161" cy="1666137"/>
              </a:xfrm>
              <a:prstGeom prst="rect">
                <a:avLst/>
              </a:prstGeom>
              <a:solidFill>
                <a:srgbClr val="FAD6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마</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케</a:t>
                </a:r>
                <a:endParaRPr sz="1200" b="0" i="0" u="none" strike="noStrike" cap="none">
                  <a:solidFill>
                    <a:srgbClr val="000000"/>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팅</a:t>
                </a:r>
                <a:endParaRPr sz="900" b="0" i="0" u="none" strike="noStrike" cap="none">
                  <a:solidFill>
                    <a:srgbClr val="000000"/>
                  </a:solidFill>
                  <a:latin typeface="Malgun Gothic"/>
                  <a:ea typeface="Malgun Gothic"/>
                  <a:cs typeface="Malgun Gothic"/>
                  <a:sym typeface="Malgun Gothic"/>
                </a:endParaRPr>
              </a:p>
            </p:txBody>
          </p:sp>
          <p:sp>
            <p:nvSpPr>
              <p:cNvPr id="1661" name="Google Shape;1661;p51"/>
              <p:cNvSpPr/>
              <p:nvPr/>
            </p:nvSpPr>
            <p:spPr>
              <a:xfrm>
                <a:off x="4996865" y="4484045"/>
                <a:ext cx="3613328" cy="275492"/>
              </a:xfrm>
              <a:prstGeom prst="rect">
                <a:avLst/>
              </a:prstGeom>
              <a:solidFill>
                <a:srgbClr val="FDEB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4495E"/>
                  </a:buClr>
                  <a:buSzPts val="1100"/>
                  <a:buFont typeface="Malgun Gothic"/>
                  <a:buNone/>
                </a:pPr>
                <a:r>
                  <a:rPr lang="en-US" sz="1100" b="0" i="0" u="none" strike="noStrike" cap="none">
                    <a:solidFill>
                      <a:srgbClr val="34495E"/>
                    </a:solidFill>
                    <a:latin typeface="Malgun Gothic"/>
                    <a:ea typeface="Malgun Gothic"/>
                    <a:cs typeface="Malgun Gothic"/>
                    <a:sym typeface="Malgun Gothic"/>
                  </a:rPr>
                  <a:t>‘상품추천’ 워크로드에 대한 스케일 아웃 용이 </a:t>
                </a:r>
                <a:endParaRPr sz="1400" b="0" i="0" u="none" strike="noStrike" cap="none">
                  <a:solidFill>
                    <a:srgbClr val="000000"/>
                  </a:solidFill>
                  <a:latin typeface="Arial"/>
                  <a:ea typeface="Arial"/>
                  <a:cs typeface="Arial"/>
                  <a:sym typeface="Arial"/>
                </a:endParaRPr>
              </a:p>
            </p:txBody>
          </p:sp>
          <p:sp>
            <p:nvSpPr>
              <p:cNvPr id="1662" name="Google Shape;1662;p51"/>
              <p:cNvSpPr/>
              <p:nvPr/>
            </p:nvSpPr>
            <p:spPr>
              <a:xfrm>
                <a:off x="6961322" y="2965905"/>
                <a:ext cx="615461" cy="384771"/>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000000"/>
                  </a:solidFill>
                  <a:latin typeface="Malgun Gothic"/>
                  <a:ea typeface="Malgun Gothic"/>
                  <a:cs typeface="Malgun Gothic"/>
                  <a:sym typeface="Malgun Gothic"/>
                </a:endParaRPr>
              </a:p>
            </p:txBody>
          </p:sp>
        </p:grpSp>
        <p:grpSp>
          <p:nvGrpSpPr>
            <p:cNvPr id="1663" name="Google Shape;1663;p51"/>
            <p:cNvGrpSpPr/>
            <p:nvPr/>
          </p:nvGrpSpPr>
          <p:grpSpPr>
            <a:xfrm>
              <a:off x="755731" y="3584634"/>
              <a:ext cx="2626380" cy="723598"/>
              <a:chOff x="755731" y="3584634"/>
              <a:chExt cx="2626380" cy="723598"/>
            </a:xfrm>
          </p:grpSpPr>
          <p:sp>
            <p:nvSpPr>
              <p:cNvPr id="1664" name="Google Shape;1664;p51"/>
              <p:cNvSpPr/>
              <p:nvPr/>
            </p:nvSpPr>
            <p:spPr>
              <a:xfrm rot="-5400000">
                <a:off x="1707122" y="2633243"/>
                <a:ext cx="723598" cy="2626380"/>
              </a:xfrm>
              <a:prstGeom prst="rect">
                <a:avLst/>
              </a:prstGeom>
              <a:solidFill>
                <a:schemeClr val="lt1"/>
              </a:solidFill>
              <a:ln w="9525"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Malgun Gothic"/>
                  <a:ea typeface="Malgun Gothic"/>
                  <a:cs typeface="Malgun Gothic"/>
                  <a:sym typeface="Malgun Gothic"/>
                </a:endParaRPr>
              </a:p>
            </p:txBody>
          </p:sp>
          <p:sp>
            <p:nvSpPr>
              <p:cNvPr id="1665" name="Google Shape;1665;p51"/>
              <p:cNvSpPr/>
              <p:nvPr/>
            </p:nvSpPr>
            <p:spPr>
              <a:xfrm>
                <a:off x="879230" y="3716216"/>
                <a:ext cx="1781907" cy="468923"/>
              </a:xfrm>
              <a:prstGeom prst="rect">
                <a:avLst/>
              </a:prstGeom>
              <a:solidFill>
                <a:srgbClr val="FAD6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주문결제</a:t>
                </a:r>
                <a:endParaRPr sz="900" b="0" i="0" u="none" strike="noStrike" cap="none">
                  <a:solidFill>
                    <a:srgbClr val="000000"/>
                  </a:solidFill>
                  <a:latin typeface="Malgun Gothic"/>
                  <a:ea typeface="Malgun Gothic"/>
                  <a:cs typeface="Malgun Gothic"/>
                  <a:sym typeface="Malgun Gothic"/>
                </a:endParaRPr>
              </a:p>
            </p:txBody>
          </p:sp>
        </p:grpSp>
        <p:sp>
          <p:nvSpPr>
            <p:cNvPr id="1666" name="Google Shape;1666;p51"/>
            <p:cNvSpPr/>
            <p:nvPr/>
          </p:nvSpPr>
          <p:spPr>
            <a:xfrm>
              <a:off x="2878015" y="3673093"/>
              <a:ext cx="1277815" cy="529630"/>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000000"/>
                </a:solidFill>
                <a:latin typeface="Malgun Gothic"/>
                <a:ea typeface="Malgun Gothic"/>
                <a:cs typeface="Malgun Gothic"/>
                <a:sym typeface="Malgun Gothic"/>
              </a:endParaRPr>
            </a:p>
          </p:txBody>
        </p:sp>
        <p:sp>
          <p:nvSpPr>
            <p:cNvPr id="1667" name="Google Shape;1667;p51"/>
            <p:cNvSpPr/>
            <p:nvPr/>
          </p:nvSpPr>
          <p:spPr>
            <a:xfrm>
              <a:off x="1749242" y="2954214"/>
              <a:ext cx="615461" cy="384771"/>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000000"/>
                </a:solidFill>
                <a:latin typeface="Malgun Gothic"/>
                <a:ea typeface="Malgun Gothic"/>
                <a:cs typeface="Malgun Gothic"/>
                <a:sym typeface="Malgun Gothic"/>
              </a:endParaRPr>
            </a:p>
          </p:txBody>
        </p:sp>
        <p:sp>
          <p:nvSpPr>
            <p:cNvPr id="1668" name="Google Shape;1668;p51"/>
            <p:cNvSpPr/>
            <p:nvPr/>
          </p:nvSpPr>
          <p:spPr>
            <a:xfrm>
              <a:off x="817258" y="2954214"/>
              <a:ext cx="615461" cy="384771"/>
            </a:xfrm>
            <a:prstGeom prst="can">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000000"/>
                </a:solidFill>
                <a:latin typeface="Malgun Gothic"/>
                <a:ea typeface="Malgun Gothic"/>
                <a:cs typeface="Malgun Gothic"/>
                <a:sym typeface="Malgun Gothic"/>
              </a:endParaRPr>
            </a:p>
          </p:txBody>
        </p:sp>
      </p:grpSp>
      <p:sp>
        <p:nvSpPr>
          <p:cNvPr id="1669" name="Google Shape;1669;p51"/>
          <p:cNvSpPr/>
          <p:nvPr/>
        </p:nvSpPr>
        <p:spPr>
          <a:xfrm rot="5400000">
            <a:off x="3346702" y="2372261"/>
            <a:ext cx="1466030" cy="565593"/>
          </a:xfrm>
          <a:prstGeom prst="triangle">
            <a:avLst>
              <a:gd name="adj" fmla="val 50000"/>
            </a:avLst>
          </a:prstGeom>
          <a:solidFill>
            <a:srgbClr val="E9EC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Arial"/>
              <a:buNone/>
            </a:pPr>
            <a:endParaRPr sz="1000" b="0" i="0" u="none" strike="noStrike" cap="none">
              <a:solidFill>
                <a:srgbClr val="FFFFFF"/>
              </a:solidFill>
              <a:latin typeface="Calibri"/>
              <a:ea typeface="Calibri"/>
              <a:cs typeface="Calibri"/>
              <a:sym typeface="Calibri"/>
            </a:endParaRPr>
          </a:p>
        </p:txBody>
      </p:sp>
      <p:sp>
        <p:nvSpPr>
          <p:cNvPr id="1670" name="Google Shape;1670;p51"/>
          <p:cNvSpPr txBox="1">
            <a:spLocks noGrp="1"/>
          </p:cNvSpPr>
          <p:nvPr>
            <p:ph type="title"/>
          </p:nvPr>
        </p:nvSpPr>
        <p:spPr>
          <a:xfrm>
            <a:off x="675608" y="411510"/>
            <a:ext cx="7839742" cy="471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646"/>
              </a:buClr>
              <a:buSzPts val="2800"/>
              <a:buFont typeface="Calibri"/>
              <a:buNone/>
            </a:pPr>
            <a:r>
              <a:rPr lang="en-US"/>
              <a:t>효과 – 성능 배분</a:t>
            </a:r>
            <a:endParaRPr/>
          </a:p>
        </p:txBody>
      </p:sp>
      <p:grpSp>
        <p:nvGrpSpPr>
          <p:cNvPr id="1671" name="Google Shape;1671;p51"/>
          <p:cNvGrpSpPr/>
          <p:nvPr/>
        </p:nvGrpSpPr>
        <p:grpSpPr>
          <a:xfrm>
            <a:off x="791326" y="1082219"/>
            <a:ext cx="2550370" cy="3519791"/>
            <a:chOff x="1298561" y="1072905"/>
            <a:chExt cx="2648056" cy="3654608"/>
          </a:xfrm>
        </p:grpSpPr>
        <p:sp>
          <p:nvSpPr>
            <p:cNvPr id="1672" name="Google Shape;1672;p51"/>
            <p:cNvSpPr/>
            <p:nvPr/>
          </p:nvSpPr>
          <p:spPr>
            <a:xfrm>
              <a:off x="1298561" y="1072905"/>
              <a:ext cx="2648056" cy="593481"/>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프론트엔드</a:t>
              </a:r>
              <a:endParaRPr sz="1400" b="0" i="0" u="none" strike="noStrike" cap="none">
                <a:solidFill>
                  <a:srgbClr val="000000"/>
                </a:solidFill>
                <a:latin typeface="Arial"/>
                <a:ea typeface="Arial"/>
                <a:cs typeface="Arial"/>
                <a:sym typeface="Arial"/>
              </a:endParaRPr>
            </a:p>
          </p:txBody>
        </p:sp>
        <p:sp>
          <p:nvSpPr>
            <p:cNvPr id="1673" name="Google Shape;1673;p51"/>
            <p:cNvSpPr/>
            <p:nvPr/>
          </p:nvSpPr>
          <p:spPr>
            <a:xfrm>
              <a:off x="1298562" y="3703199"/>
              <a:ext cx="2648055" cy="668216"/>
            </a:xfrm>
            <a:prstGeom prst="can">
              <a:avLst>
                <a:gd name="adj" fmla="val 25000"/>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1080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데이터베이스</a:t>
              </a:r>
              <a:endParaRPr sz="1400" b="0" i="0" u="none" strike="noStrike" cap="none">
                <a:solidFill>
                  <a:srgbClr val="000000"/>
                </a:solidFill>
                <a:latin typeface="Arial"/>
                <a:ea typeface="Arial"/>
                <a:cs typeface="Arial"/>
                <a:sym typeface="Arial"/>
              </a:endParaRPr>
            </a:p>
          </p:txBody>
        </p:sp>
        <p:grpSp>
          <p:nvGrpSpPr>
            <p:cNvPr id="1674" name="Google Shape;1674;p51"/>
            <p:cNvGrpSpPr/>
            <p:nvPr/>
          </p:nvGrpSpPr>
          <p:grpSpPr>
            <a:xfrm>
              <a:off x="1298561" y="1821646"/>
              <a:ext cx="2648056" cy="1696916"/>
              <a:chOff x="1298562" y="1821646"/>
              <a:chExt cx="2648056" cy="1696916"/>
            </a:xfrm>
          </p:grpSpPr>
          <p:sp>
            <p:nvSpPr>
              <p:cNvPr id="1675" name="Google Shape;1675;p51"/>
              <p:cNvSpPr/>
              <p:nvPr/>
            </p:nvSpPr>
            <p:spPr>
              <a:xfrm>
                <a:off x="1298562" y="1821646"/>
                <a:ext cx="2648056" cy="1696916"/>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50"/>
                  <a:buFont typeface="Arial"/>
                  <a:buNone/>
                </a:pPr>
                <a:endParaRPr sz="1050" b="0" i="0" u="none" strike="noStrike" cap="none">
                  <a:solidFill>
                    <a:srgbClr val="FFFFFF"/>
                  </a:solidFill>
                  <a:latin typeface="Calibri"/>
                  <a:ea typeface="Calibri"/>
                  <a:cs typeface="Calibri"/>
                  <a:sym typeface="Calibri"/>
                </a:endParaRPr>
              </a:p>
            </p:txBody>
          </p:sp>
          <p:sp>
            <p:nvSpPr>
              <p:cNvPr id="1676" name="Google Shape;1676;p51"/>
              <p:cNvSpPr/>
              <p:nvPr/>
            </p:nvSpPr>
            <p:spPr>
              <a:xfrm>
                <a:off x="1412863" y="1935946"/>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상품</a:t>
                </a:r>
                <a:endParaRPr sz="1400" b="0" i="0" u="none" strike="noStrike" cap="none">
                  <a:solidFill>
                    <a:srgbClr val="000000"/>
                  </a:solidFill>
                  <a:latin typeface="Arial"/>
                  <a:ea typeface="Arial"/>
                  <a:cs typeface="Arial"/>
                  <a:sym typeface="Arial"/>
                </a:endParaRPr>
              </a:p>
            </p:txBody>
          </p:sp>
          <p:sp>
            <p:nvSpPr>
              <p:cNvPr id="1677" name="Google Shape;1677;p51"/>
              <p:cNvSpPr/>
              <p:nvPr/>
            </p:nvSpPr>
            <p:spPr>
              <a:xfrm>
                <a:off x="2028325" y="1935946"/>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주문</a:t>
                </a:r>
                <a:endParaRPr sz="1400" b="0" i="0" u="none" strike="noStrike" cap="none">
                  <a:solidFill>
                    <a:srgbClr val="000000"/>
                  </a:solidFill>
                  <a:latin typeface="Arial"/>
                  <a:ea typeface="Arial"/>
                  <a:cs typeface="Arial"/>
                  <a:sym typeface="Arial"/>
                </a:endParaRPr>
              </a:p>
            </p:txBody>
          </p:sp>
          <p:sp>
            <p:nvSpPr>
              <p:cNvPr id="1678" name="Google Shape;1678;p51"/>
              <p:cNvSpPr/>
              <p:nvPr/>
            </p:nvSpPr>
            <p:spPr>
              <a:xfrm>
                <a:off x="2643787" y="1935946"/>
                <a:ext cx="501161" cy="1441938"/>
              </a:xfrm>
              <a:prstGeom prst="rect">
                <a:avLst/>
              </a:prstGeom>
              <a:solidFill>
                <a:srgbClr val="CFDAE4"/>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배송</a:t>
                </a:r>
                <a:endParaRPr sz="1400" b="0" i="0" u="none" strike="noStrike" cap="none">
                  <a:solidFill>
                    <a:srgbClr val="000000"/>
                  </a:solidFill>
                  <a:latin typeface="Arial"/>
                  <a:ea typeface="Arial"/>
                  <a:cs typeface="Arial"/>
                  <a:sym typeface="Arial"/>
                </a:endParaRPr>
              </a:p>
            </p:txBody>
          </p:sp>
          <p:sp>
            <p:nvSpPr>
              <p:cNvPr id="1679" name="Google Shape;1679;p51"/>
              <p:cNvSpPr/>
              <p:nvPr/>
            </p:nvSpPr>
            <p:spPr>
              <a:xfrm>
                <a:off x="3318365" y="1935946"/>
                <a:ext cx="501161" cy="1441938"/>
              </a:xfrm>
              <a:prstGeom prst="rect">
                <a:avLst/>
              </a:prstGeom>
              <a:solidFill>
                <a:srgbClr val="CFDAE4"/>
              </a:solidFill>
              <a:ln w="1905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마케팅</a:t>
                </a:r>
                <a:endParaRPr sz="1400" b="0" i="0" u="none" strike="noStrike" cap="none">
                  <a:solidFill>
                    <a:srgbClr val="000000"/>
                  </a:solidFill>
                  <a:latin typeface="Arial"/>
                  <a:ea typeface="Arial"/>
                  <a:cs typeface="Arial"/>
                  <a:sym typeface="Arial"/>
                </a:endParaRPr>
              </a:p>
            </p:txBody>
          </p:sp>
        </p:grpSp>
        <p:sp>
          <p:nvSpPr>
            <p:cNvPr id="1680" name="Google Shape;1680;p51"/>
            <p:cNvSpPr txBox="1"/>
            <p:nvPr/>
          </p:nvSpPr>
          <p:spPr>
            <a:xfrm>
              <a:off x="1747780" y="4471861"/>
              <a:ext cx="1749620" cy="255652"/>
            </a:xfrm>
            <a:prstGeom prst="rect">
              <a:avLst/>
            </a:prstGeom>
            <a:solidFill>
              <a:srgbClr val="CFDAE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스케일업을 통해서만 확장</a:t>
              </a:r>
              <a:endParaRPr sz="1000" b="0" i="0" u="none" strike="noStrike" cap="none">
                <a:solidFill>
                  <a:srgbClr val="000000"/>
                </a:solidFill>
                <a:latin typeface="Malgun Gothic"/>
                <a:ea typeface="Malgun Gothic"/>
                <a:cs typeface="Malgun Gothic"/>
                <a:sym typeface="Malgun Gothic"/>
              </a:endParaRPr>
            </a:p>
          </p:txBody>
        </p:sp>
      </p:grpSp>
      <p:sp>
        <p:nvSpPr>
          <p:cNvPr id="1681" name="Google Shape;1681;p51"/>
          <p:cNvSpPr/>
          <p:nvPr/>
        </p:nvSpPr>
        <p:spPr>
          <a:xfrm rot="936909">
            <a:off x="2479025" y="768177"/>
            <a:ext cx="3326386" cy="1718717"/>
          </a:xfrm>
          <a:prstGeom prst="irregularSeal2">
            <a:avLst/>
          </a:prstGeom>
          <a:solidFill>
            <a:schemeClr val="accent2"/>
          </a:solid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000"/>
              <a:buFont typeface="Calibri"/>
              <a:buNone/>
            </a:pPr>
            <a:r>
              <a:rPr lang="en-US" sz="1000" b="0" i="0" u="none" strike="noStrike" cap="none">
                <a:solidFill>
                  <a:srgbClr val="FFFFFF"/>
                </a:solidFill>
                <a:latin typeface="Calibri"/>
                <a:ea typeface="Calibri"/>
                <a:cs typeface="Calibri"/>
                <a:sym typeface="Calibri"/>
              </a:rPr>
              <a:t>많은 데이터 분석이 필요한 마케팅팀의 </a:t>
            </a:r>
            <a:r>
              <a:rPr lang="en-US" sz="1100" b="0" i="0" u="none" strike="noStrike" cap="none">
                <a:solidFill>
                  <a:srgbClr val="FFFFFF"/>
                </a:solidFill>
                <a:latin typeface="Calibri"/>
                <a:ea typeface="Calibri"/>
                <a:cs typeface="Calibri"/>
                <a:sym typeface="Calibri"/>
              </a:rPr>
              <a:t>‘상품추천’</a:t>
            </a:r>
            <a:r>
              <a:rPr lang="en-US" sz="1000" b="0" i="0" u="none" strike="noStrike" cap="none">
                <a:solidFill>
                  <a:srgbClr val="FFFFFF"/>
                </a:solidFill>
                <a:latin typeface="Calibri"/>
                <a:ea typeface="Calibri"/>
                <a:cs typeface="Calibri"/>
                <a:sym typeface="Calibri"/>
              </a:rPr>
              <a:t>에 워크로드가 급히 요청됨</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555828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56ADC9-D5BE-C943-A73C-3E0D6ED8FF60}"/>
              </a:ext>
            </a:extLst>
          </p:cNvPr>
          <p:cNvSpPr>
            <a:spLocks noGrp="1"/>
          </p:cNvSpPr>
          <p:nvPr>
            <p:ph type="title"/>
          </p:nvPr>
        </p:nvSpPr>
        <p:spPr/>
        <p:txBody>
          <a:bodyPr/>
          <a:lstStyle/>
          <a:p>
            <a:r>
              <a:rPr kumimoji="1" lang="ko-US" altLang="en-US" dirty="0"/>
              <a:t>목표수준수립과</a:t>
            </a:r>
            <a:r>
              <a:rPr kumimoji="1" lang="ko-KR" altLang="en-US" dirty="0"/>
              <a:t> 비용</a:t>
            </a:r>
            <a:endParaRPr kumimoji="1" lang="ko-US" altLang="en-US" dirty="0"/>
          </a:p>
        </p:txBody>
      </p:sp>
      <p:pic>
        <p:nvPicPr>
          <p:cNvPr id="4" name="그림 3">
            <a:extLst>
              <a:ext uri="{FF2B5EF4-FFF2-40B4-BE49-F238E27FC236}">
                <a16:creationId xmlns:a16="http://schemas.microsoft.com/office/drawing/2014/main" id="{300FB5FC-3216-B441-B89C-036F28CE0BDA}"/>
              </a:ext>
            </a:extLst>
          </p:cNvPr>
          <p:cNvPicPr>
            <a:picLocks noChangeAspect="1"/>
          </p:cNvPicPr>
          <p:nvPr/>
        </p:nvPicPr>
        <p:blipFill rotWithShape="1">
          <a:blip r:embed="rId2"/>
          <a:srcRect t="30226" r="67424" b="16202"/>
          <a:stretch/>
        </p:blipFill>
        <p:spPr>
          <a:xfrm>
            <a:off x="6161185" y="1563638"/>
            <a:ext cx="1723183" cy="1152129"/>
          </a:xfrm>
          <a:prstGeom prst="rect">
            <a:avLst/>
          </a:prstGeom>
        </p:spPr>
      </p:pic>
      <p:pic>
        <p:nvPicPr>
          <p:cNvPr id="5" name="그림 4">
            <a:extLst>
              <a:ext uri="{FF2B5EF4-FFF2-40B4-BE49-F238E27FC236}">
                <a16:creationId xmlns:a16="http://schemas.microsoft.com/office/drawing/2014/main" id="{939510FC-A3C9-D74C-811E-11B7819DB177}"/>
              </a:ext>
            </a:extLst>
          </p:cNvPr>
          <p:cNvPicPr>
            <a:picLocks noChangeAspect="1"/>
          </p:cNvPicPr>
          <p:nvPr/>
        </p:nvPicPr>
        <p:blipFill rotWithShape="1">
          <a:blip r:embed="rId2"/>
          <a:srcRect t="32143" b="14286"/>
          <a:stretch/>
        </p:blipFill>
        <p:spPr>
          <a:xfrm>
            <a:off x="1115616" y="1635646"/>
            <a:ext cx="4959160" cy="1080120"/>
          </a:xfrm>
          <a:prstGeom prst="rect">
            <a:avLst/>
          </a:prstGeom>
        </p:spPr>
      </p:pic>
      <p:sp>
        <p:nvSpPr>
          <p:cNvPr id="6" name="TextBox 5">
            <a:extLst>
              <a:ext uri="{FF2B5EF4-FFF2-40B4-BE49-F238E27FC236}">
                <a16:creationId xmlns:a16="http://schemas.microsoft.com/office/drawing/2014/main" id="{82842CE3-D19B-284F-B2DF-6E9F40D8DD22}"/>
              </a:ext>
            </a:extLst>
          </p:cNvPr>
          <p:cNvSpPr txBox="1"/>
          <p:nvPr/>
        </p:nvSpPr>
        <p:spPr>
          <a:xfrm>
            <a:off x="979388" y="2983495"/>
            <a:ext cx="1944216" cy="1292662"/>
          </a:xfrm>
          <a:prstGeom prst="rect">
            <a:avLst/>
          </a:prstGeom>
          <a:noFill/>
        </p:spPr>
        <p:txBody>
          <a:bodyPr wrap="square" rtlCol="0">
            <a:spAutoFit/>
          </a:bodyPr>
          <a:lstStyle/>
          <a:p>
            <a:pPr algn="ctr"/>
            <a:r>
              <a:rPr kumimoji="1" lang="ko-US" altLang="en-US" dirty="0"/>
              <a:t>늘어나는고객수를</a:t>
            </a:r>
            <a:r>
              <a:rPr kumimoji="1" lang="ko-KR" altLang="en-US" dirty="0"/>
              <a:t> 처리하기 위한 확장</a:t>
            </a:r>
            <a:endParaRPr kumimoji="1" lang="en-US" altLang="ko-KR" dirty="0"/>
          </a:p>
          <a:p>
            <a:pPr algn="ctr"/>
            <a:endParaRPr kumimoji="1" lang="en-US" altLang="ko-US" dirty="0"/>
          </a:p>
          <a:p>
            <a:pPr marL="285750" indent="-285750">
              <a:buFont typeface="Wingdings" pitchFamily="2" charset="2"/>
              <a:buChar char="à"/>
            </a:pPr>
            <a:r>
              <a:rPr kumimoji="1" lang="en-US" altLang="ko-KR" sz="900" dirty="0"/>
              <a:t>Core/Supporting </a:t>
            </a:r>
            <a:r>
              <a:rPr kumimoji="1" lang="ko-KR" altLang="en-US" sz="900" dirty="0"/>
              <a:t>분리</a:t>
            </a:r>
            <a:endParaRPr kumimoji="1" lang="en-US" altLang="ko-KR" sz="900" dirty="0"/>
          </a:p>
          <a:p>
            <a:pPr marL="285750" indent="-285750">
              <a:buFont typeface="Wingdings" pitchFamily="2" charset="2"/>
              <a:buChar char="à"/>
            </a:pPr>
            <a:r>
              <a:rPr kumimoji="1" lang="ko-KR" altLang="en-US" sz="900" dirty="0"/>
              <a:t>컨테이너 적용</a:t>
            </a:r>
            <a:endParaRPr kumimoji="1" lang="en-US" altLang="ko-KR" sz="900" dirty="0"/>
          </a:p>
          <a:p>
            <a:pPr marL="285750" indent="-285750">
              <a:buFont typeface="Wingdings" pitchFamily="2" charset="2"/>
              <a:buChar char="à"/>
            </a:pPr>
            <a:r>
              <a:rPr kumimoji="1" lang="ko-KR" altLang="en-US" sz="900" dirty="0"/>
              <a:t>팀의 확장</a:t>
            </a:r>
            <a:endParaRPr kumimoji="1" lang="en-US" altLang="ko-KR" sz="900" dirty="0"/>
          </a:p>
          <a:p>
            <a:pPr marL="285750" indent="-285750">
              <a:buFont typeface="Wingdings" pitchFamily="2" charset="2"/>
              <a:buChar char="à"/>
            </a:pPr>
            <a:r>
              <a:rPr kumimoji="1" lang="ko-KR" altLang="en-US" sz="900" dirty="0"/>
              <a:t>팀 자율성</a:t>
            </a:r>
            <a:endParaRPr kumimoji="1" lang="en-US" altLang="ko-US" dirty="0"/>
          </a:p>
        </p:txBody>
      </p:sp>
      <p:sp>
        <p:nvSpPr>
          <p:cNvPr id="7" name="TextBox 6">
            <a:extLst>
              <a:ext uri="{FF2B5EF4-FFF2-40B4-BE49-F238E27FC236}">
                <a16:creationId xmlns:a16="http://schemas.microsoft.com/office/drawing/2014/main" id="{DB02D086-200A-D045-AA4B-CFAC7F5122E6}"/>
              </a:ext>
            </a:extLst>
          </p:cNvPr>
          <p:cNvSpPr txBox="1"/>
          <p:nvPr/>
        </p:nvSpPr>
        <p:spPr>
          <a:xfrm>
            <a:off x="2767104" y="3091216"/>
            <a:ext cx="1656184" cy="923330"/>
          </a:xfrm>
          <a:prstGeom prst="rect">
            <a:avLst/>
          </a:prstGeom>
          <a:noFill/>
        </p:spPr>
        <p:txBody>
          <a:bodyPr wrap="square" rtlCol="0">
            <a:spAutoFit/>
          </a:bodyPr>
          <a:lstStyle/>
          <a:p>
            <a:pPr algn="ctr"/>
            <a:r>
              <a:rPr kumimoji="1" lang="ko-KR" altLang="en-US" dirty="0" err="1"/>
              <a:t>팀자율성</a:t>
            </a:r>
            <a:r>
              <a:rPr kumimoji="1" lang="ko-KR" altLang="en-US" dirty="0"/>
              <a:t> 개선</a:t>
            </a:r>
            <a:endParaRPr kumimoji="1" lang="en-US" altLang="ko-KR" dirty="0"/>
          </a:p>
          <a:p>
            <a:pPr algn="ctr"/>
            <a:endParaRPr kumimoji="1" lang="en-US" altLang="ko-US" dirty="0"/>
          </a:p>
          <a:p>
            <a:endParaRPr kumimoji="1" lang="en-US" altLang="ko-KR" sz="600" dirty="0"/>
          </a:p>
          <a:p>
            <a:r>
              <a:rPr kumimoji="1" lang="en-US" altLang="ko-KR" sz="900" dirty="0">
                <a:sym typeface="Wingdings" pitchFamily="2" charset="2"/>
              </a:rPr>
              <a:t></a:t>
            </a:r>
            <a:r>
              <a:rPr kumimoji="1" lang="ko-US" altLang="en-US" sz="900" dirty="0">
                <a:sym typeface="Wingdings" pitchFamily="2" charset="2"/>
              </a:rPr>
              <a:t> 팀수준</a:t>
            </a:r>
            <a:r>
              <a:rPr kumimoji="1" lang="ko-KR" altLang="en-US" sz="900" dirty="0">
                <a:sym typeface="Wingdings" pitchFamily="2" charset="2"/>
              </a:rPr>
              <a:t> </a:t>
            </a:r>
            <a:r>
              <a:rPr kumimoji="1" lang="en-US" altLang="ko-KR" sz="900" dirty="0">
                <a:sym typeface="Wingdings" pitchFamily="2" charset="2"/>
              </a:rPr>
              <a:t>(KPI or </a:t>
            </a:r>
            <a:r>
              <a:rPr kumimoji="1" lang="en-US" altLang="ko-US" sz="900" dirty="0">
                <a:sym typeface="Wingdings" pitchFamily="2" charset="2"/>
              </a:rPr>
              <a:t>Business Capability</a:t>
            </a:r>
            <a:r>
              <a:rPr kumimoji="1" lang="en-US" altLang="ko-KR" sz="900" dirty="0">
                <a:sym typeface="Wingdings" pitchFamily="2" charset="2"/>
              </a:rPr>
              <a:t>)</a:t>
            </a:r>
            <a:r>
              <a:rPr kumimoji="1" lang="en-US" altLang="ko-US" sz="900" dirty="0">
                <a:sym typeface="Wingdings" pitchFamily="2" charset="2"/>
              </a:rPr>
              <a:t> </a:t>
            </a:r>
            <a:r>
              <a:rPr kumimoji="1" lang="ko-KR" altLang="en-US" sz="900" dirty="0">
                <a:sym typeface="Wingdings" pitchFamily="2" charset="2"/>
              </a:rPr>
              <a:t>수준의 분리</a:t>
            </a:r>
            <a:endParaRPr kumimoji="1" lang="ko-US" altLang="en-US" sz="900" dirty="0"/>
          </a:p>
        </p:txBody>
      </p:sp>
      <p:sp>
        <p:nvSpPr>
          <p:cNvPr id="8" name="TextBox 7">
            <a:extLst>
              <a:ext uri="{FF2B5EF4-FFF2-40B4-BE49-F238E27FC236}">
                <a16:creationId xmlns:a16="http://schemas.microsoft.com/office/drawing/2014/main" id="{C7B2B427-2DFB-9147-AA94-41FAFFD146A5}"/>
              </a:ext>
            </a:extLst>
          </p:cNvPr>
          <p:cNvSpPr txBox="1"/>
          <p:nvPr/>
        </p:nvSpPr>
        <p:spPr>
          <a:xfrm>
            <a:off x="4408143" y="2983495"/>
            <a:ext cx="1656184" cy="877163"/>
          </a:xfrm>
          <a:prstGeom prst="rect">
            <a:avLst/>
          </a:prstGeom>
          <a:noFill/>
        </p:spPr>
        <p:txBody>
          <a:bodyPr wrap="square" rtlCol="0">
            <a:spAutoFit/>
          </a:bodyPr>
          <a:lstStyle/>
          <a:p>
            <a:pPr algn="ctr"/>
            <a:r>
              <a:rPr kumimoji="1" lang="ko-KR" altLang="en-US" dirty="0"/>
              <a:t>새로운 언어와 기술의 도입</a:t>
            </a:r>
            <a:endParaRPr kumimoji="1" lang="en-US" altLang="ko-KR" dirty="0"/>
          </a:p>
          <a:p>
            <a:pPr algn="ctr"/>
            <a:endParaRPr kumimoji="1" lang="en-US" altLang="ko-US" dirty="0"/>
          </a:p>
          <a:p>
            <a:r>
              <a:rPr kumimoji="1" lang="en-US" altLang="ko-KR" sz="900" dirty="0">
                <a:sym typeface="Wingdings" pitchFamily="2" charset="2"/>
              </a:rPr>
              <a:t></a:t>
            </a:r>
            <a:r>
              <a:rPr kumimoji="1" lang="ko-US" altLang="en-US" sz="900" dirty="0">
                <a:sym typeface="Wingdings" pitchFamily="2" charset="2"/>
              </a:rPr>
              <a:t> </a:t>
            </a:r>
            <a:r>
              <a:rPr kumimoji="1" lang="ko-KR" altLang="en-US" sz="900" dirty="0">
                <a:sym typeface="Wingdings" pitchFamily="2" charset="2"/>
              </a:rPr>
              <a:t>컨테이너 기술</a:t>
            </a:r>
            <a:endParaRPr kumimoji="1" lang="ko-US" altLang="en-US" sz="900" dirty="0"/>
          </a:p>
        </p:txBody>
      </p:sp>
      <p:sp>
        <p:nvSpPr>
          <p:cNvPr id="9" name="TextBox 8">
            <a:extLst>
              <a:ext uri="{FF2B5EF4-FFF2-40B4-BE49-F238E27FC236}">
                <a16:creationId xmlns:a16="http://schemas.microsoft.com/office/drawing/2014/main" id="{D2FA590C-ABDF-C647-B7E2-89A8A8159CDF}"/>
              </a:ext>
            </a:extLst>
          </p:cNvPr>
          <p:cNvSpPr txBox="1"/>
          <p:nvPr/>
        </p:nvSpPr>
        <p:spPr>
          <a:xfrm>
            <a:off x="6185259" y="2976599"/>
            <a:ext cx="1723183" cy="1154162"/>
          </a:xfrm>
          <a:prstGeom prst="rect">
            <a:avLst/>
          </a:prstGeom>
          <a:noFill/>
        </p:spPr>
        <p:txBody>
          <a:bodyPr wrap="square" rtlCol="0">
            <a:spAutoFit/>
          </a:bodyPr>
          <a:lstStyle/>
          <a:p>
            <a:pPr algn="ctr"/>
            <a:r>
              <a:rPr kumimoji="1" lang="ko-KR" altLang="en-US" dirty="0"/>
              <a:t>시스템 작동 중단 시간 감소</a:t>
            </a:r>
            <a:endParaRPr kumimoji="1" lang="en-US" altLang="ko-KR" dirty="0"/>
          </a:p>
          <a:p>
            <a:pPr algn="ctr"/>
            <a:endParaRPr kumimoji="1" lang="en-US" altLang="ko-US" dirty="0"/>
          </a:p>
          <a:p>
            <a:pPr marL="285750" indent="-285750">
              <a:buFont typeface="Wingdings" pitchFamily="2" charset="2"/>
              <a:buChar char="à"/>
            </a:pPr>
            <a:r>
              <a:rPr kumimoji="1" lang="en-US" altLang="ko-US" sz="900" dirty="0">
                <a:sym typeface="Wingdings" pitchFamily="2" charset="2"/>
              </a:rPr>
              <a:t>Core/Supporting </a:t>
            </a:r>
            <a:r>
              <a:rPr kumimoji="1" lang="ko-KR" altLang="en-US" sz="900" dirty="0">
                <a:sym typeface="Wingdings" pitchFamily="2" charset="2"/>
              </a:rPr>
              <a:t>의 분리</a:t>
            </a:r>
            <a:endParaRPr kumimoji="1" lang="en-US" altLang="ko-KR" sz="900" dirty="0">
              <a:sym typeface="Wingdings" pitchFamily="2" charset="2"/>
            </a:endParaRPr>
          </a:p>
          <a:p>
            <a:pPr marL="285750" indent="-285750">
              <a:buFont typeface="Wingdings" pitchFamily="2" charset="2"/>
              <a:buChar char="à"/>
            </a:pPr>
            <a:r>
              <a:rPr kumimoji="1" lang="ko-KR" altLang="en-US" sz="900" dirty="0" err="1">
                <a:sym typeface="Wingdings" pitchFamily="2" charset="2"/>
              </a:rPr>
              <a:t>무정지</a:t>
            </a:r>
            <a:r>
              <a:rPr kumimoji="1" lang="ko-KR" altLang="en-US" sz="900" dirty="0">
                <a:sym typeface="Wingdings" pitchFamily="2" charset="2"/>
              </a:rPr>
              <a:t> </a:t>
            </a:r>
            <a:r>
              <a:rPr kumimoji="1" lang="ko-KR" altLang="en-US" sz="900" dirty="0" err="1">
                <a:sym typeface="Wingdings" pitchFamily="2" charset="2"/>
              </a:rPr>
              <a:t>재배포</a:t>
            </a:r>
            <a:endParaRPr kumimoji="1" lang="en-US" altLang="ko-KR" sz="900" dirty="0">
              <a:sym typeface="Wingdings" pitchFamily="2" charset="2"/>
            </a:endParaRPr>
          </a:p>
          <a:p>
            <a:pPr marL="285750" indent="-285750">
              <a:buFont typeface="Wingdings" pitchFamily="2" charset="2"/>
              <a:buChar char="à"/>
            </a:pPr>
            <a:r>
              <a:rPr kumimoji="1" lang="ko-KR" altLang="en-US" sz="900" dirty="0">
                <a:sym typeface="Wingdings" pitchFamily="2" charset="2"/>
              </a:rPr>
              <a:t>컨테이너 기술</a:t>
            </a:r>
            <a:endParaRPr kumimoji="1" lang="ko-US" altLang="en-US" sz="900" dirty="0"/>
          </a:p>
        </p:txBody>
      </p:sp>
    </p:spTree>
    <p:extLst>
      <p:ext uri="{BB962C8B-B14F-4D97-AF65-F5344CB8AC3E}">
        <p14:creationId xmlns:p14="http://schemas.microsoft.com/office/powerpoint/2010/main" val="42081471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52"/>
          <p:cNvSpPr/>
          <p:nvPr/>
        </p:nvSpPr>
        <p:spPr>
          <a:xfrm>
            <a:off x="4544647" y="2695015"/>
            <a:ext cx="247129" cy="252531"/>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Quattrocento Sans"/>
              <a:ea typeface="Quattrocento Sans"/>
              <a:cs typeface="Quattrocento Sans"/>
              <a:sym typeface="Quattrocento Sans"/>
            </a:endParaRPr>
          </a:p>
        </p:txBody>
      </p:sp>
      <p:sp>
        <p:nvSpPr>
          <p:cNvPr id="1687" name="Google Shape;1687;p52"/>
          <p:cNvSpPr/>
          <p:nvPr/>
        </p:nvSpPr>
        <p:spPr>
          <a:xfrm>
            <a:off x="4528123" y="2727851"/>
            <a:ext cx="226298" cy="231245"/>
          </a:xfrm>
          <a:custGeom>
            <a:avLst/>
            <a:gdLst/>
            <a:ahLst/>
            <a:cxnLst/>
            <a:rect l="l" t="t" r="r" b="b"/>
            <a:pathLst>
              <a:path w="379" h="407" extrusionOk="0">
                <a:moveTo>
                  <a:pt x="181" y="407"/>
                </a:moveTo>
                <a:cubicBezTo>
                  <a:pt x="167" y="407"/>
                  <a:pt x="154" y="400"/>
                  <a:pt x="146" y="389"/>
                </a:cubicBezTo>
                <a:cubicBezTo>
                  <a:pt x="12" y="188"/>
                  <a:pt x="12" y="188"/>
                  <a:pt x="12" y="188"/>
                </a:cubicBezTo>
                <a:cubicBezTo>
                  <a:pt x="0" y="169"/>
                  <a:pt x="5" y="143"/>
                  <a:pt x="24" y="130"/>
                </a:cubicBezTo>
                <a:cubicBezTo>
                  <a:pt x="43" y="117"/>
                  <a:pt x="69" y="123"/>
                  <a:pt x="82" y="142"/>
                </a:cubicBezTo>
                <a:cubicBezTo>
                  <a:pt x="175" y="281"/>
                  <a:pt x="175" y="281"/>
                  <a:pt x="175" y="281"/>
                </a:cubicBezTo>
                <a:cubicBezTo>
                  <a:pt x="294" y="30"/>
                  <a:pt x="294" y="30"/>
                  <a:pt x="294" y="30"/>
                </a:cubicBezTo>
                <a:cubicBezTo>
                  <a:pt x="304" y="9"/>
                  <a:pt x="328" y="0"/>
                  <a:pt x="349" y="10"/>
                </a:cubicBezTo>
                <a:cubicBezTo>
                  <a:pt x="370" y="20"/>
                  <a:pt x="379" y="45"/>
                  <a:pt x="369" y="66"/>
                </a:cubicBezTo>
                <a:cubicBezTo>
                  <a:pt x="219" y="383"/>
                  <a:pt x="219" y="383"/>
                  <a:pt x="219" y="383"/>
                </a:cubicBezTo>
                <a:cubicBezTo>
                  <a:pt x="212" y="397"/>
                  <a:pt x="199" y="406"/>
                  <a:pt x="184" y="407"/>
                </a:cubicBezTo>
                <a:cubicBezTo>
                  <a:pt x="183" y="407"/>
                  <a:pt x="182" y="407"/>
                  <a:pt x="181" y="407"/>
                </a:cubicBezTo>
                <a:close/>
              </a:path>
            </a:pathLst>
          </a:custGeom>
          <a:solidFill>
            <a:srgbClr val="FFFF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Quattrocento Sans"/>
              <a:ea typeface="Quattrocento Sans"/>
              <a:cs typeface="Quattrocento Sans"/>
              <a:sym typeface="Quattrocento Sans"/>
            </a:endParaRPr>
          </a:p>
        </p:txBody>
      </p:sp>
      <p:cxnSp>
        <p:nvCxnSpPr>
          <p:cNvPr id="1688" name="Google Shape;1688;p52"/>
          <p:cNvCxnSpPr/>
          <p:nvPr/>
        </p:nvCxnSpPr>
        <p:spPr>
          <a:xfrm>
            <a:off x="792163" y="2991112"/>
            <a:ext cx="3647635" cy="0"/>
          </a:xfrm>
          <a:prstGeom prst="straightConnector1">
            <a:avLst/>
          </a:prstGeom>
          <a:noFill/>
          <a:ln w="9525" cap="flat" cmpd="sng">
            <a:solidFill>
              <a:srgbClr val="FFFF00"/>
            </a:solidFill>
            <a:prstDash val="solid"/>
            <a:miter lim="800000"/>
            <a:headEnd type="none" w="sm" len="sm"/>
            <a:tailEnd type="none" w="sm" len="sm"/>
          </a:ln>
        </p:spPr>
      </p:cxnSp>
    </p:spTree>
    <p:extLst>
      <p:ext uri="{BB962C8B-B14F-4D97-AF65-F5344CB8AC3E}">
        <p14:creationId xmlns:p14="http://schemas.microsoft.com/office/powerpoint/2010/main" val="23339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8"/>
                                        </p:tgtEl>
                                        <p:attrNameLst>
                                          <p:attrName>style.visibility</p:attrName>
                                        </p:attrNameLst>
                                      </p:cBhvr>
                                      <p:to>
                                        <p:strVal val="visible"/>
                                      </p:to>
                                    </p:set>
                                    <p:animEffect transition="in" filter="fade">
                                      <p:cBhvr>
                                        <p:cTn id="7" dur="500"/>
                                        <p:tgtEl>
                                          <p:spTgt spid="168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87"/>
                                        </p:tgtEl>
                                        <p:attrNameLst>
                                          <p:attrName>style.visibility</p:attrName>
                                        </p:attrNameLst>
                                      </p:cBhvr>
                                      <p:to>
                                        <p:strVal val="visible"/>
                                      </p:to>
                                    </p:set>
                                    <p:animEffect transition="in" filter="fade">
                                      <p:cBhvr>
                                        <p:cTn id="11" dur="500"/>
                                        <p:tgtEl>
                                          <p:spTgt spid="1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Learning Path to Cloud Native</a:t>
            </a:r>
            <a:endParaRPr kumimoji="1" lang="ko-KR" altLang="en-US" dirty="0"/>
          </a:p>
        </p:txBody>
      </p:sp>
      <p:pic>
        <p:nvPicPr>
          <p:cNvPr id="1026" name="Picture 2" descr="진 설명이 없습니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087" y="1093542"/>
            <a:ext cx="7193531" cy="404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406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pic>
        <p:nvPicPr>
          <p:cNvPr id="1693" name="Google Shape;1693;p53"/>
          <p:cNvPicPr preferRelativeResize="0"/>
          <p:nvPr/>
        </p:nvPicPr>
        <p:blipFill rotWithShape="1">
          <a:blip r:embed="rId3">
            <a:alphaModFix/>
          </a:blip>
          <a:srcRect/>
          <a:stretch/>
        </p:blipFill>
        <p:spPr>
          <a:xfrm>
            <a:off x="2555776" y="0"/>
            <a:ext cx="5976664" cy="5143500"/>
          </a:xfrm>
          <a:prstGeom prst="rect">
            <a:avLst/>
          </a:prstGeom>
          <a:noFill/>
          <a:ln>
            <a:noFill/>
          </a:ln>
        </p:spPr>
      </p:pic>
      <p:sp>
        <p:nvSpPr>
          <p:cNvPr id="1694" name="Google Shape;1694;p53"/>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273646"/>
              </a:buClr>
              <a:buSzPts val="3600"/>
              <a:buFont typeface="Calibri"/>
              <a:buNone/>
            </a:pPr>
            <a:r>
              <a:rPr lang="en-US"/>
              <a:t/>
            </a:r>
            <a:br>
              <a:rPr lang="en-US"/>
            </a:br>
            <a:r>
              <a:rPr lang="en-US"/>
              <a:t/>
            </a:r>
            <a:br>
              <a:rPr lang="en-US"/>
            </a:br>
            <a:r>
              <a:rPr lang="en-US"/>
              <a:t/>
            </a:r>
            <a:br>
              <a:rPr lang="en-US"/>
            </a:br>
            <a:r>
              <a:rPr lang="en-US"/>
              <a:t>DDD Patterns</a:t>
            </a:r>
            <a:endParaRPr/>
          </a:p>
        </p:txBody>
      </p:sp>
    </p:spTree>
    <p:extLst>
      <p:ext uri="{BB962C8B-B14F-4D97-AF65-F5344CB8AC3E}">
        <p14:creationId xmlns:p14="http://schemas.microsoft.com/office/powerpoint/2010/main" val="37173904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54"/>
          <p:cNvSpPr txBox="1">
            <a:spLocks noGrp="1"/>
          </p:cNvSpPr>
          <p:nvPr>
            <p:ph type="title"/>
          </p:nvPr>
        </p:nvSpPr>
        <p:spPr>
          <a:xfrm>
            <a:off x="680356" y="407694"/>
            <a:ext cx="7834994" cy="5474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3646"/>
              </a:buClr>
              <a:buSzPts val="3200"/>
              <a:buFont typeface="Calibri"/>
              <a:buNone/>
            </a:pPr>
            <a:r>
              <a:rPr lang="en-US"/>
              <a:t>Domain-Driven Design &amp; MSA</a:t>
            </a:r>
            <a:endParaRPr/>
          </a:p>
        </p:txBody>
      </p:sp>
      <p:sp>
        <p:nvSpPr>
          <p:cNvPr id="1700" name="Google Shape;1700;p54"/>
          <p:cNvSpPr txBox="1">
            <a:spLocks noGrp="1"/>
          </p:cNvSpPr>
          <p:nvPr>
            <p:ph type="body" idx="1"/>
          </p:nvPr>
        </p:nvSpPr>
        <p:spPr>
          <a:xfrm>
            <a:off x="680356" y="1065828"/>
            <a:ext cx="7834994" cy="3666161"/>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None/>
            </a:pPr>
            <a:endParaRPr sz="1400" b="1">
              <a:solidFill>
                <a:srgbClr val="3F3F3F"/>
              </a:solidFill>
              <a:latin typeface="Malgun Gothic"/>
              <a:ea typeface="Malgun Gothic"/>
              <a:cs typeface="Malgun Gothic"/>
              <a:sym typeface="Malgun Gothic"/>
            </a:endParaRPr>
          </a:p>
          <a:p>
            <a:pPr marL="171450" lvl="0" indent="-82550" algn="l" rtl="0">
              <a:lnSpc>
                <a:spcPct val="100000"/>
              </a:lnSpc>
              <a:spcBef>
                <a:spcPts val="750"/>
              </a:spcBef>
              <a:spcAft>
                <a:spcPts val="0"/>
              </a:spcAft>
              <a:buSzPts val="1400"/>
              <a:buNone/>
            </a:pPr>
            <a:endParaRPr sz="1400" b="1">
              <a:solidFill>
                <a:srgbClr val="3F3F3F"/>
              </a:solidFill>
              <a:latin typeface="Malgun Gothic"/>
              <a:ea typeface="Malgun Gothic"/>
              <a:cs typeface="Malgun Gothic"/>
              <a:sym typeface="Malgun Gothic"/>
            </a:endParaRPr>
          </a:p>
          <a:p>
            <a:pPr marL="171450" lvl="0" indent="-82550" algn="l" rtl="0">
              <a:lnSpc>
                <a:spcPct val="100000"/>
              </a:lnSpc>
              <a:spcBef>
                <a:spcPts val="750"/>
              </a:spcBef>
              <a:spcAft>
                <a:spcPts val="0"/>
              </a:spcAft>
              <a:buSzPts val="1400"/>
              <a:buNone/>
            </a:pPr>
            <a:endParaRPr sz="1400" b="1">
              <a:solidFill>
                <a:srgbClr val="3F3F3F"/>
              </a:solidFill>
              <a:latin typeface="Malgun Gothic"/>
              <a:ea typeface="Malgun Gothic"/>
              <a:cs typeface="Malgun Gothic"/>
              <a:sym typeface="Malgun Gothic"/>
            </a:endParaRPr>
          </a:p>
          <a:p>
            <a:pPr marL="171450" lvl="0" indent="-82550" algn="l" rtl="0">
              <a:lnSpc>
                <a:spcPct val="100000"/>
              </a:lnSpc>
              <a:spcBef>
                <a:spcPts val="750"/>
              </a:spcBef>
              <a:spcAft>
                <a:spcPts val="0"/>
              </a:spcAft>
              <a:buSzPts val="1400"/>
              <a:buNone/>
            </a:pPr>
            <a:endParaRPr sz="1400" b="1">
              <a:solidFill>
                <a:srgbClr val="3F3F3F"/>
              </a:solidFill>
              <a:latin typeface="Malgun Gothic"/>
              <a:ea typeface="Malgun Gothic"/>
              <a:cs typeface="Malgun Gothic"/>
              <a:sym typeface="Malgun Gothic"/>
            </a:endParaRPr>
          </a:p>
          <a:p>
            <a:pPr marL="171450" lvl="0" indent="-171450" algn="l" rtl="0">
              <a:lnSpc>
                <a:spcPct val="120000"/>
              </a:lnSpc>
              <a:spcBef>
                <a:spcPts val="750"/>
              </a:spcBef>
              <a:spcAft>
                <a:spcPts val="0"/>
              </a:spcAft>
              <a:buSzPts val="1400"/>
              <a:buChar char="•"/>
            </a:pPr>
            <a:r>
              <a:rPr lang="en-US" sz="1400" b="1">
                <a:solidFill>
                  <a:srgbClr val="3F3F3F"/>
                </a:solidFill>
                <a:latin typeface="Malgun Gothic"/>
                <a:ea typeface="Malgun Gothic"/>
                <a:cs typeface="Malgun Gothic"/>
                <a:sym typeface="Malgun Gothic"/>
              </a:rPr>
              <a:t>Bounded Context 와 Ubiquitous Language </a:t>
            </a:r>
            <a:br>
              <a:rPr lang="en-US" sz="1400" b="1">
                <a:solidFill>
                  <a:srgbClr val="3F3F3F"/>
                </a:solidFill>
                <a:latin typeface="Malgun Gothic"/>
                <a:ea typeface="Malgun Gothic"/>
                <a:cs typeface="Malgun Gothic"/>
                <a:sym typeface="Malgun Gothic"/>
              </a:rPr>
            </a:br>
            <a:r>
              <a:rPr lang="en-US" sz="1400">
                <a:solidFill>
                  <a:srgbClr val="3F3F3F"/>
                </a:solidFill>
                <a:latin typeface="Malgun Gothic"/>
                <a:ea typeface="Malgun Gothic"/>
                <a:cs typeface="Malgun Gothic"/>
                <a:sym typeface="Malgun Gothic"/>
              </a:rPr>
              <a:t> </a:t>
            </a:r>
            <a:r>
              <a:rPr lang="en-US">
                <a:solidFill>
                  <a:srgbClr val="3F3F3F"/>
                </a:solidFill>
                <a:latin typeface="Malgun Gothic"/>
                <a:ea typeface="Malgun Gothic"/>
                <a:cs typeface="Malgun Gothic"/>
                <a:sym typeface="Malgun Gothic"/>
              </a:rPr>
              <a:t>🡪 어떤 단위로 마이크로 서비스를 쪼개면 좋은가?</a:t>
            </a:r>
            <a:r>
              <a:rPr lang="en-US" b="1">
                <a:solidFill>
                  <a:srgbClr val="3F3F3F"/>
                </a:solidFill>
                <a:latin typeface="Malgun Gothic"/>
                <a:ea typeface="Malgun Gothic"/>
                <a:cs typeface="Malgun Gothic"/>
                <a:sym typeface="Malgun Gothic"/>
              </a:rPr>
              <a:t> </a:t>
            </a:r>
            <a:endParaRPr b="1">
              <a:solidFill>
                <a:srgbClr val="3F3F3F"/>
              </a:solidFill>
              <a:latin typeface="Malgun Gothic"/>
              <a:ea typeface="Malgun Gothic"/>
              <a:cs typeface="Malgun Gothic"/>
              <a:sym typeface="Malgun Gothic"/>
            </a:endParaRPr>
          </a:p>
          <a:p>
            <a:pPr marL="171450" lvl="1" indent="-171450" algn="l" rtl="0">
              <a:lnSpc>
                <a:spcPct val="120000"/>
              </a:lnSpc>
              <a:spcBef>
                <a:spcPts val="750"/>
              </a:spcBef>
              <a:spcAft>
                <a:spcPts val="0"/>
              </a:spcAft>
              <a:buClr>
                <a:srgbClr val="3F3F3F"/>
              </a:buClr>
              <a:buSzPts val="1400"/>
              <a:buChar char="•"/>
            </a:pPr>
            <a:r>
              <a:rPr lang="en-US" sz="1400" b="1">
                <a:solidFill>
                  <a:srgbClr val="3F3F3F"/>
                </a:solidFill>
                <a:latin typeface="Malgun Gothic"/>
                <a:ea typeface="Malgun Gothic"/>
                <a:cs typeface="Malgun Gothic"/>
                <a:sym typeface="Malgun Gothic"/>
              </a:rPr>
              <a:t>Context Mapping </a:t>
            </a:r>
            <a:br>
              <a:rPr lang="en-US" sz="1400" b="1">
                <a:solidFill>
                  <a:srgbClr val="3F3F3F"/>
                </a:solidFill>
                <a:latin typeface="Malgun Gothic"/>
                <a:ea typeface="Malgun Gothic"/>
                <a:cs typeface="Malgun Gothic"/>
                <a:sym typeface="Malgun Gothic"/>
              </a:rPr>
            </a:br>
            <a:r>
              <a:rPr lang="en-US" sz="1200">
                <a:solidFill>
                  <a:srgbClr val="3F3F3F"/>
                </a:solidFill>
                <a:latin typeface="Malgun Gothic"/>
                <a:ea typeface="Malgun Gothic"/>
                <a:cs typeface="Malgun Gothic"/>
                <a:sym typeface="Malgun Gothic"/>
              </a:rPr>
              <a:t> 🡪 서비스를 어떻게 결합할 것인가?</a:t>
            </a:r>
            <a:endParaRPr sz="1400">
              <a:solidFill>
                <a:srgbClr val="3F3F3F"/>
              </a:solidFill>
              <a:latin typeface="Malgun Gothic"/>
              <a:ea typeface="Malgun Gothic"/>
              <a:cs typeface="Malgun Gothic"/>
              <a:sym typeface="Malgun Gothic"/>
            </a:endParaRPr>
          </a:p>
          <a:p>
            <a:pPr marL="171450" lvl="1" indent="-171450" algn="l" rtl="0">
              <a:lnSpc>
                <a:spcPct val="120000"/>
              </a:lnSpc>
              <a:spcBef>
                <a:spcPts val="750"/>
              </a:spcBef>
              <a:spcAft>
                <a:spcPts val="0"/>
              </a:spcAft>
              <a:buClr>
                <a:srgbClr val="3F3F3F"/>
              </a:buClr>
              <a:buSzPts val="1400"/>
              <a:buChar char="•"/>
            </a:pPr>
            <a:r>
              <a:rPr lang="en-US" sz="1400" b="1">
                <a:solidFill>
                  <a:srgbClr val="3F3F3F"/>
                </a:solidFill>
                <a:latin typeface="Malgun Gothic"/>
                <a:ea typeface="Malgun Gothic"/>
                <a:cs typeface="Malgun Gothic"/>
                <a:sym typeface="Malgun Gothic"/>
              </a:rPr>
              <a:t>Domain Events </a:t>
            </a:r>
            <a:br>
              <a:rPr lang="en-US" sz="1400" b="1">
                <a:solidFill>
                  <a:srgbClr val="3F3F3F"/>
                </a:solidFill>
                <a:latin typeface="Malgun Gothic"/>
                <a:ea typeface="Malgun Gothic"/>
                <a:cs typeface="Malgun Gothic"/>
                <a:sym typeface="Malgun Gothic"/>
              </a:rPr>
            </a:br>
            <a:r>
              <a:rPr lang="en-US" sz="1200">
                <a:solidFill>
                  <a:srgbClr val="3F3F3F"/>
                </a:solidFill>
                <a:latin typeface="Malgun Gothic"/>
                <a:ea typeface="Malgun Gothic"/>
                <a:cs typeface="Malgun Gothic"/>
                <a:sym typeface="Malgun Gothic"/>
              </a:rPr>
              <a:t> 🡪 어떤 비즈니스 이벤트에 의하여 마이크로 서비스들이 상호 반응하는가?</a:t>
            </a:r>
            <a:endParaRPr sz="1400">
              <a:solidFill>
                <a:srgbClr val="3F3F3F"/>
              </a:solidFill>
              <a:latin typeface="Malgun Gothic"/>
              <a:ea typeface="Malgun Gothic"/>
              <a:cs typeface="Malgun Gothic"/>
              <a:sym typeface="Malgun Gothic"/>
            </a:endParaRPr>
          </a:p>
        </p:txBody>
      </p:sp>
      <p:sp>
        <p:nvSpPr>
          <p:cNvPr id="1701" name="Google Shape;1701;p54"/>
          <p:cNvSpPr/>
          <p:nvPr/>
        </p:nvSpPr>
        <p:spPr>
          <a:xfrm>
            <a:off x="0" y="1369219"/>
            <a:ext cx="4002833" cy="547676"/>
          </a:xfrm>
          <a:prstGeom prst="rect">
            <a:avLst/>
          </a:prstGeom>
          <a:solidFill>
            <a:srgbClr val="1BBC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000"/>
              <a:buFont typeface="Calibri"/>
              <a:buNone/>
            </a:pPr>
            <a:r>
              <a:rPr lang="en-US" sz="3000" b="0" i="0" u="none" strike="noStrike" cap="none">
                <a:solidFill>
                  <a:schemeClr val="lt1"/>
                </a:solidFill>
                <a:latin typeface="Calibri"/>
                <a:ea typeface="Calibri"/>
                <a:cs typeface="Calibri"/>
                <a:sym typeface="Calibri"/>
              </a:rPr>
              <a:t>DDD for MSA</a:t>
            </a:r>
            <a:endParaRPr sz="1400" b="0" i="0" u="none" strike="noStrike" cap="none">
              <a:solidFill>
                <a:srgbClr val="000000"/>
              </a:solidFill>
              <a:latin typeface="Arial"/>
              <a:ea typeface="Arial"/>
              <a:cs typeface="Arial"/>
              <a:sym typeface="Arial"/>
            </a:endParaRPr>
          </a:p>
        </p:txBody>
      </p:sp>
      <p:pic>
        <p:nvPicPr>
          <p:cNvPr id="1702" name="Google Shape;1702;p54"/>
          <p:cNvPicPr preferRelativeResize="0"/>
          <p:nvPr/>
        </p:nvPicPr>
        <p:blipFill rotWithShape="1">
          <a:blip r:embed="rId3">
            <a:alphaModFix/>
          </a:blip>
          <a:srcRect/>
          <a:stretch/>
        </p:blipFill>
        <p:spPr>
          <a:xfrm>
            <a:off x="7144175" y="1254637"/>
            <a:ext cx="1906361" cy="2520632"/>
          </a:xfrm>
          <a:prstGeom prst="rect">
            <a:avLst/>
          </a:prstGeom>
          <a:noFill/>
          <a:ln>
            <a:noFill/>
          </a:ln>
          <a:effectLst>
            <a:outerShdw blurRad="292100" dist="139700" dir="2700000" algn="tl" rotWithShape="0">
              <a:schemeClr val="accent3">
                <a:alpha val="64313"/>
              </a:schemeClr>
            </a:outerShdw>
          </a:effectLst>
        </p:spPr>
      </p:pic>
      <p:sp>
        <p:nvSpPr>
          <p:cNvPr id="1703" name="Google Shape;1703;p54"/>
          <p:cNvSpPr/>
          <p:nvPr/>
        </p:nvSpPr>
        <p:spPr>
          <a:xfrm>
            <a:off x="5652120" y="4155926"/>
            <a:ext cx="2390489" cy="553998"/>
          </a:xfrm>
          <a:prstGeom prst="rect">
            <a:avLst/>
          </a:prstGeom>
          <a:solidFill>
            <a:schemeClr val="accent4"/>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000"/>
              <a:buFont typeface="Arial"/>
              <a:buNone/>
            </a:pPr>
            <a:r>
              <a:rPr lang="en-US" sz="1000" b="0" i="1" u="none" strike="noStrike" cap="none">
                <a:solidFill>
                  <a:schemeClr val="lt1"/>
                </a:solidFill>
                <a:latin typeface="Arial"/>
                <a:ea typeface="Arial"/>
                <a:cs typeface="Arial"/>
                <a:sym typeface="Arial"/>
              </a:rPr>
              <a:t>The key to controlling complexity is a good domain model </a:t>
            </a:r>
            <a:br>
              <a:rPr lang="en-US" sz="1000" b="0" i="1" u="none" strike="noStrike" cap="none">
                <a:solidFill>
                  <a:schemeClr val="lt1"/>
                </a:solidFill>
                <a:latin typeface="Arial"/>
                <a:ea typeface="Arial"/>
                <a:cs typeface="Arial"/>
                <a:sym typeface="Arial"/>
              </a:rPr>
            </a:br>
            <a:r>
              <a:rPr lang="en-US" sz="1000" b="0" i="1" u="none" strike="noStrike" cap="none">
                <a:solidFill>
                  <a:schemeClr val="lt1"/>
                </a:solidFill>
                <a:latin typeface="Arial"/>
                <a:ea typeface="Arial"/>
                <a:cs typeface="Arial"/>
                <a:sym typeface="Arial"/>
              </a:rPr>
              <a:t>– Martin Fowler</a:t>
            </a:r>
            <a:endParaRPr sz="1000" b="0" i="1" u="none" strike="noStrike" cap="none">
              <a:solidFill>
                <a:schemeClr val="lt1"/>
              </a:solidFill>
              <a:latin typeface="Arial"/>
              <a:ea typeface="Arial"/>
              <a:cs typeface="Arial"/>
              <a:sym typeface="Arial"/>
            </a:endParaRPr>
          </a:p>
        </p:txBody>
      </p:sp>
      <p:pic>
        <p:nvPicPr>
          <p:cNvPr id="1704" name="Google Shape;1704;p54"/>
          <p:cNvPicPr preferRelativeResize="0"/>
          <p:nvPr/>
        </p:nvPicPr>
        <p:blipFill rotWithShape="1">
          <a:blip r:embed="rId4">
            <a:alphaModFix/>
          </a:blip>
          <a:srcRect/>
          <a:stretch/>
        </p:blipFill>
        <p:spPr>
          <a:xfrm>
            <a:off x="8042609" y="4361952"/>
            <a:ext cx="525872" cy="527378"/>
          </a:xfrm>
          <a:prstGeom prst="rect">
            <a:avLst/>
          </a:prstGeom>
          <a:noFill/>
          <a:ln>
            <a:noFill/>
          </a:ln>
          <a:effectLst>
            <a:outerShdw blurRad="190500" algn="tl" rotWithShape="0">
              <a:schemeClr val="accent3">
                <a:alpha val="69411"/>
              </a:schemeClr>
            </a:outerShdw>
          </a:effectLst>
        </p:spPr>
      </p:pic>
      <p:pic>
        <p:nvPicPr>
          <p:cNvPr id="1705" name="Google Shape;1705;p54" descr="elated image"/>
          <p:cNvPicPr preferRelativeResize="0"/>
          <p:nvPr/>
        </p:nvPicPr>
        <p:blipFill rotWithShape="1">
          <a:blip r:embed="rId5">
            <a:alphaModFix/>
          </a:blip>
          <a:srcRect/>
          <a:stretch/>
        </p:blipFill>
        <p:spPr>
          <a:xfrm>
            <a:off x="6304970" y="938205"/>
            <a:ext cx="1128250" cy="1512088"/>
          </a:xfrm>
          <a:prstGeom prst="rect">
            <a:avLst/>
          </a:prstGeom>
          <a:noFill/>
          <a:ln>
            <a:noFill/>
          </a:ln>
        </p:spPr>
      </p:pic>
    </p:spTree>
    <p:extLst>
      <p:ext uri="{BB962C8B-B14F-4D97-AF65-F5344CB8AC3E}">
        <p14:creationId xmlns:p14="http://schemas.microsoft.com/office/powerpoint/2010/main" val="3703200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9F288E-2033-2747-8A20-C10170035E77}"/>
              </a:ext>
            </a:extLst>
          </p:cNvPr>
          <p:cNvSpPr>
            <a:spLocks noGrp="1"/>
          </p:cNvSpPr>
          <p:nvPr>
            <p:ph type="title"/>
          </p:nvPr>
        </p:nvSpPr>
        <p:spPr/>
        <p:txBody>
          <a:bodyPr/>
          <a:lstStyle/>
          <a:p>
            <a:endParaRPr kumimoji="1" lang="ko-US" altLang="en-US"/>
          </a:p>
        </p:txBody>
      </p:sp>
      <p:sp>
        <p:nvSpPr>
          <p:cNvPr id="3" name="텍스트 개체 틀 2">
            <a:extLst>
              <a:ext uri="{FF2B5EF4-FFF2-40B4-BE49-F238E27FC236}">
                <a16:creationId xmlns:a16="http://schemas.microsoft.com/office/drawing/2014/main" id="{5EE4C2BA-28BC-3145-8107-25C90022C5F6}"/>
              </a:ext>
            </a:extLst>
          </p:cNvPr>
          <p:cNvSpPr>
            <a:spLocks noGrp="1"/>
          </p:cNvSpPr>
          <p:nvPr>
            <p:ph type="body" idx="1"/>
          </p:nvPr>
        </p:nvSpPr>
        <p:spPr/>
        <p:txBody>
          <a:bodyPr/>
          <a:lstStyle/>
          <a:p>
            <a:endParaRPr kumimoji="1" lang="ko-US" altLang="en-US"/>
          </a:p>
        </p:txBody>
      </p:sp>
      <p:pic>
        <p:nvPicPr>
          <p:cNvPr id="4" name="그림 3">
            <a:extLst>
              <a:ext uri="{FF2B5EF4-FFF2-40B4-BE49-F238E27FC236}">
                <a16:creationId xmlns:a16="http://schemas.microsoft.com/office/drawing/2014/main" id="{E67F2309-0292-A34B-B322-052E7E8FCB25}"/>
              </a:ext>
            </a:extLst>
          </p:cNvPr>
          <p:cNvPicPr>
            <a:picLocks noChangeAspect="1"/>
          </p:cNvPicPr>
          <p:nvPr/>
        </p:nvPicPr>
        <p:blipFill>
          <a:blip r:embed="rId2"/>
          <a:stretch>
            <a:fillRect/>
          </a:stretch>
        </p:blipFill>
        <p:spPr>
          <a:xfrm>
            <a:off x="1632857" y="0"/>
            <a:ext cx="5878286" cy="5143500"/>
          </a:xfrm>
          <a:prstGeom prst="rect">
            <a:avLst/>
          </a:prstGeom>
        </p:spPr>
      </p:pic>
    </p:spTree>
    <p:extLst>
      <p:ext uri="{BB962C8B-B14F-4D97-AF65-F5344CB8AC3E}">
        <p14:creationId xmlns:p14="http://schemas.microsoft.com/office/powerpoint/2010/main" val="3387000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pic>
        <p:nvPicPr>
          <p:cNvPr id="1710" name="Google Shape;1710;p55"/>
          <p:cNvPicPr preferRelativeResize="0"/>
          <p:nvPr/>
        </p:nvPicPr>
        <p:blipFill rotWithShape="1">
          <a:blip r:embed="rId3">
            <a:alphaModFix/>
          </a:blip>
          <a:srcRect l="1124" r="6874"/>
          <a:stretch/>
        </p:blipFill>
        <p:spPr>
          <a:xfrm>
            <a:off x="2674416" y="2461068"/>
            <a:ext cx="3881231" cy="1871980"/>
          </a:xfrm>
          <a:prstGeom prst="rect">
            <a:avLst/>
          </a:prstGeom>
          <a:noFill/>
          <a:ln>
            <a:noFill/>
          </a:ln>
        </p:spPr>
      </p:pic>
      <p:sp>
        <p:nvSpPr>
          <p:cNvPr id="1711" name="Google Shape;1711;p55"/>
          <p:cNvSpPr/>
          <p:nvPr/>
        </p:nvSpPr>
        <p:spPr>
          <a:xfrm>
            <a:off x="1484162" y="1419622"/>
            <a:ext cx="6261739" cy="3259632"/>
          </a:xfrm>
          <a:prstGeom prst="ellipse">
            <a:avLst/>
          </a:prstGeom>
          <a:noFill/>
          <a:ln w="50800" cap="flat" cmpd="sng">
            <a:solidFill>
              <a:srgbClr val="144D7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2" name="Google Shape;1712;p55"/>
          <p:cNvSpPr txBox="1"/>
          <p:nvPr/>
        </p:nvSpPr>
        <p:spPr>
          <a:xfrm>
            <a:off x="2683418" y="1592205"/>
            <a:ext cx="3863226" cy="86886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B87A1"/>
              </a:buClr>
              <a:buSzPts val="2000"/>
              <a:buFont typeface="Dosis ExtraLight"/>
              <a:buNone/>
            </a:pPr>
            <a:r>
              <a:rPr lang="en-US" sz="2000" b="1" i="0" u="none" strike="noStrike" cap="none">
                <a:solidFill>
                  <a:srgbClr val="0070C0"/>
                </a:solidFill>
                <a:latin typeface="Malgun Gothic"/>
                <a:ea typeface="Malgun Gothic"/>
                <a:cs typeface="Malgun Gothic"/>
                <a:sym typeface="Malgun Gothic"/>
              </a:rPr>
              <a:t>Ubiquitous Language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B87A1"/>
              </a:buClr>
              <a:buSzPts val="1600"/>
              <a:buFont typeface="Dosis ExtraLight"/>
              <a:buNone/>
            </a:pPr>
            <a:r>
              <a:rPr lang="en-US" sz="1600" b="1" i="0" u="none" strike="noStrike" cap="none">
                <a:solidFill>
                  <a:srgbClr val="0070C0"/>
                </a:solidFill>
                <a:latin typeface="Malgun Gothic"/>
                <a:ea typeface="Malgun Gothic"/>
                <a:cs typeface="Malgun Gothic"/>
                <a:sym typeface="Malgun Gothic"/>
              </a:rPr>
              <a:t>(도메인 언어)</a:t>
            </a:r>
            <a:endParaRPr sz="1600" b="1" i="0" u="none" strike="noStrike" cap="none">
              <a:solidFill>
                <a:srgbClr val="0070C0"/>
              </a:solidFill>
              <a:latin typeface="Malgun Gothic"/>
              <a:ea typeface="Malgun Gothic"/>
              <a:cs typeface="Malgun Gothic"/>
              <a:sym typeface="Malgun Gothic"/>
            </a:endParaRPr>
          </a:p>
        </p:txBody>
      </p:sp>
      <p:sp>
        <p:nvSpPr>
          <p:cNvPr id="1713" name="Google Shape;1713;p55"/>
          <p:cNvSpPr txBox="1">
            <a:spLocks noGrp="1"/>
          </p:cNvSpPr>
          <p:nvPr>
            <p:ph type="title"/>
          </p:nvPr>
        </p:nvSpPr>
        <p:spPr>
          <a:xfrm>
            <a:off x="680356" y="416801"/>
            <a:ext cx="7834994" cy="64902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73646"/>
              </a:buClr>
              <a:buSzPts val="3600"/>
              <a:buFont typeface="Calibri"/>
              <a:buNone/>
            </a:pPr>
            <a:r>
              <a:rPr lang="en-US"/>
              <a:t>Bounded Context</a:t>
            </a:r>
            <a:br>
              <a:rPr lang="en-US"/>
            </a:br>
            <a:r>
              <a:rPr lang="en-US" sz="2400" b="0">
                <a:latin typeface="Malgun Gothic"/>
                <a:ea typeface="Malgun Gothic"/>
                <a:cs typeface="Malgun Gothic"/>
                <a:sym typeface="Malgun Gothic"/>
              </a:rPr>
              <a:t>(한정된 맥락)</a:t>
            </a:r>
            <a:endParaRPr sz="2400" b="0">
              <a:latin typeface="Malgun Gothic"/>
              <a:ea typeface="Malgun Gothic"/>
              <a:cs typeface="Malgun Gothic"/>
              <a:sym typeface="Malgun Gothic"/>
            </a:endParaRPr>
          </a:p>
        </p:txBody>
      </p:sp>
      <p:sp>
        <p:nvSpPr>
          <p:cNvPr id="2" name="직사각형 1">
            <a:extLst>
              <a:ext uri="{FF2B5EF4-FFF2-40B4-BE49-F238E27FC236}">
                <a16:creationId xmlns:a16="http://schemas.microsoft.com/office/drawing/2014/main" id="{3D6B8A24-8DA0-454C-AAF1-FDE57E524023}"/>
              </a:ext>
            </a:extLst>
          </p:cNvPr>
          <p:cNvSpPr/>
          <p:nvPr/>
        </p:nvSpPr>
        <p:spPr>
          <a:xfrm>
            <a:off x="4454820" y="2417862"/>
            <a:ext cx="234360" cy="307777"/>
          </a:xfrm>
          <a:prstGeom prst="rect">
            <a:avLst/>
          </a:prstGeom>
        </p:spPr>
        <p:txBody>
          <a:bodyPr wrap="none">
            <a:spAutoFit/>
          </a:bodyPr>
          <a:lstStyle/>
          <a:p>
            <a:r>
              <a:rPr lang="ko-Kore-KR" altLang="en-US" dirty="0"/>
              <a:t> </a:t>
            </a:r>
          </a:p>
        </p:txBody>
      </p:sp>
    </p:spTree>
    <p:extLst>
      <p:ext uri="{BB962C8B-B14F-4D97-AF65-F5344CB8AC3E}">
        <p14:creationId xmlns:p14="http://schemas.microsoft.com/office/powerpoint/2010/main" val="93296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2"/>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710"/>
                                        </p:tgtEl>
                                        <p:attrNameLst>
                                          <p:attrName>style.visibility</p:attrName>
                                        </p:attrNameLst>
                                      </p:cBhvr>
                                      <p:to>
                                        <p:strVal val="visible"/>
                                      </p:to>
                                    </p:set>
                                    <p:animEffect transition="in" filter="fade">
                                      <p:cBhvr>
                                        <p:cTn id="13" dur="500"/>
                                        <p:tgtEl>
                                          <p:spTgt spid="1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사용자 지정 11">
      <a:dk1>
        <a:sysClr val="windowText" lastClr="000000"/>
      </a:dk1>
      <a:lt1>
        <a:sysClr val="window" lastClr="FFFFFF"/>
      </a:lt1>
      <a:dk2>
        <a:srgbClr val="34495E"/>
      </a:dk2>
      <a:lt2>
        <a:srgbClr val="ECF0F1"/>
      </a:lt2>
      <a:accent1>
        <a:srgbClr val="3498DB"/>
      </a:accent1>
      <a:accent2>
        <a:srgbClr val="E74C3C"/>
      </a:accent2>
      <a:accent3>
        <a:srgbClr val="95A5A6"/>
      </a:accent3>
      <a:accent4>
        <a:srgbClr val="F39C12"/>
      </a:accent4>
      <a:accent5>
        <a:srgbClr val="9B59B6"/>
      </a:accent5>
      <a:accent6>
        <a:srgbClr val="27AE60"/>
      </a:accent6>
      <a:hlink>
        <a:srgbClr val="F39C12"/>
      </a:hlink>
      <a:folHlink>
        <a:srgbClr val="F39C1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prstDash val="solid"/>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장">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KoPub돋움체 Medium"/>
        <a:ea typeface=""/>
        <a:cs typeface=""/>
        <a:font script="Jpan" typeface="ＭＳ Ｐゴシック"/>
        <a:font script="Hang" typeface="KoPub돋움체 Medium"/>
        <a:font script="Hans" typeface="宋体"/>
        <a:font script="Hant" typeface="新細明體"/>
        <a:font script="Arab" typeface="KoPub돋움체 Medium"/>
        <a:font script="Hebr" typeface="KoPub돋움체 Medium"/>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KoPub돋움체 Medium"/>
        <a:font script="Uigh" typeface="Microsoft Uighur"/>
      </a:majorFont>
      <a:minorFont>
        <a:latin typeface="KoPub돋움체 Medium"/>
        <a:ea typeface=""/>
        <a:cs typeface=""/>
        <a:font script="Jpan" typeface="ＭＳ Ｐゴシック"/>
        <a:font script="Hang" typeface="KoPub돋움체 Medium"/>
        <a:font script="Hans" typeface="宋体"/>
        <a:font script="Hant" typeface="新細明體"/>
        <a:font script="Arab" typeface="KoPub돋움체 Medium"/>
        <a:font script="Hebr" typeface="KoPub돋움체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KoPub돋움체 Medium"/>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9525">
          <a:solidFill>
            <a:schemeClr val="bg1">
              <a:lumMod val="75000"/>
            </a:schemeClr>
          </a:solidFill>
          <a:prstDash val="solid"/>
        </a:ln>
      </a:spPr>
      <a:bodyPr lIns="36000" tIns="41985" rIns="36000" bIns="41985" rtlCol="0" anchor="ctr"/>
      <a:lstStyle>
        <a:defPPr marL="171450" indent="-171450" algn="ctr" defTabSz="957838" fontAlgn="auto" latinLnBrk="0">
          <a:spcBef>
            <a:spcPts val="0"/>
          </a:spcBef>
          <a:spcAft>
            <a:spcPts val="0"/>
          </a:spcAft>
          <a:buFont typeface="KoPub돋움체 Medium" pitchFamily="34" charset="0"/>
          <a:buChar char="•"/>
          <a:defRPr kumimoji="0" sz="1000" dirty="0">
            <a:solidFill>
              <a:schemeClr val="tx1"/>
            </a:solidFill>
            <a:latin typeface="맑은 고딕" panose="020B0503020000020004" pitchFamily="50" charset="-127"/>
            <a:ea typeface="맑은 고딕" panose="020B0503020000020004"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000" smtClean="0">
            <a:latin typeface="KoPub돋움체 Medium" pitchFamily="50" charset="-127"/>
            <a:ea typeface="KoPub돋움체 Medium" pitchFamily="50" charset="-127"/>
          </a:defRPr>
        </a:defPPr>
      </a:lstStyle>
    </a:tx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27470</TotalTime>
  <Words>7007</Words>
  <Application>Microsoft Office PowerPoint</Application>
  <PresentationFormat>화면 슬라이드 쇼(16:9)</PresentationFormat>
  <Paragraphs>2332</Paragraphs>
  <Slides>129</Slides>
  <Notes>88</Notes>
  <HiddenSlides>0</HiddenSlides>
  <MMClips>0</MMClips>
  <ScaleCrop>false</ScaleCrop>
  <HeadingPairs>
    <vt:vector size="6" baseType="variant">
      <vt:variant>
        <vt:lpstr>사용한 글꼴</vt:lpstr>
      </vt:variant>
      <vt:variant>
        <vt:i4>24</vt:i4>
      </vt:variant>
      <vt:variant>
        <vt:lpstr>테마</vt:lpstr>
      </vt:variant>
      <vt:variant>
        <vt:i4>2</vt:i4>
      </vt:variant>
      <vt:variant>
        <vt:lpstr>슬라이드 제목</vt:lpstr>
      </vt:variant>
      <vt:variant>
        <vt:i4>129</vt:i4>
      </vt:variant>
    </vt:vector>
  </HeadingPairs>
  <TitlesOfParts>
    <vt:vector size="155" baseType="lpstr">
      <vt:lpstr>-apple-system</vt:lpstr>
      <vt:lpstr>Dosis ExtraLight</vt:lpstr>
      <vt:lpstr>Dosis Light</vt:lpstr>
      <vt:lpstr>KoPub돋움체 Bold</vt:lpstr>
      <vt:lpstr>KoPub돋움체 Light</vt:lpstr>
      <vt:lpstr>KoPub돋움체 Medium</vt:lpstr>
      <vt:lpstr>Lato Bold</vt:lpstr>
      <vt:lpstr>Lato Medium</vt:lpstr>
      <vt:lpstr>Monotype Sorts</vt:lpstr>
      <vt:lpstr>NanumMyeongjo</vt:lpstr>
      <vt:lpstr>NonBreakingSpaceOverride</vt:lpstr>
      <vt:lpstr>Noto Sans Symbols</vt:lpstr>
      <vt:lpstr>Quattrocento Sans</vt:lpstr>
      <vt:lpstr>Rix고딕 B</vt:lpstr>
      <vt:lpstr>Roboto</vt:lpstr>
      <vt:lpstr>나눔고딕</vt:lpstr>
      <vt:lpstr>나눔고딕 Bold</vt:lpstr>
      <vt:lpstr>나눔고딕 ExtraBold</vt:lpstr>
      <vt:lpstr>맑은 고딕</vt:lpstr>
      <vt:lpstr>맑은 고딕</vt:lpstr>
      <vt:lpstr>Arial</vt:lpstr>
      <vt:lpstr>Calibri</vt:lpstr>
      <vt:lpstr>Times New Roman</vt:lpstr>
      <vt:lpstr>Wingdings</vt:lpstr>
      <vt:lpstr>Office 테마</vt:lpstr>
      <vt:lpstr>1장</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MSA 란</vt:lpstr>
      <vt:lpstr>PowerPoint 프레젠테이션</vt:lpstr>
      <vt:lpstr>PowerPoint 프레젠테이션</vt:lpstr>
      <vt:lpstr>PowerPoint 프레젠테이션</vt:lpstr>
      <vt:lpstr>Cloud Native Application(CNA)</vt:lpstr>
      <vt:lpstr>Conway’s law(1/2)</vt:lpstr>
      <vt:lpstr>Conway’s law-다기능 팀</vt:lpstr>
      <vt:lpstr>CNCF Cloud Native Interactive Landscape</vt:lpstr>
      <vt:lpstr>Outer &amp; Inner Architecture</vt:lpstr>
      <vt:lpstr>마이크로서비스 외부/내부 아키텍처</vt:lpstr>
      <vt:lpstr>Outer &amp; Inner Architecture</vt:lpstr>
      <vt:lpstr>PowerPoint 프레젠테이션</vt:lpstr>
      <vt:lpstr>소프트웨어 아키텍처의 성장 여정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첫번째, 마이크로서비스가 아닌 것: 모노리틱 아키텍처  (A Monolithic Architecture)</vt:lpstr>
      <vt:lpstr>모노리틱 아키텍처의 분석</vt:lpstr>
      <vt:lpstr>모노리틱 아키텍처의 단점 Drawbacks of a Monolithic Architecture</vt:lpstr>
      <vt:lpstr>반면: A Microservice Architecture</vt:lpstr>
      <vt:lpstr>Microservice Architecture</vt:lpstr>
      <vt:lpstr>Principles of Microservices</vt:lpstr>
      <vt:lpstr>HTTP/REST 를 이용한 약결합 연동  (Loosely-Coupled Interaction via HTTP/REST)</vt:lpstr>
      <vt:lpstr>비동기 메시징을 통한 약결합 연동 Loosely-Coupled Interaction via Asynchronous Messaging</vt:lpstr>
      <vt:lpstr>Microservice Architecture benefits</vt:lpstr>
      <vt:lpstr>Microservice Architecture</vt:lpstr>
      <vt:lpstr>Drawbacks to a Microservice Architecture</vt:lpstr>
      <vt:lpstr>해결책: MSA 디자인 패턴</vt:lpstr>
      <vt:lpstr>넷플릭스 OSS</vt:lpstr>
      <vt:lpstr>마이크로 서비스 전환 사례</vt:lpstr>
      <vt:lpstr>당근마켓 </vt:lpstr>
      <vt:lpstr>                  </vt:lpstr>
      <vt:lpstr>PowerPoint 프레젠테이션</vt:lpstr>
      <vt:lpstr>Tip: 10 Attributes of Cloud Native Applications</vt:lpstr>
      <vt:lpstr>Quiz</vt:lpstr>
      <vt:lpstr>Quiz</vt:lpstr>
      <vt:lpstr>Quiz</vt:lpstr>
      <vt:lpstr>PowerPoint 프레젠테이션</vt:lpstr>
      <vt:lpstr>회사의 성장 - Separation of Concerns</vt:lpstr>
      <vt:lpstr>책임소재 – 중요한 것과 덜 중요한 것의 분리</vt:lpstr>
      <vt:lpstr>회사의 성장 – 자치성과 동기부여</vt:lpstr>
      <vt:lpstr>책임소재 – 자치성과 동기부여</vt:lpstr>
      <vt:lpstr>조직 전환 방안 – TO-BE</vt:lpstr>
      <vt:lpstr>PowerPoint 프레젠테이션</vt:lpstr>
      <vt:lpstr>PowerPoint 프레젠테이션</vt:lpstr>
      <vt:lpstr>Data Projection in Request-Response model</vt:lpstr>
      <vt:lpstr>PowerPoint 프레젠테이션</vt:lpstr>
      <vt:lpstr>장애전파 차단: 서킷브레이커 패턴</vt:lpstr>
      <vt:lpstr>Write-side using Req-Resp: 2-Phase Commit </vt:lpstr>
      <vt:lpstr>PowerPoint 프레젠테이션</vt:lpstr>
      <vt:lpstr>Approach #2 : Event Driven Architecture</vt:lpstr>
      <vt:lpstr>PowerPoint 프레젠테이션</vt:lpstr>
      <vt:lpstr>비동기 메시징 - 런타임 약결합  Loosely-Coupled Interaction via Asynchronous Messaging</vt:lpstr>
      <vt:lpstr>Microservice Integration with Event-driven Architecture</vt:lpstr>
      <vt:lpstr>Inter-microservice Call - Event Publish / Subscribe (PubSub)</vt:lpstr>
      <vt:lpstr>Eventual Consistency를 통한 분산 트랜잭션 처리</vt:lpstr>
      <vt:lpstr>여기서 선택의 길을 만남…</vt:lpstr>
      <vt:lpstr>Eventual TX – 불일치가 Mission Critical 한 경우</vt:lpstr>
      <vt:lpstr>Eventual TX – Rollback (Saga Pattern)</vt:lpstr>
      <vt:lpstr>PowerPoint 프레젠테이션</vt:lpstr>
      <vt:lpstr>Event Driven MSA Architecture</vt:lpstr>
      <vt:lpstr>Case Study – 11번가</vt:lpstr>
      <vt:lpstr>Integration Strategies Compared</vt:lpstr>
      <vt:lpstr>Approach #3: BizDevOps Process &amp; Infra</vt:lpstr>
      <vt:lpstr>서비스를 죽지 않게 하려면…</vt:lpstr>
      <vt:lpstr> 항상성이 (Self-Healing) 자동으로 유지되면 어떨까?</vt:lpstr>
      <vt:lpstr>Kubernetes</vt:lpstr>
      <vt:lpstr>Outer &amp; Inner Architecture </vt:lpstr>
      <vt:lpstr>Container Orchestration – Self Healing Mechanism</vt:lpstr>
      <vt:lpstr>Container Orchestration – Scale out</vt:lpstr>
      <vt:lpstr>Container Orchestrator – Zero Down Time Deploy</vt:lpstr>
      <vt:lpstr>적용 아키텍처</vt:lpstr>
      <vt:lpstr>효과 – 장애 최소화</vt:lpstr>
      <vt:lpstr>효과 – 기능 확장</vt:lpstr>
      <vt:lpstr>효과 – 기능 확장</vt:lpstr>
      <vt:lpstr>효과 – 성능 배분</vt:lpstr>
      <vt:lpstr>목표수준수립과 비용</vt:lpstr>
      <vt:lpstr>PowerPoint 프레젠테이션</vt:lpstr>
      <vt:lpstr>Learning Path to Cloud Native</vt:lpstr>
      <vt:lpstr>   DDD Patterns</vt:lpstr>
      <vt:lpstr>Domain-Driven Design &amp; MSA</vt:lpstr>
      <vt:lpstr>PowerPoint 프레젠테이션</vt:lpstr>
      <vt:lpstr>Bounded Context (한정된 맥락)</vt:lpstr>
      <vt:lpstr>Bounded Context and Ubiquitous Language </vt:lpstr>
      <vt:lpstr>Cognitive Cost</vt:lpstr>
      <vt:lpstr>In Monolith :  Single Model Fits All</vt:lpstr>
      <vt:lpstr>In MSA :  Multiple Models</vt:lpstr>
      <vt:lpstr>Comparison of Total Communication Cost</vt:lpstr>
      <vt:lpstr>In Microservices :</vt:lpstr>
      <vt:lpstr>마이크로 서비스간의 서열과 역학관계</vt:lpstr>
      <vt:lpstr>Diff. between Subdomain Types</vt:lpstr>
      <vt:lpstr>Ref : Relation types between services</vt:lpstr>
      <vt:lpstr>마이크로 서비스간의 서열과 역학관계</vt:lpstr>
      <vt:lpstr>마이크로 서비스간의 서열과 역학관계</vt:lpstr>
      <vt:lpstr>마이크로 서비스간의 서열과 역학관계</vt:lpstr>
      <vt:lpstr>분리수준 - 어느 굵기로 쪼갤 것인가? </vt:lpstr>
      <vt:lpstr>분리관점 - 어떤 칼로 쪼갤 것인가?</vt:lpstr>
      <vt:lpstr>Event Storming : Prepare</vt:lpstr>
      <vt:lpstr>Tools</vt:lpstr>
      <vt:lpstr>PowerPoint 프레젠테이션</vt:lpstr>
      <vt:lpstr>Microservice Implementation Pattern (1)</vt:lpstr>
      <vt:lpstr>Applying MSA Chassis</vt:lpstr>
      <vt:lpstr>Applying MSA Chassis</vt:lpstr>
      <vt:lpstr>Applying MSA Chassis</vt:lpstr>
      <vt:lpstr>실습 예제</vt:lpstr>
      <vt:lpstr>분석/설계</vt:lpstr>
      <vt:lpstr>시나리오</vt:lpstr>
      <vt:lpstr>헥사고날 아키텍처 </vt:lpstr>
      <vt:lpstr>구현</vt:lpstr>
      <vt:lpstr>PowerPoint 프레젠테이션</vt:lpstr>
      <vt:lpstr>운영</vt:lpstr>
      <vt:lpstr>Recommended Books</vt:lpstr>
      <vt:lpstr>MSA School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장 진영</dc:creator>
  <cp:lastModifiedBy>Windows 사용자</cp:lastModifiedBy>
  <cp:revision>128</cp:revision>
  <cp:lastPrinted>2021-12-13T05:24:45Z</cp:lastPrinted>
  <dcterms:created xsi:type="dcterms:W3CDTF">2020-09-03T02:06:59Z</dcterms:created>
  <dcterms:modified xsi:type="dcterms:W3CDTF">2022-10-24T11:43:50Z</dcterms:modified>
</cp:coreProperties>
</file>